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Lst>
  <p:sldSz cy="6858000" cx="12192000"/>
  <p:notesSz cx="6858000" cy="9144000"/>
  <p:embeddedFontLst>
    <p:embeddedFont>
      <p:font typeface="Montserrat"/>
      <p:regular r:id="rId76"/>
      <p:bold r:id="rId77"/>
      <p:italic r:id="rId78"/>
      <p:boldItalic r:id="rId79"/>
    </p:embeddedFont>
    <p:embeddedFont>
      <p:font typeface="Barlow Condensed SemiBold"/>
      <p:regular r:id="rId80"/>
      <p:bold r:id="rId81"/>
      <p:italic r:id="rId82"/>
      <p:boldItalic r:id="rId83"/>
    </p:embeddedFont>
    <p:embeddedFont>
      <p:font typeface="Montserrat Medium"/>
      <p:regular r:id="rId84"/>
      <p:bold r:id="rId85"/>
      <p:italic r:id="rId86"/>
      <p:boldItalic r:id="rId87"/>
    </p:embeddedFont>
    <p:embeddedFont>
      <p:font typeface="Roboto Light"/>
      <p:regular r:id="rId88"/>
      <p:bold r:id="rId89"/>
      <p:italic r:id="rId90"/>
      <p:boldItalic r:id="rId91"/>
    </p:embeddedFont>
    <p:embeddedFont>
      <p:font typeface="Kanit"/>
      <p:regular r:id="rId92"/>
      <p:bold r:id="rId93"/>
      <p:italic r:id="rId94"/>
      <p:boldItalic r:id="rId95"/>
    </p:embeddedFont>
    <p:embeddedFont>
      <p:font typeface="Questrial"/>
      <p:regular r:id="rId9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97" roundtripDataSignature="AMtx7mhyoxI8x1JCn1x+hJEAXFLIb7jx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95" Type="http://schemas.openxmlformats.org/officeDocument/2006/relationships/font" Target="fonts/Kanit-boldItalic.fntdata"/><Relationship Id="rId94" Type="http://schemas.openxmlformats.org/officeDocument/2006/relationships/font" Target="fonts/Kanit-italic.fntdata"/><Relationship Id="rId97" Type="http://customschemas.google.com/relationships/presentationmetadata" Target="metadata"/><Relationship Id="rId96" Type="http://schemas.openxmlformats.org/officeDocument/2006/relationships/font" Target="fonts/Questrial-regular.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font" Target="fonts/RobotoLight-boldItalic.fntdata"/><Relationship Id="rId90" Type="http://schemas.openxmlformats.org/officeDocument/2006/relationships/font" Target="fonts/RobotoLight-italic.fntdata"/><Relationship Id="rId93" Type="http://schemas.openxmlformats.org/officeDocument/2006/relationships/font" Target="fonts/Kanit-bold.fntdata"/><Relationship Id="rId92" Type="http://schemas.openxmlformats.org/officeDocument/2006/relationships/font" Target="fonts/Kanit-regular.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84" Type="http://schemas.openxmlformats.org/officeDocument/2006/relationships/font" Target="fonts/MontserratMedium-regular.fntdata"/><Relationship Id="rId83" Type="http://schemas.openxmlformats.org/officeDocument/2006/relationships/font" Target="fonts/BarlowCondensedSemiBold-boldItalic.fntdata"/><Relationship Id="rId86" Type="http://schemas.openxmlformats.org/officeDocument/2006/relationships/font" Target="fonts/MontserratMedium-italic.fntdata"/><Relationship Id="rId85" Type="http://schemas.openxmlformats.org/officeDocument/2006/relationships/font" Target="fonts/MontserratMedium-bold.fntdata"/><Relationship Id="rId88" Type="http://schemas.openxmlformats.org/officeDocument/2006/relationships/font" Target="fonts/RobotoLight-regular.fntdata"/><Relationship Id="rId87" Type="http://schemas.openxmlformats.org/officeDocument/2006/relationships/font" Target="fonts/MontserratMedium-boldItalic.fntdata"/><Relationship Id="rId89" Type="http://schemas.openxmlformats.org/officeDocument/2006/relationships/font" Target="fonts/RobotoLight-bold.fntdata"/><Relationship Id="rId80" Type="http://schemas.openxmlformats.org/officeDocument/2006/relationships/font" Target="fonts/BarlowCondensedSemiBold-regular.fntdata"/><Relationship Id="rId82" Type="http://schemas.openxmlformats.org/officeDocument/2006/relationships/font" Target="fonts/BarlowCondensedSemiBold-italic.fntdata"/><Relationship Id="rId81" Type="http://schemas.openxmlformats.org/officeDocument/2006/relationships/font" Target="fonts/BarlowCondensedSemiBold-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font" Target="fonts/Montserrat-bold.fntdata"/><Relationship Id="rId76" Type="http://schemas.openxmlformats.org/officeDocument/2006/relationships/font" Target="fonts/Montserrat-regular.fntdata"/><Relationship Id="rId79" Type="http://schemas.openxmlformats.org/officeDocument/2006/relationships/font" Target="fonts/Montserrat-boldItalic.fntdata"/><Relationship Id="rId78" Type="http://schemas.openxmlformats.org/officeDocument/2006/relationships/font" Target="fonts/Montserrat-italic.fntdata"/><Relationship Id="rId71" Type="http://schemas.openxmlformats.org/officeDocument/2006/relationships/slide" Target="slides/slide67.xml"/><Relationship Id="rId70" Type="http://schemas.openxmlformats.org/officeDocument/2006/relationships/slide" Target="slides/slide66.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6b_vjX-mguC0OJK1SJ-P5GLLwNxAU7GhjEyU8cg5HRk/edit#heading=h.gxioq778jwrq" TargetMode="Externa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0c39ff622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g20c39ff622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0e5be64590_0_3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g20e5be64590_0_3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g20e5be64590_0_3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0e5be64590_0_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g20e5be64590_0_1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129" name="Google Shape;129;g20e5be64590_0_1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0e5be64590_0_2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20e5be64590_0_2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g20e5be64590_0_2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0e5be6425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g20e5be6425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g20e5be6425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83" name="Google Shape;18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0e5be64590_0_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0e5be64590_0_25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g20e5be64590_0_25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0e5be64590_0_2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g20e5be64590_0_2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g20e5be64590_0_2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74" name="Google Shape;27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330" name="Google Shape;33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370" name="Google Shape;37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378" name="Google Shape;37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386" name="Google Shape;38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394" name="Google Shape;39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405" name="Google Shape;40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415" name="Google Shape;41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424" name="Google Shape;42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432" name="Google Shape;43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2" name="Google Shape;47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485" name="Google Shape;48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492" name="Google Shape;492;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535" name="Google Shape;535;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6" name="Google Shape;54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547" name="Google Shape;547;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557" name="Google Shape;557;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563" name="Google Shape;563;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570" name="Google Shape;570;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583" name="Google Shape;583;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591" name="Google Shape;591;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0e5be64590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g20e5be64590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6" name="Google Shape;606;g20e5be64590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1f27f2bf9f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3" name="Google Shape;613;g1f27f2bf9fa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Game studio: some of our games include</a:t>
            </a:r>
            <a:br>
              <a:rPr lang="en-US"/>
            </a:br>
            <a:r>
              <a:rPr lang="en-US"/>
              <a:t>Job Simulator,</a:t>
            </a:r>
            <a:endParaRPr/>
          </a:p>
          <a:p>
            <a:pPr indent="0" lvl="0" marL="0" rtl="0" algn="l">
              <a:lnSpc>
                <a:spcPct val="100000"/>
              </a:lnSpc>
              <a:spcBef>
                <a:spcPts val="0"/>
              </a:spcBef>
              <a:spcAft>
                <a:spcPts val="0"/>
              </a:spcAft>
              <a:buSzPts val="1100"/>
              <a:buNone/>
            </a:pPr>
            <a:r>
              <a:rPr lang="en-US"/>
              <a:t>Rick &amp; Morty Virtual Rick:ality</a:t>
            </a:r>
            <a:endParaRPr/>
          </a:p>
          <a:p>
            <a:pPr indent="0" lvl="0" marL="0" rtl="0" algn="l">
              <a:lnSpc>
                <a:spcPct val="100000"/>
              </a:lnSpc>
              <a:spcBef>
                <a:spcPts val="0"/>
              </a:spcBef>
              <a:spcAft>
                <a:spcPts val="0"/>
              </a:spcAft>
              <a:buSzPts val="1100"/>
              <a:buNone/>
            </a:pPr>
            <a:r>
              <a:rPr lang="en-US"/>
              <a:t>Vacation Simulator</a:t>
            </a:r>
            <a:endParaRPr/>
          </a:p>
          <a:p>
            <a:pPr indent="0" lvl="0" marL="0" rtl="0" algn="l">
              <a:lnSpc>
                <a:spcPct val="100000"/>
              </a:lnSpc>
              <a:spcBef>
                <a:spcPts val="0"/>
              </a:spcBef>
              <a:spcAft>
                <a:spcPts val="0"/>
              </a:spcAft>
              <a:buSzPts val="1100"/>
              <a:buNone/>
            </a:pPr>
            <a:r>
              <a:rPr lang="en-US"/>
              <a:t>Cosmonious High</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1f27f2bf9fa_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g1f27f2bf9fa_1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1f28cf8152d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9" name="Google Shape;629;g1f28cf8152d_0_1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US"/>
              <a:t>Ask! Who here is familiar with what Accessibility means? (Raise your hand or nod your head)</a:t>
            </a:r>
            <a:endParaRPr b="1"/>
          </a:p>
          <a:p>
            <a:pPr indent="0" lvl="0" marL="0" rtl="0" algn="l">
              <a:lnSpc>
                <a:spcPct val="100000"/>
              </a:lnSpc>
              <a:spcBef>
                <a:spcPts val="0"/>
              </a:spcBef>
              <a:spcAft>
                <a:spcPts val="0"/>
              </a:spcAft>
              <a:buSzPts val="1100"/>
              <a:buNone/>
            </a:pPr>
            <a:r>
              <a:rPr lang="en-US"/>
              <a:t>(define)</a:t>
            </a:r>
            <a:endParaRPr/>
          </a:p>
          <a:p>
            <a:pPr indent="0" lvl="0" marL="0" rtl="0" algn="l">
              <a:lnSpc>
                <a:spcPct val="100000"/>
              </a:lnSpc>
              <a:spcBef>
                <a:spcPts val="0"/>
              </a:spcBef>
              <a:spcAft>
                <a:spcPts val="0"/>
              </a:spcAft>
              <a:buSzPts val="1100"/>
              <a:buNone/>
            </a:pPr>
            <a:r>
              <a:rPr lang="en-US"/>
              <a:t>Research: Industry News (A11y, VR, games)</a:t>
            </a:r>
            <a:br>
              <a:rPr lang="en-US"/>
            </a:br>
            <a:r>
              <a:rPr lang="en-US"/>
              <a:t>Collaborate w/ engineers, QA, Art, and Marketing.</a:t>
            </a:r>
            <a:br>
              <a:rPr lang="en-US"/>
            </a:br>
            <a:r>
              <a:rPr lang="en-US"/>
              <a:t>Keeping the projects on track. I’m currently on 3 teams while owning 2.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1f27f2bf9fa_1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g1f27f2bf9fa_1_2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2015 - I graduated with a BoS in Game Art. Doing environment modeling.</a:t>
            </a:r>
            <a:br>
              <a:rPr lang="en-US"/>
            </a:br>
            <a:r>
              <a:rPr lang="en-US"/>
              <a:t> Last few months of college, I joined a startup! </a:t>
            </a:r>
            <a:r>
              <a:rPr lang="en-US"/>
              <a:t>Discovr - Mission: Provide learning experience for kids who had long stays at the hospital.</a:t>
            </a:r>
            <a:br>
              <a:rPr lang="en-US"/>
            </a:br>
            <a:br>
              <a:rPr lang="en-US"/>
            </a:br>
            <a:r>
              <a:rPr lang="en-US"/>
              <a:t>2016 - HF social vr platform where hundreds of people could be in VR together at the same time. Here, people could be any avatar they wanted, build any world they wanted, and develop whatever experience they’d like.</a:t>
            </a:r>
            <a:br>
              <a:rPr lang="en-US"/>
            </a:b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0c981f27c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4" name="Google Shape;654;g20c981f27c9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0c981f27c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3" name="Google Shape;663;g20c981f27c9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20c981f27c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1" name="Google Shape;671;g20c981f27c9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Later on, I tried a new role where I focused </a:t>
            </a:r>
            <a:r>
              <a:rPr lang="en-US"/>
              <a:t>on the users. Biggest lesson learned: No matter how cool a product is, High barriers of entry will block most people from using it.</a:t>
            </a:r>
            <a:br>
              <a:rPr lang="en-US"/>
            </a:br>
            <a:br>
              <a:rPr lang="en-US"/>
            </a:br>
            <a:r>
              <a:rPr lang="en-US"/>
              <a:t>2020- Focus moved to: A11y where I learned how to make virtual worlds more accessible to people with disabilities, especially people who are blind.</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0c981f27c9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6" name="Google Shape;686;g20c981f27c9_0_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2022- I leave High Fidelity and join Owlchemy! Owlchemy is an amazing team that is very well known in the industry for making accessible VR Games so I’m so excited I get to be with them today.</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0c981f27c9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3" name="Google Shape;703;g20c981f27c9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Here’s a look at one of the a11y features in a previous owlchemy game: Vacation Simulator.</a:t>
            </a:r>
            <a:br>
              <a:rPr lang="en-US"/>
            </a:br>
            <a:r>
              <a:rPr lang="en-US"/>
              <a:t>It has subtitles! HUGE DEAL</a:t>
            </a:r>
            <a:br>
              <a:rPr lang="en-US"/>
            </a:br>
            <a:r>
              <a:rPr lang="en-US"/>
              <a:t>VR is super immersive and audio is a big part of that. Unfortunately, there’s a lot of VR that doesn’t have subtitles in it. Owlchemy hade these great subtitles and has set a really good standard for other teams to copy. Thankfully, we’re seeing more subtitles today.</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0c981f27c9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1" name="Google Shape;711;g20c981f27c9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Now we’re at </a:t>
            </a:r>
            <a:r>
              <a:rPr lang="en-US"/>
              <a:t>2023. </a:t>
            </a:r>
            <a:br>
              <a:rPr lang="en-US"/>
            </a:br>
            <a:r>
              <a:rPr lang="en-US"/>
              <a:t>This year, I get to work on vision accessibility again, and this time for Cosmonious High</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0c981f27c9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0" name="Google Shape;730;g20c981f27c9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Cosmonious High is a VR game that takes place in an alien high school, where everything is totally fine! After crash-landing, you can unlock powers, explore the halls, and save the school from cosmic chaos.</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20c981f27c9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8" name="Google Shape;738;g20c981f27c9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Here’s a look at that</a:t>
            </a:r>
            <a:r>
              <a:rPr lang="en-US"/>
              <a:t> cosmic chaos.</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1f27f2bf9fa_1_1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6" name="Google Shape;746;g1f27f2bf9fa_1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That leads me to what i’m doing now</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f28cf8152d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5" name="Google Shape;755;g1f28cf8152d_0_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As mentioned at the start, I’m doing Accessibility!</a:t>
            </a:r>
            <a:br>
              <a:rPr lang="en-US"/>
            </a:br>
            <a:r>
              <a:rPr lang="en-US"/>
              <a:t>On the left, my 1st shipped project was the a11y update for cosmonious high</a:t>
            </a:r>
            <a:br>
              <a:rPr lang="en-US"/>
            </a:br>
            <a:endParaRPr/>
          </a:p>
          <a:p>
            <a:pPr indent="0" lvl="0" marL="0" rtl="0" algn="l">
              <a:lnSpc>
                <a:spcPct val="100000"/>
              </a:lnSpc>
              <a:spcBef>
                <a:spcPts val="0"/>
              </a:spcBef>
              <a:spcAft>
                <a:spcPts val="0"/>
              </a:spcAft>
              <a:buSzPts val="1100"/>
              <a:buNone/>
            </a:pPr>
            <a:r>
              <a:rPr lang="en-US"/>
              <a:t>On the right, is a list of features my team is experimenting with</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1f28cf8152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0" name="Google Shape;770;g1f28cf8152d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https://docs.google.com/document/d/16b_vjX-mguC0OJK1SJ-P5GLLwNxAU7GhjEyU8cg5HRk/edit#heading=h.gxioq778jwrq</a:t>
            </a:r>
            <a:r>
              <a:rPr lang="en-US"/>
              <a:t> - google conference handbook 2023</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0e3488b11b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20e3488b11b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4" name="Google Shape;784;g20e3488b11b_0_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1dd217a624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1dd217a624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1" name="Google Shape;791;g1dd217a624b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1dd217a624b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1dd217a624b_0_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1" name="Google Shape;811;g1dd217a624b_0_2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dd217a624b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1dd217a624b_0_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9" name="Google Shape;819;g1dd217a624b_0_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1dd217a624b_0_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1dd217a624b_0_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3" name="Google Shape;833;g1dd217a624b_0_5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8" name="Google Shape;838;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21" name="Shape 21"/>
        <p:cNvGrpSpPr/>
        <p:nvPr/>
      </p:nvGrpSpPr>
      <p:grpSpPr>
        <a:xfrm>
          <a:off x="0" y="0"/>
          <a:ext cx="0" cy="0"/>
          <a:chOff x="0" y="0"/>
          <a:chExt cx="0" cy="0"/>
        </a:xfrm>
      </p:grpSpPr>
      <p:sp>
        <p:nvSpPr>
          <p:cNvPr id="22" name="Google Shape;22;p48"/>
          <p:cNvSpPr/>
          <p:nvPr>
            <p:ph idx="2" type="pic"/>
          </p:nvPr>
        </p:nvSpPr>
        <p:spPr>
          <a:xfrm>
            <a:off x="7338755" y="1"/>
            <a:ext cx="4853247" cy="6858001"/>
          </a:xfrm>
          <a:prstGeom prst="rect">
            <a:avLst/>
          </a:prstGeom>
          <a:solidFill>
            <a:schemeClr val="lt1"/>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23" name="Shape 23"/>
        <p:cNvGrpSpPr/>
        <p:nvPr/>
      </p:nvGrpSpPr>
      <p:grpSpPr>
        <a:xfrm>
          <a:off x="0" y="0"/>
          <a:ext cx="0" cy="0"/>
          <a:chOff x="0" y="0"/>
          <a:chExt cx="0" cy="0"/>
        </a:xfrm>
      </p:grpSpPr>
      <p:sp>
        <p:nvSpPr>
          <p:cNvPr id="24" name="Google Shape;24;p49"/>
          <p:cNvSpPr/>
          <p:nvPr>
            <p:ph idx="2" type="pic"/>
          </p:nvPr>
        </p:nvSpPr>
        <p:spPr>
          <a:xfrm>
            <a:off x="2590801" y="1534885"/>
            <a:ext cx="1651000" cy="3113315"/>
          </a:xfrm>
          <a:prstGeom prst="rect">
            <a:avLst/>
          </a:prstGeom>
          <a:solidFill>
            <a:schemeClr val="lt1"/>
          </a:solidFill>
          <a:ln>
            <a:noFill/>
          </a:ln>
        </p:spPr>
      </p:sp>
      <p:sp>
        <p:nvSpPr>
          <p:cNvPr id="25" name="Google Shape;25;p49"/>
          <p:cNvSpPr/>
          <p:nvPr>
            <p:ph idx="3" type="pic"/>
          </p:nvPr>
        </p:nvSpPr>
        <p:spPr>
          <a:xfrm>
            <a:off x="4445000" y="1534885"/>
            <a:ext cx="1651000" cy="3113315"/>
          </a:xfrm>
          <a:prstGeom prst="rect">
            <a:avLst/>
          </a:prstGeom>
          <a:solidFill>
            <a:schemeClr val="lt1"/>
          </a:solidFill>
          <a:ln>
            <a:noFill/>
          </a:ln>
        </p:spPr>
      </p:sp>
      <p:sp>
        <p:nvSpPr>
          <p:cNvPr id="26" name="Google Shape;26;p49"/>
          <p:cNvSpPr/>
          <p:nvPr>
            <p:ph idx="4" type="pic"/>
          </p:nvPr>
        </p:nvSpPr>
        <p:spPr>
          <a:xfrm>
            <a:off x="736601" y="1534885"/>
            <a:ext cx="1651000" cy="3113315"/>
          </a:xfrm>
          <a:prstGeom prst="rect">
            <a:avLst/>
          </a:prstGeom>
          <a:solidFill>
            <a:schemeClr val="lt1"/>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3_Custom Layout">
  <p:cSld name="43_Custom Layout">
    <p:spTree>
      <p:nvGrpSpPr>
        <p:cNvPr id="27" name="Shape 27"/>
        <p:cNvGrpSpPr/>
        <p:nvPr/>
      </p:nvGrpSpPr>
      <p:grpSpPr>
        <a:xfrm>
          <a:off x="0" y="0"/>
          <a:ext cx="0" cy="0"/>
          <a:chOff x="0" y="0"/>
          <a:chExt cx="0" cy="0"/>
        </a:xfrm>
      </p:grpSpPr>
      <p:sp>
        <p:nvSpPr>
          <p:cNvPr id="28" name="Google Shape;28;p50"/>
          <p:cNvSpPr/>
          <p:nvPr>
            <p:ph idx="2" type="pic"/>
          </p:nvPr>
        </p:nvSpPr>
        <p:spPr>
          <a:xfrm>
            <a:off x="758097" y="810505"/>
            <a:ext cx="3547204" cy="6047495"/>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8" name="Google Shape;38;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p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p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58"/>
          <p:cNvSpPr/>
          <p:nvPr>
            <p:ph idx="2" type="pic"/>
          </p:nvPr>
        </p:nvSpPr>
        <p:spPr>
          <a:xfrm>
            <a:off x="5183188" y="987425"/>
            <a:ext cx="6172200" cy="4873625"/>
          </a:xfrm>
          <a:prstGeom prst="rect">
            <a:avLst/>
          </a:prstGeom>
          <a:noFill/>
          <a:ln>
            <a:noFill/>
          </a:ln>
        </p:spPr>
      </p:sp>
      <p:sp>
        <p:nvSpPr>
          <p:cNvPr id="76" name="Google Shape;76;p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 name="Google Shape;77;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2" name="Shape 92"/>
        <p:cNvGrpSpPr/>
        <p:nvPr/>
      </p:nvGrpSpPr>
      <p:grpSpPr>
        <a:xfrm>
          <a:off x="0" y="0"/>
          <a:ext cx="0" cy="0"/>
          <a:chOff x="0" y="0"/>
          <a:chExt cx="0" cy="0"/>
        </a:xfrm>
      </p:grpSpPr>
      <p:sp>
        <p:nvSpPr>
          <p:cNvPr id="93" name="Google Shape;93;g1f27f2bf9fa_1_5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rtl="0" algn="l">
              <a:lnSpc>
                <a:spcPct val="100000"/>
              </a:lnSpc>
              <a:spcBef>
                <a:spcPts val="0"/>
              </a:spcBef>
              <a:spcAft>
                <a:spcPts val="0"/>
              </a:spcAft>
              <a:buSzPts val="3700"/>
              <a:buNone/>
              <a:defRPr/>
            </a:lvl1pPr>
            <a:lvl2pPr lvl="1" rtl="0" algn="l">
              <a:lnSpc>
                <a:spcPct val="100000"/>
              </a:lnSpc>
              <a:spcBef>
                <a:spcPts val="0"/>
              </a:spcBef>
              <a:spcAft>
                <a:spcPts val="0"/>
              </a:spcAft>
              <a:buSzPts val="3700"/>
              <a:buNone/>
              <a:defRPr/>
            </a:lvl2pPr>
            <a:lvl3pPr lvl="2" rtl="0" algn="l">
              <a:lnSpc>
                <a:spcPct val="100000"/>
              </a:lnSpc>
              <a:spcBef>
                <a:spcPts val="0"/>
              </a:spcBef>
              <a:spcAft>
                <a:spcPts val="0"/>
              </a:spcAft>
              <a:buSzPts val="3700"/>
              <a:buNone/>
              <a:defRPr/>
            </a:lvl3pPr>
            <a:lvl4pPr lvl="3" rtl="0" algn="l">
              <a:lnSpc>
                <a:spcPct val="100000"/>
              </a:lnSpc>
              <a:spcBef>
                <a:spcPts val="0"/>
              </a:spcBef>
              <a:spcAft>
                <a:spcPts val="0"/>
              </a:spcAft>
              <a:buSzPts val="3700"/>
              <a:buNone/>
              <a:defRPr/>
            </a:lvl4pPr>
            <a:lvl5pPr lvl="4" rtl="0" algn="l">
              <a:lnSpc>
                <a:spcPct val="100000"/>
              </a:lnSpc>
              <a:spcBef>
                <a:spcPts val="0"/>
              </a:spcBef>
              <a:spcAft>
                <a:spcPts val="0"/>
              </a:spcAft>
              <a:buSzPts val="3700"/>
              <a:buNone/>
              <a:defRPr/>
            </a:lvl5pPr>
            <a:lvl6pPr lvl="5" rtl="0" algn="l">
              <a:lnSpc>
                <a:spcPct val="100000"/>
              </a:lnSpc>
              <a:spcBef>
                <a:spcPts val="0"/>
              </a:spcBef>
              <a:spcAft>
                <a:spcPts val="0"/>
              </a:spcAft>
              <a:buSzPts val="3700"/>
              <a:buNone/>
              <a:defRPr/>
            </a:lvl6pPr>
            <a:lvl7pPr lvl="6" rtl="0" algn="l">
              <a:lnSpc>
                <a:spcPct val="100000"/>
              </a:lnSpc>
              <a:spcBef>
                <a:spcPts val="0"/>
              </a:spcBef>
              <a:spcAft>
                <a:spcPts val="0"/>
              </a:spcAft>
              <a:buSzPts val="3700"/>
              <a:buNone/>
              <a:defRPr/>
            </a:lvl7pPr>
            <a:lvl8pPr lvl="7" rtl="0" algn="l">
              <a:lnSpc>
                <a:spcPct val="100000"/>
              </a:lnSpc>
              <a:spcBef>
                <a:spcPts val="0"/>
              </a:spcBef>
              <a:spcAft>
                <a:spcPts val="0"/>
              </a:spcAft>
              <a:buSzPts val="3700"/>
              <a:buNone/>
              <a:defRPr/>
            </a:lvl8pPr>
            <a:lvl9pPr lvl="8" rtl="0" algn="l">
              <a:lnSpc>
                <a:spcPct val="100000"/>
              </a:lnSpc>
              <a:spcBef>
                <a:spcPts val="0"/>
              </a:spcBef>
              <a:spcAft>
                <a:spcPts val="0"/>
              </a:spcAft>
              <a:buSzPts val="3700"/>
              <a:buNone/>
              <a:defRPr/>
            </a:lvl9pPr>
          </a:lstStyle>
          <a:p/>
        </p:txBody>
      </p:sp>
      <p:sp>
        <p:nvSpPr>
          <p:cNvPr id="94" name="Google Shape;94;g1f27f2bf9fa_1_5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rtl="0" algn="l">
              <a:lnSpc>
                <a:spcPct val="115000"/>
              </a:lnSpc>
              <a:spcBef>
                <a:spcPts val="0"/>
              </a:spcBef>
              <a:spcAft>
                <a:spcPts val="0"/>
              </a:spcAft>
              <a:buSzPts val="2400"/>
              <a:buChar char="●"/>
              <a:defRPr/>
            </a:lvl1pPr>
            <a:lvl2pPr indent="-349250" lvl="1" marL="914400" rtl="0" algn="l">
              <a:lnSpc>
                <a:spcPct val="115000"/>
              </a:lnSpc>
              <a:spcBef>
                <a:spcPts val="0"/>
              </a:spcBef>
              <a:spcAft>
                <a:spcPts val="0"/>
              </a:spcAft>
              <a:buSzPts val="1900"/>
              <a:buChar char="○"/>
              <a:defRPr/>
            </a:lvl2pPr>
            <a:lvl3pPr indent="-349250" lvl="2" marL="1371600" rtl="0" algn="l">
              <a:lnSpc>
                <a:spcPct val="115000"/>
              </a:lnSpc>
              <a:spcBef>
                <a:spcPts val="0"/>
              </a:spcBef>
              <a:spcAft>
                <a:spcPts val="0"/>
              </a:spcAft>
              <a:buSzPts val="1900"/>
              <a:buChar char="■"/>
              <a:defRPr/>
            </a:lvl3pPr>
            <a:lvl4pPr indent="-349250" lvl="3" marL="1828800" rtl="0" algn="l">
              <a:lnSpc>
                <a:spcPct val="115000"/>
              </a:lnSpc>
              <a:spcBef>
                <a:spcPts val="0"/>
              </a:spcBef>
              <a:spcAft>
                <a:spcPts val="0"/>
              </a:spcAft>
              <a:buSzPts val="1900"/>
              <a:buChar char="●"/>
              <a:defRPr/>
            </a:lvl4pPr>
            <a:lvl5pPr indent="-349250" lvl="4" marL="2286000" rtl="0" algn="l">
              <a:lnSpc>
                <a:spcPct val="115000"/>
              </a:lnSpc>
              <a:spcBef>
                <a:spcPts val="0"/>
              </a:spcBef>
              <a:spcAft>
                <a:spcPts val="0"/>
              </a:spcAft>
              <a:buSzPts val="1900"/>
              <a:buChar char="○"/>
              <a:defRPr/>
            </a:lvl5pPr>
            <a:lvl6pPr indent="-349250" lvl="5" marL="2743200" rtl="0" algn="l">
              <a:lnSpc>
                <a:spcPct val="115000"/>
              </a:lnSpc>
              <a:spcBef>
                <a:spcPts val="0"/>
              </a:spcBef>
              <a:spcAft>
                <a:spcPts val="0"/>
              </a:spcAft>
              <a:buSzPts val="1900"/>
              <a:buChar char="■"/>
              <a:defRPr/>
            </a:lvl6pPr>
            <a:lvl7pPr indent="-349250" lvl="6" marL="3200400" rtl="0" algn="l">
              <a:lnSpc>
                <a:spcPct val="115000"/>
              </a:lnSpc>
              <a:spcBef>
                <a:spcPts val="0"/>
              </a:spcBef>
              <a:spcAft>
                <a:spcPts val="0"/>
              </a:spcAft>
              <a:buSzPts val="1900"/>
              <a:buChar char="●"/>
              <a:defRPr/>
            </a:lvl7pPr>
            <a:lvl8pPr indent="-349250" lvl="7" marL="3657600" rtl="0" algn="l">
              <a:lnSpc>
                <a:spcPct val="115000"/>
              </a:lnSpc>
              <a:spcBef>
                <a:spcPts val="0"/>
              </a:spcBef>
              <a:spcAft>
                <a:spcPts val="0"/>
              </a:spcAft>
              <a:buSzPts val="1900"/>
              <a:buChar char="○"/>
              <a:defRPr/>
            </a:lvl8pPr>
            <a:lvl9pPr indent="-349250" lvl="8" marL="4114800" rtl="0" algn="l">
              <a:lnSpc>
                <a:spcPct val="115000"/>
              </a:lnSpc>
              <a:spcBef>
                <a:spcPts val="0"/>
              </a:spcBef>
              <a:spcAft>
                <a:spcPts val="0"/>
              </a:spcAft>
              <a:buSzPts val="1900"/>
              <a:buChar char="■"/>
              <a:defRPr/>
            </a:lvl9pPr>
          </a:lstStyle>
          <a:p/>
        </p:txBody>
      </p:sp>
      <p:sp>
        <p:nvSpPr>
          <p:cNvPr id="95" name="Google Shape;95;g1f27f2bf9fa_1_51"/>
          <p:cNvSpPr txBox="1"/>
          <p:nvPr>
            <p:ph idx="12" type="sldNum"/>
          </p:nvPr>
        </p:nvSpPr>
        <p:spPr>
          <a:xfrm>
            <a:off x="11296611" y="6217623"/>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8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7.gif"/><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4.jpg"/><Relationship Id="rId9" Type="http://schemas.openxmlformats.org/officeDocument/2006/relationships/image" Target="../media/image11.jpg"/><Relationship Id="rId5" Type="http://schemas.openxmlformats.org/officeDocument/2006/relationships/image" Target="../media/image36.jpg"/><Relationship Id="rId6" Type="http://schemas.openxmlformats.org/officeDocument/2006/relationships/image" Target="../media/image12.jpg"/><Relationship Id="rId7" Type="http://schemas.openxmlformats.org/officeDocument/2006/relationships/image" Target="../media/image16.png"/><Relationship Id="rId8" Type="http://schemas.openxmlformats.org/officeDocument/2006/relationships/image" Target="../media/image3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1" Type="http://schemas.openxmlformats.org/officeDocument/2006/relationships/image" Target="../media/image30.png"/><Relationship Id="rId10" Type="http://schemas.openxmlformats.org/officeDocument/2006/relationships/image" Target="../media/image25.png"/><Relationship Id="rId12" Type="http://schemas.openxmlformats.org/officeDocument/2006/relationships/image" Target="../media/image23.png"/><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5.png"/><Relationship Id="rId4" Type="http://schemas.openxmlformats.org/officeDocument/2006/relationships/image" Target="../media/image46.png"/><Relationship Id="rId9" Type="http://schemas.openxmlformats.org/officeDocument/2006/relationships/image" Target="../media/image29.png"/><Relationship Id="rId5" Type="http://schemas.openxmlformats.org/officeDocument/2006/relationships/image" Target="../media/image28.png"/><Relationship Id="rId6" Type="http://schemas.openxmlformats.org/officeDocument/2006/relationships/image" Target="../media/image21.png"/><Relationship Id="rId7" Type="http://schemas.openxmlformats.org/officeDocument/2006/relationships/image" Target="../media/image20.png"/><Relationship Id="rId8"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3.gif"/><Relationship Id="rId4" Type="http://schemas.openxmlformats.org/officeDocument/2006/relationships/image" Target="../media/image26.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1.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5.png"/><Relationship Id="rId4" Type="http://schemas.openxmlformats.org/officeDocument/2006/relationships/image" Target="../media/image32.png"/><Relationship Id="rId5" Type="http://schemas.openxmlformats.org/officeDocument/2006/relationships/image" Target="../media/image40.jpg"/><Relationship Id="rId6"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67.jpg"/><Relationship Id="rId5" Type="http://schemas.openxmlformats.org/officeDocument/2006/relationships/image" Target="../media/image7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7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7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3.png"/><Relationship Id="rId4" Type="http://schemas.openxmlformats.org/officeDocument/2006/relationships/image" Target="../media/image52.jpg"/><Relationship Id="rId5" Type="http://schemas.openxmlformats.org/officeDocument/2006/relationships/image" Target="../media/image16.png"/><Relationship Id="rId6" Type="http://schemas.openxmlformats.org/officeDocument/2006/relationships/image" Target="../media/image7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5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9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png"/><Relationship Id="rId4" Type="http://schemas.openxmlformats.org/officeDocument/2006/relationships/image" Target="../media/image9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7.png"/><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5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png"/><Relationship Id="rId4" Type="http://schemas.openxmlformats.org/officeDocument/2006/relationships/image" Target="../media/image72.g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0.xml"/><Relationship Id="rId3" Type="http://schemas.openxmlformats.org/officeDocument/2006/relationships/image" Target="../media/image59.jpg"/><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 Id="rId3" Type="http://schemas.openxmlformats.org/officeDocument/2006/relationships/image" Target="../media/image64.jpg"/><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2.xml"/><Relationship Id="rId3" Type="http://schemas.openxmlformats.org/officeDocument/2006/relationships/image" Target="../media/image65.png"/><Relationship Id="rId4" Type="http://schemas.openxmlformats.org/officeDocument/2006/relationships/image" Target="../media/image87.png"/><Relationship Id="rId5" Type="http://schemas.openxmlformats.org/officeDocument/2006/relationships/image" Target="../media/image6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3.xml"/><Relationship Id="rId3" Type="http://schemas.openxmlformats.org/officeDocument/2006/relationships/image" Target="../media/image6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4.xml"/><Relationship Id="rId3" Type="http://schemas.openxmlformats.org/officeDocument/2006/relationships/image" Target="../media/image64.jpg"/><Relationship Id="rId4" Type="http://schemas.openxmlformats.org/officeDocument/2006/relationships/image" Target="../media/image61.png"/><Relationship Id="rId5" Type="http://schemas.openxmlformats.org/officeDocument/2006/relationships/image" Target="../media/image73.png"/><Relationship Id="rId6" Type="http://schemas.openxmlformats.org/officeDocument/2006/relationships/image" Target="../media/image7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5.xml"/><Relationship Id="rId3" Type="http://schemas.openxmlformats.org/officeDocument/2006/relationships/image" Target="../media/image64.jpg"/><Relationship Id="rId4" Type="http://schemas.openxmlformats.org/officeDocument/2006/relationships/image" Target="../media/image61.png"/><Relationship Id="rId5" Type="http://schemas.openxmlformats.org/officeDocument/2006/relationships/image" Target="../media/image8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6.xml"/><Relationship Id="rId3" Type="http://schemas.openxmlformats.org/officeDocument/2006/relationships/image" Target="../media/image6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7.xml"/><Relationship Id="rId3" Type="http://schemas.openxmlformats.org/officeDocument/2006/relationships/image" Target="../media/image6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8.xml"/><Relationship Id="rId3" Type="http://schemas.openxmlformats.org/officeDocument/2006/relationships/image" Target="../media/image64.jpg"/><Relationship Id="rId4" Type="http://schemas.openxmlformats.org/officeDocument/2006/relationships/image" Target="../media/image61.png"/><Relationship Id="rId5" Type="http://schemas.openxmlformats.org/officeDocument/2006/relationships/image" Target="../media/image8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9.xml"/><Relationship Id="rId3" Type="http://schemas.openxmlformats.org/officeDocument/2006/relationships/image" Target="../media/image6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0.xml"/><Relationship Id="rId3" Type="http://schemas.openxmlformats.org/officeDocument/2006/relationships/image" Target="../media/image64.jpg"/><Relationship Id="rId4" Type="http://schemas.openxmlformats.org/officeDocument/2006/relationships/image" Target="../media/image61.png"/><Relationship Id="rId5" Type="http://schemas.openxmlformats.org/officeDocument/2006/relationships/image" Target="../media/image7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1.xml"/><Relationship Id="rId3" Type="http://schemas.openxmlformats.org/officeDocument/2006/relationships/image" Target="../media/image64.jpg"/><Relationship Id="rId4" Type="http://schemas.openxmlformats.org/officeDocument/2006/relationships/image" Target="../media/image61.png"/><Relationship Id="rId5" Type="http://schemas.openxmlformats.org/officeDocument/2006/relationships/image" Target="../media/image11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2.xml"/><Relationship Id="rId3" Type="http://schemas.openxmlformats.org/officeDocument/2006/relationships/image" Target="../media/image81.jpg"/><Relationship Id="rId4" Type="http://schemas.openxmlformats.org/officeDocument/2006/relationships/image" Target="../media/image86.png"/><Relationship Id="rId5" Type="http://schemas.openxmlformats.org/officeDocument/2006/relationships/image" Target="../media/image6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3.xml"/><Relationship Id="rId3" Type="http://schemas.openxmlformats.org/officeDocument/2006/relationships/image" Target="../media/image65.png"/><Relationship Id="rId4" Type="http://schemas.openxmlformats.org/officeDocument/2006/relationships/image" Target="../media/image85.png"/><Relationship Id="rId5" Type="http://schemas.openxmlformats.org/officeDocument/2006/relationships/image" Target="../media/image8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4.xml"/><Relationship Id="rId3" Type="http://schemas.openxmlformats.org/officeDocument/2006/relationships/image" Target="../media/image84.jpg"/><Relationship Id="rId4" Type="http://schemas.openxmlformats.org/officeDocument/2006/relationships/image" Target="../media/image9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8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1" Type="http://schemas.openxmlformats.org/officeDocument/2006/relationships/image" Target="../media/image104.png"/><Relationship Id="rId10" Type="http://schemas.openxmlformats.org/officeDocument/2006/relationships/image" Target="../media/image113.png"/><Relationship Id="rId13" Type="http://schemas.openxmlformats.org/officeDocument/2006/relationships/image" Target="../media/image106.png"/><Relationship Id="rId12" Type="http://schemas.openxmlformats.org/officeDocument/2006/relationships/image" Target="../media/image100.png"/><Relationship Id="rId1" Type="http://schemas.openxmlformats.org/officeDocument/2006/relationships/slideLayout" Target="../slideLayouts/slideLayout9.xml"/><Relationship Id="rId2" Type="http://schemas.openxmlformats.org/officeDocument/2006/relationships/notesSlide" Target="../notesSlides/notesSlide67.xml"/><Relationship Id="rId3" Type="http://schemas.openxmlformats.org/officeDocument/2006/relationships/image" Target="../media/image108.png"/><Relationship Id="rId4" Type="http://schemas.openxmlformats.org/officeDocument/2006/relationships/image" Target="../media/image107.png"/><Relationship Id="rId9" Type="http://schemas.openxmlformats.org/officeDocument/2006/relationships/image" Target="../media/image94.png"/><Relationship Id="rId14" Type="http://schemas.openxmlformats.org/officeDocument/2006/relationships/image" Target="../media/image109.png"/><Relationship Id="rId5" Type="http://schemas.openxmlformats.org/officeDocument/2006/relationships/image" Target="../media/image98.png"/><Relationship Id="rId6" Type="http://schemas.openxmlformats.org/officeDocument/2006/relationships/image" Target="../media/image93.png"/><Relationship Id="rId7" Type="http://schemas.openxmlformats.org/officeDocument/2006/relationships/image" Target="../media/image103.png"/><Relationship Id="rId8" Type="http://schemas.openxmlformats.org/officeDocument/2006/relationships/image" Target="../media/image11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8.xml"/><Relationship Id="rId3" Type="http://schemas.openxmlformats.org/officeDocument/2006/relationships/image" Target="../media/image91.jpg"/></Relationships>
</file>

<file path=ppt/slides/_rels/slide69.xml.rels><?xml version="1.0" encoding="UTF-8" standalone="yes"?><Relationships xmlns="http://schemas.openxmlformats.org/package/2006/relationships"><Relationship Id="rId10" Type="http://schemas.openxmlformats.org/officeDocument/2006/relationships/image" Target="../media/image112.png"/><Relationship Id="rId1" Type="http://schemas.openxmlformats.org/officeDocument/2006/relationships/slideLayout" Target="../slideLayouts/slideLayout9.xml"/><Relationship Id="rId2" Type="http://schemas.openxmlformats.org/officeDocument/2006/relationships/notesSlide" Target="../notesSlides/notesSlide69.xml"/><Relationship Id="rId3" Type="http://schemas.openxmlformats.org/officeDocument/2006/relationships/image" Target="../media/image99.png"/><Relationship Id="rId4" Type="http://schemas.openxmlformats.org/officeDocument/2006/relationships/image" Target="../media/image110.png"/><Relationship Id="rId9" Type="http://schemas.openxmlformats.org/officeDocument/2006/relationships/image" Target="../media/image97.png"/><Relationship Id="rId5" Type="http://schemas.openxmlformats.org/officeDocument/2006/relationships/image" Target="../media/image101.png"/><Relationship Id="rId6" Type="http://schemas.openxmlformats.org/officeDocument/2006/relationships/image" Target="../media/image102.png"/><Relationship Id="rId7" Type="http://schemas.openxmlformats.org/officeDocument/2006/relationships/image" Target="../media/image105.png"/><Relationship Id="rId8" Type="http://schemas.openxmlformats.org/officeDocument/2006/relationships/image" Target="../media/image11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01" name="Google Shape;101;p1"/>
          <p:cNvSpPr txBox="1"/>
          <p:nvPr/>
        </p:nvSpPr>
        <p:spPr>
          <a:xfrm>
            <a:off x="0" y="381750"/>
            <a:ext cx="121920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600">
                <a:solidFill>
                  <a:srgbClr val="F2F2F2"/>
                </a:solidFill>
                <a:latin typeface="Kanit"/>
                <a:ea typeface="Kanit"/>
                <a:cs typeface="Kanit"/>
                <a:sym typeface="Kanit"/>
              </a:rPr>
              <a:t>Welcome to Perspectives </a:t>
            </a:r>
            <a:endParaRPr b="1" sz="3600">
              <a:solidFill>
                <a:srgbClr val="F2F2F2"/>
              </a:solidFill>
              <a:latin typeface="Kanit"/>
              <a:ea typeface="Kanit"/>
              <a:cs typeface="Kanit"/>
              <a:sym typeface="Kanit"/>
            </a:endParaRPr>
          </a:p>
          <a:p>
            <a:pPr indent="0" lvl="0" marL="0" rtl="0" algn="ctr">
              <a:spcBef>
                <a:spcPts val="0"/>
              </a:spcBef>
              <a:spcAft>
                <a:spcPts val="0"/>
              </a:spcAft>
              <a:buNone/>
            </a:pPr>
            <a:r>
              <a:rPr b="1" lang="en-US" sz="3600">
                <a:solidFill>
                  <a:srgbClr val="F2F2F2"/>
                </a:solidFill>
                <a:latin typeface="Kanit"/>
                <a:ea typeface="Kanit"/>
                <a:cs typeface="Kanit"/>
                <a:sym typeface="Kanit"/>
              </a:rPr>
              <a:t>Creating Augmented and Virtual </a:t>
            </a:r>
            <a:r>
              <a:rPr b="1" lang="en-US" sz="3600">
                <a:solidFill>
                  <a:srgbClr val="F2F2F2"/>
                </a:solidFill>
                <a:latin typeface="Kanit"/>
                <a:ea typeface="Kanit"/>
                <a:cs typeface="Kanit"/>
                <a:sym typeface="Kanit"/>
              </a:rPr>
              <a:t>Realities</a:t>
            </a:r>
            <a:endParaRPr b="1" sz="3600">
              <a:solidFill>
                <a:srgbClr val="F2F2F2"/>
              </a:solidFill>
              <a:latin typeface="Kanit"/>
              <a:ea typeface="Kanit"/>
              <a:cs typeface="Kanit"/>
              <a:sym typeface="Kani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g20c39ff622b_0_0"/>
          <p:cNvPicPr preferRelativeResize="0"/>
          <p:nvPr/>
        </p:nvPicPr>
        <p:blipFill>
          <a:blip r:embed="rId3">
            <a:alphaModFix/>
          </a:blip>
          <a:stretch>
            <a:fillRect/>
          </a:stretch>
        </p:blipFill>
        <p:spPr>
          <a:xfrm>
            <a:off x="0" y="0"/>
            <a:ext cx="12192000" cy="685800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descr="Shape, rectangle&#10;&#10;Description automatically generated with medium confidence" id="112" name="Google Shape;112;g20e5be64590_0_349"/>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113" name="Google Shape;113;g20e5be64590_0_349"/>
          <p:cNvSpPr txBox="1"/>
          <p:nvPr/>
        </p:nvSpPr>
        <p:spPr>
          <a:xfrm>
            <a:off x="0" y="6376737"/>
            <a:ext cx="2667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chemeClr val="lt1"/>
                </a:solidFill>
                <a:latin typeface="Arial"/>
                <a:ea typeface="Arial"/>
                <a:cs typeface="Arial"/>
                <a:sym typeface="Arial"/>
              </a:rPr>
              <a:t>#TechIntersections</a:t>
            </a:r>
            <a:endParaRPr b="1" sz="1800">
              <a:solidFill>
                <a:schemeClr val="lt1"/>
              </a:solidFill>
              <a:latin typeface="Arial"/>
              <a:ea typeface="Arial"/>
              <a:cs typeface="Arial"/>
              <a:sym typeface="Arial"/>
            </a:endParaRPr>
          </a:p>
        </p:txBody>
      </p:sp>
      <p:sp>
        <p:nvSpPr>
          <p:cNvPr id="114" name="Google Shape;114;g20e5be64590_0_349"/>
          <p:cNvSpPr txBox="1"/>
          <p:nvPr/>
        </p:nvSpPr>
        <p:spPr>
          <a:xfrm>
            <a:off x="6067928" y="6488668"/>
            <a:ext cx="61242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Arial"/>
                <a:ea typeface="Arial"/>
                <a:cs typeface="Arial"/>
                <a:sym typeface="Arial"/>
              </a:rPr>
              <a:t>@erinjerri</a:t>
            </a:r>
            <a:endParaRPr b="1" sz="1800">
              <a:solidFill>
                <a:schemeClr val="lt1"/>
              </a:solidFill>
              <a:latin typeface="Arial"/>
              <a:ea typeface="Arial"/>
              <a:cs typeface="Arial"/>
              <a:sym typeface="Arial"/>
            </a:endParaRPr>
          </a:p>
        </p:txBody>
      </p:sp>
      <p:sp>
        <p:nvSpPr>
          <p:cNvPr id="115" name="Google Shape;115;g20e5be64590_0_349"/>
          <p:cNvSpPr txBox="1"/>
          <p:nvPr/>
        </p:nvSpPr>
        <p:spPr>
          <a:xfrm>
            <a:off x="398750" y="576650"/>
            <a:ext cx="11640300" cy="4225200"/>
          </a:xfrm>
          <a:prstGeom prst="rect">
            <a:avLst/>
          </a:prstGeom>
          <a:noFill/>
          <a:ln>
            <a:noFill/>
          </a:ln>
        </p:spPr>
        <p:txBody>
          <a:bodyPr anchorCtr="0" anchor="t" bIns="91425" lIns="91425" spcFirstLastPara="1" rIns="91425" wrap="square" tIns="91425">
            <a:spAutoFit/>
          </a:bodyPr>
          <a:lstStyle/>
          <a:p>
            <a:pPr indent="0" lvl="0" marL="0" rtl="0" algn="ctr">
              <a:lnSpc>
                <a:spcPct val="200000"/>
              </a:lnSpc>
              <a:spcBef>
                <a:spcPts val="0"/>
              </a:spcBef>
              <a:spcAft>
                <a:spcPts val="0"/>
              </a:spcAft>
              <a:buNone/>
            </a:pPr>
            <a:r>
              <a:rPr b="1" lang="en-US" sz="3750">
                <a:solidFill>
                  <a:srgbClr val="FFFFFF"/>
                </a:solidFill>
                <a:latin typeface="Kanit"/>
                <a:ea typeface="Kanit"/>
                <a:cs typeface="Kanit"/>
                <a:sym typeface="Kanit"/>
              </a:rPr>
              <a:t>Before the metaverse was a thing </a:t>
            </a:r>
            <a:endParaRPr b="1" sz="3750">
              <a:solidFill>
                <a:srgbClr val="FFFFFF"/>
              </a:solidFill>
              <a:latin typeface="Kanit"/>
              <a:ea typeface="Kanit"/>
              <a:cs typeface="Kanit"/>
              <a:sym typeface="Kanit"/>
            </a:endParaRPr>
          </a:p>
          <a:p>
            <a:pPr indent="0" lvl="0" marL="0" rtl="0" algn="ctr">
              <a:lnSpc>
                <a:spcPct val="200000"/>
              </a:lnSpc>
              <a:spcBef>
                <a:spcPts val="0"/>
              </a:spcBef>
              <a:spcAft>
                <a:spcPts val="0"/>
              </a:spcAft>
              <a:buNone/>
            </a:pPr>
            <a:r>
              <a:rPr b="1" lang="en-US" sz="3750">
                <a:solidFill>
                  <a:srgbClr val="FFFFFF"/>
                </a:solidFill>
                <a:latin typeface="Kanit"/>
                <a:ea typeface="Kanit"/>
                <a:cs typeface="Kanit"/>
                <a:sym typeface="Kanit"/>
              </a:rPr>
              <a:t>(before Facebook renamed the company to Meta),</a:t>
            </a:r>
            <a:endParaRPr b="1" sz="3750">
              <a:solidFill>
                <a:srgbClr val="FFFFFF"/>
              </a:solidFill>
              <a:latin typeface="Kanit"/>
              <a:ea typeface="Kanit"/>
              <a:cs typeface="Kanit"/>
              <a:sym typeface="Kanit"/>
            </a:endParaRPr>
          </a:p>
          <a:p>
            <a:pPr indent="0" lvl="0" marL="0" rtl="0" algn="ctr">
              <a:lnSpc>
                <a:spcPct val="200000"/>
              </a:lnSpc>
              <a:spcBef>
                <a:spcPts val="0"/>
              </a:spcBef>
              <a:spcAft>
                <a:spcPts val="0"/>
              </a:spcAft>
              <a:buNone/>
            </a:pPr>
            <a:r>
              <a:rPr b="1" lang="en-US" sz="3750">
                <a:solidFill>
                  <a:srgbClr val="FFFFFF"/>
                </a:solidFill>
                <a:latin typeface="Kanit"/>
                <a:ea typeface="Kanit"/>
                <a:cs typeface="Kanit"/>
                <a:sym typeface="Kanit"/>
              </a:rPr>
              <a:t>we published a book on the subject in 2019 </a:t>
            </a:r>
            <a:endParaRPr b="1" sz="3750">
              <a:solidFill>
                <a:srgbClr val="FFFFFF"/>
              </a:solidFill>
              <a:latin typeface="Kanit"/>
              <a:ea typeface="Kanit"/>
              <a:cs typeface="Kanit"/>
              <a:sym typeface="Kanit"/>
            </a:endParaRPr>
          </a:p>
          <a:p>
            <a:pPr indent="0" lvl="0" marL="0" rtl="0" algn="ctr">
              <a:lnSpc>
                <a:spcPct val="200000"/>
              </a:lnSpc>
              <a:spcBef>
                <a:spcPts val="0"/>
              </a:spcBef>
              <a:spcAft>
                <a:spcPts val="0"/>
              </a:spcAft>
              <a:buNone/>
            </a:pPr>
            <a:r>
              <a:rPr b="1" lang="en-US" sz="3750">
                <a:solidFill>
                  <a:srgbClr val="FFFFFF"/>
                </a:solidFill>
                <a:latin typeface="Kanit"/>
                <a:ea typeface="Kanit"/>
                <a:cs typeface="Kanit"/>
                <a:sym typeface="Kanit"/>
              </a:rPr>
              <a:t>(before the pandemic). </a:t>
            </a:r>
            <a:endParaRPr b="1" sz="3750">
              <a:solidFill>
                <a:srgbClr val="FFFFFF"/>
              </a:solidFill>
              <a:latin typeface="Kanit"/>
              <a:ea typeface="Kanit"/>
              <a:cs typeface="Kanit"/>
              <a:sym typeface="Kani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chemeClr val="lt1"/>
                </a:solidFill>
                <a:latin typeface="Arial"/>
                <a:ea typeface="Arial"/>
                <a:cs typeface="Arial"/>
                <a:sym typeface="Arial"/>
              </a:rPr>
              <a:t>#TechIntersections</a:t>
            </a:r>
            <a:endParaRPr b="1" sz="1800">
              <a:solidFill>
                <a:schemeClr val="lt1"/>
              </a:solidFill>
              <a:latin typeface="Arial"/>
              <a:ea typeface="Arial"/>
              <a:cs typeface="Arial"/>
              <a:sym typeface="Arial"/>
            </a:endParaRPr>
          </a:p>
        </p:txBody>
      </p:sp>
      <p:sp>
        <p:nvSpPr>
          <p:cNvPr id="122" name="Google Shape;122;p2"/>
          <p:cNvSpPr txBox="1"/>
          <p:nvPr/>
        </p:nvSpPr>
        <p:spPr>
          <a:xfrm>
            <a:off x="6067928" y="6488668"/>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Arial"/>
                <a:ea typeface="Arial"/>
                <a:cs typeface="Arial"/>
                <a:sym typeface="Arial"/>
              </a:rPr>
              <a:t>@erinjerri</a:t>
            </a:r>
            <a:endParaRPr b="1" sz="1800">
              <a:solidFill>
                <a:schemeClr val="lt1"/>
              </a:solidFill>
              <a:latin typeface="Arial"/>
              <a:ea typeface="Arial"/>
              <a:cs typeface="Arial"/>
              <a:sym typeface="Arial"/>
            </a:endParaRPr>
          </a:p>
        </p:txBody>
      </p:sp>
      <p:pic>
        <p:nvPicPr>
          <p:cNvPr id="123" name="Google Shape;123;p2"/>
          <p:cNvPicPr preferRelativeResize="0"/>
          <p:nvPr/>
        </p:nvPicPr>
        <p:blipFill>
          <a:blip r:embed="rId3">
            <a:alphaModFix/>
          </a:blip>
          <a:stretch>
            <a:fillRect/>
          </a:stretch>
        </p:blipFill>
        <p:spPr>
          <a:xfrm>
            <a:off x="-29781" y="-16750"/>
            <a:ext cx="12251555" cy="6891500"/>
          </a:xfrm>
          <a:prstGeom prst="rect">
            <a:avLst/>
          </a:prstGeom>
          <a:noFill/>
          <a:ln>
            <a:noFill/>
          </a:ln>
        </p:spPr>
      </p:pic>
      <p:sp>
        <p:nvSpPr>
          <p:cNvPr id="124" name="Google Shape;124;p2"/>
          <p:cNvSpPr txBox="1"/>
          <p:nvPr/>
        </p:nvSpPr>
        <p:spPr>
          <a:xfrm>
            <a:off x="466775" y="178650"/>
            <a:ext cx="7543800" cy="3719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b="1" lang="en-US" sz="3750">
                <a:solidFill>
                  <a:srgbClr val="FFFFFF"/>
                </a:solidFill>
                <a:latin typeface="Kanit"/>
                <a:ea typeface="Kanit"/>
                <a:cs typeface="Kanit"/>
                <a:sym typeface="Kanit"/>
              </a:rPr>
              <a:t>Behind the Making of O’Reilly Media’s First-of-its-kind Anthology: Creating Augmented and Virtual Realities </a:t>
            </a:r>
            <a:endParaRPr b="1" sz="3750">
              <a:solidFill>
                <a:srgbClr val="FFFFFF"/>
              </a:solidFill>
              <a:latin typeface="Kanit"/>
              <a:ea typeface="Kanit"/>
              <a:cs typeface="Kanit"/>
              <a:sym typeface="Kanit"/>
            </a:endParaRPr>
          </a:p>
          <a:p>
            <a:pPr indent="0" lvl="0" marL="0" rtl="0" algn="l">
              <a:lnSpc>
                <a:spcPct val="115000"/>
              </a:lnSpc>
              <a:spcBef>
                <a:spcPts val="0"/>
              </a:spcBef>
              <a:spcAft>
                <a:spcPts val="0"/>
              </a:spcAft>
              <a:buClr>
                <a:schemeClr val="dk1"/>
              </a:buClr>
              <a:buSzPts val="1100"/>
              <a:buFont typeface="Arial"/>
              <a:buNone/>
            </a:pPr>
            <a:r>
              <a:t/>
            </a:r>
            <a:endParaRPr b="1" sz="3750">
              <a:solidFill>
                <a:srgbClr val="FFFFFF"/>
              </a:solidFill>
              <a:latin typeface="Kanit"/>
              <a:ea typeface="Kanit"/>
              <a:cs typeface="Kanit"/>
              <a:sym typeface="Kanit"/>
            </a:endParaRPr>
          </a:p>
          <a:p>
            <a:pPr indent="0" lvl="0" marL="0" rtl="0" algn="ctr">
              <a:spcBef>
                <a:spcPts val="0"/>
              </a:spcBef>
              <a:spcAft>
                <a:spcPts val="0"/>
              </a:spcAft>
              <a:buNone/>
            </a:pPr>
            <a:r>
              <a:t/>
            </a:r>
            <a:endParaRPr b="1">
              <a:latin typeface="Kanit"/>
              <a:ea typeface="Kanit"/>
              <a:cs typeface="Kanit"/>
              <a:sym typeface="Kanit"/>
            </a:endParaRPr>
          </a:p>
        </p:txBody>
      </p:sp>
      <p:pic>
        <p:nvPicPr>
          <p:cNvPr id="125" name="Google Shape;125;p2"/>
          <p:cNvPicPr preferRelativeResize="0"/>
          <p:nvPr/>
        </p:nvPicPr>
        <p:blipFill>
          <a:blip r:embed="rId4">
            <a:alphaModFix/>
          </a:blip>
          <a:stretch>
            <a:fillRect/>
          </a:stretch>
        </p:blipFill>
        <p:spPr>
          <a:xfrm>
            <a:off x="3083725" y="3035675"/>
            <a:ext cx="2540976" cy="2533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130" name="Shape 130"/>
        <p:cNvGrpSpPr/>
        <p:nvPr/>
      </p:nvGrpSpPr>
      <p:grpSpPr>
        <a:xfrm>
          <a:off x="0" y="0"/>
          <a:ext cx="0" cy="0"/>
          <a:chOff x="0" y="0"/>
          <a:chExt cx="0" cy="0"/>
        </a:xfrm>
      </p:grpSpPr>
      <p:pic>
        <p:nvPicPr>
          <p:cNvPr descr="Shape, rectangle&#10;&#10;Description automatically generated with medium confidence" id="131" name="Google Shape;131;g20e5be64590_0_108"/>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132" name="Google Shape;132;g20e5be64590_0_108"/>
          <p:cNvSpPr txBox="1"/>
          <p:nvPr>
            <p:ph idx="1" type="subTitle"/>
          </p:nvPr>
        </p:nvSpPr>
        <p:spPr>
          <a:xfrm>
            <a:off x="83948" y="82858"/>
            <a:ext cx="12192000" cy="6858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800"/>
              <a:buNone/>
            </a:pPr>
            <a:r>
              <a:rPr b="1" lang="en-US" sz="5550">
                <a:solidFill>
                  <a:schemeClr val="lt1"/>
                </a:solidFill>
                <a:latin typeface="Kanit"/>
                <a:ea typeface="Kanit"/>
                <a:cs typeface="Kanit"/>
                <a:sym typeface="Kanit"/>
              </a:rPr>
              <a:t>TERMINOLOGY</a:t>
            </a:r>
            <a:endParaRPr b="1" sz="5550">
              <a:latin typeface="Kanit"/>
              <a:ea typeface="Kanit"/>
              <a:cs typeface="Kanit"/>
              <a:sym typeface="Kanit"/>
            </a:endParaRPr>
          </a:p>
        </p:txBody>
      </p:sp>
      <p:sp>
        <p:nvSpPr>
          <p:cNvPr id="133" name="Google Shape;133;g20e5be64590_0_108"/>
          <p:cNvSpPr txBox="1"/>
          <p:nvPr/>
        </p:nvSpPr>
        <p:spPr>
          <a:xfrm>
            <a:off x="2458191" y="964704"/>
            <a:ext cx="9229200" cy="1169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500">
                <a:solidFill>
                  <a:schemeClr val="lt1"/>
                </a:solidFill>
                <a:latin typeface="Avenir"/>
                <a:ea typeface="Avenir"/>
                <a:cs typeface="Avenir"/>
                <a:sym typeface="Avenir"/>
              </a:rPr>
              <a:t>I use AR VR MR XR / Spatial Computing and Metaverse interchangeably. </a:t>
            </a:r>
            <a:endParaRPr>
              <a:solidFill>
                <a:schemeClr val="lt1"/>
              </a:solidFill>
              <a:latin typeface="Avenir"/>
              <a:ea typeface="Avenir"/>
              <a:cs typeface="Avenir"/>
              <a:sym typeface="Avenir"/>
            </a:endParaRPr>
          </a:p>
        </p:txBody>
      </p:sp>
      <p:sp>
        <p:nvSpPr>
          <p:cNvPr id="134" name="Google Shape;134;g20e5be64590_0_108"/>
          <p:cNvSpPr txBox="1"/>
          <p:nvPr/>
        </p:nvSpPr>
        <p:spPr>
          <a:xfrm>
            <a:off x="2382005" y="2327894"/>
            <a:ext cx="9086700" cy="1169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500">
                <a:solidFill>
                  <a:schemeClr val="lt1"/>
                </a:solidFill>
                <a:latin typeface="Avenir"/>
                <a:ea typeface="Avenir"/>
                <a:cs typeface="Avenir"/>
                <a:sym typeface="Avenir"/>
              </a:rPr>
              <a:t>I use Cryptocurrency/Blockchain/Web3 interchangeably.</a:t>
            </a:r>
            <a:endParaRPr>
              <a:solidFill>
                <a:schemeClr val="lt1"/>
              </a:solidFill>
              <a:latin typeface="Avenir"/>
              <a:ea typeface="Avenir"/>
              <a:cs typeface="Avenir"/>
              <a:sym typeface="Avenir"/>
            </a:endParaRPr>
          </a:p>
        </p:txBody>
      </p:sp>
      <p:sp>
        <p:nvSpPr>
          <p:cNvPr id="135" name="Google Shape;135;g20e5be64590_0_108"/>
          <p:cNvSpPr txBox="1"/>
          <p:nvPr/>
        </p:nvSpPr>
        <p:spPr>
          <a:xfrm>
            <a:off x="-385949" y="755087"/>
            <a:ext cx="4132500" cy="163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000">
                <a:solidFill>
                  <a:schemeClr val="lt1"/>
                </a:solidFill>
                <a:latin typeface="Kanit"/>
                <a:ea typeface="Kanit"/>
                <a:cs typeface="Kanit"/>
                <a:sym typeface="Kanit"/>
              </a:rPr>
              <a:t>1</a:t>
            </a:r>
            <a:endParaRPr b="1">
              <a:solidFill>
                <a:schemeClr val="lt1"/>
              </a:solidFill>
              <a:latin typeface="Kanit"/>
              <a:ea typeface="Kanit"/>
              <a:cs typeface="Kanit"/>
              <a:sym typeface="Kanit"/>
            </a:endParaRPr>
          </a:p>
        </p:txBody>
      </p:sp>
      <p:sp>
        <p:nvSpPr>
          <p:cNvPr id="136" name="Google Shape;136;g20e5be64590_0_108"/>
          <p:cNvSpPr txBox="1"/>
          <p:nvPr/>
        </p:nvSpPr>
        <p:spPr>
          <a:xfrm>
            <a:off x="-336965" y="2059393"/>
            <a:ext cx="4132500" cy="163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000">
                <a:solidFill>
                  <a:schemeClr val="lt1"/>
                </a:solidFill>
                <a:latin typeface="Kanit"/>
                <a:ea typeface="Kanit"/>
                <a:cs typeface="Kanit"/>
                <a:sym typeface="Kanit"/>
              </a:rPr>
              <a:t>2</a:t>
            </a:r>
            <a:endParaRPr b="1">
              <a:solidFill>
                <a:schemeClr val="lt1"/>
              </a:solidFill>
              <a:latin typeface="Kanit"/>
              <a:ea typeface="Kanit"/>
              <a:cs typeface="Kanit"/>
              <a:sym typeface="Kanit"/>
            </a:endParaRPr>
          </a:p>
        </p:txBody>
      </p:sp>
      <p:sp>
        <p:nvSpPr>
          <p:cNvPr id="137" name="Google Shape;137;g20e5be64590_0_108"/>
          <p:cNvSpPr txBox="1"/>
          <p:nvPr/>
        </p:nvSpPr>
        <p:spPr>
          <a:xfrm>
            <a:off x="-287981" y="3554770"/>
            <a:ext cx="4132500" cy="163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000">
                <a:solidFill>
                  <a:schemeClr val="lt1"/>
                </a:solidFill>
                <a:latin typeface="Kanit"/>
                <a:ea typeface="Kanit"/>
                <a:cs typeface="Kanit"/>
                <a:sym typeface="Kanit"/>
              </a:rPr>
              <a:t>3</a:t>
            </a:r>
            <a:endParaRPr b="1">
              <a:solidFill>
                <a:schemeClr val="lt1"/>
              </a:solidFill>
              <a:latin typeface="Kanit"/>
              <a:ea typeface="Kanit"/>
              <a:cs typeface="Kanit"/>
              <a:sym typeface="Kanit"/>
            </a:endParaRPr>
          </a:p>
        </p:txBody>
      </p:sp>
      <p:sp>
        <p:nvSpPr>
          <p:cNvPr id="138" name="Google Shape;138;g20e5be64590_0_108"/>
          <p:cNvSpPr txBox="1"/>
          <p:nvPr/>
        </p:nvSpPr>
        <p:spPr>
          <a:xfrm>
            <a:off x="2364755" y="3691112"/>
            <a:ext cx="9416100" cy="1708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500">
                <a:solidFill>
                  <a:schemeClr val="lt1"/>
                </a:solidFill>
                <a:latin typeface="Avenir"/>
                <a:ea typeface="Avenir"/>
                <a:cs typeface="Avenir"/>
                <a:sym typeface="Avenir"/>
              </a:rPr>
              <a:t>I use Artificial Intelligence (AI), Machine Learning (ML), Deep Learning (DL), and Data Science interchangeably.  </a:t>
            </a:r>
            <a:endParaRPr>
              <a:solidFill>
                <a:schemeClr val="lt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143" name="Shape 143"/>
        <p:cNvGrpSpPr/>
        <p:nvPr/>
      </p:nvGrpSpPr>
      <p:grpSpPr>
        <a:xfrm>
          <a:off x="0" y="0"/>
          <a:ext cx="0" cy="0"/>
          <a:chOff x="0" y="0"/>
          <a:chExt cx="0" cy="0"/>
        </a:xfrm>
      </p:grpSpPr>
      <p:pic>
        <p:nvPicPr>
          <p:cNvPr descr="Shape, rectangle&#10;&#10;Description automatically generated with medium confidence" id="144" name="Google Shape;144;g20e5be64590_0_211"/>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145" name="Google Shape;145;g20e5be64590_0_211"/>
          <p:cNvSpPr txBox="1"/>
          <p:nvPr>
            <p:ph idx="1" type="subTitle"/>
          </p:nvPr>
        </p:nvSpPr>
        <p:spPr>
          <a:xfrm>
            <a:off x="0" y="4548650"/>
            <a:ext cx="12260400" cy="7108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800"/>
              <a:buNone/>
            </a:pPr>
            <a:r>
              <a:rPr lang="en-US" sz="3200">
                <a:solidFill>
                  <a:schemeClr val="lt1"/>
                </a:solidFill>
                <a:latin typeface="Avenir"/>
                <a:ea typeface="Avenir"/>
                <a:cs typeface="Avenir"/>
                <a:sym typeface="Avenir"/>
              </a:rPr>
              <a:t>Creating Augmented and Virtual Realities: Preface</a:t>
            </a:r>
            <a:endParaRPr sz="1600">
              <a:latin typeface="Avenir"/>
              <a:ea typeface="Avenir"/>
              <a:cs typeface="Avenir"/>
              <a:sym typeface="Avenir"/>
            </a:endParaRPr>
          </a:p>
        </p:txBody>
      </p:sp>
      <p:sp>
        <p:nvSpPr>
          <p:cNvPr id="146" name="Google Shape;146;g20e5be64590_0_211"/>
          <p:cNvSpPr txBox="1"/>
          <p:nvPr/>
        </p:nvSpPr>
        <p:spPr>
          <a:xfrm>
            <a:off x="2458191" y="1958429"/>
            <a:ext cx="9229200" cy="1169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500">
                <a:solidFill>
                  <a:srgbClr val="000000"/>
                </a:solidFill>
                <a:latin typeface="Arial"/>
                <a:ea typeface="Arial"/>
                <a:cs typeface="Arial"/>
                <a:sym typeface="Arial"/>
              </a:rPr>
              <a:t>I use AR VR MR XR / Spatial Computing and Metaverse interchangeably. </a:t>
            </a:r>
            <a:endParaRPr/>
          </a:p>
        </p:txBody>
      </p:sp>
      <p:sp>
        <p:nvSpPr>
          <p:cNvPr id="147" name="Google Shape;147;g20e5be64590_0_211"/>
          <p:cNvSpPr txBox="1"/>
          <p:nvPr/>
        </p:nvSpPr>
        <p:spPr>
          <a:xfrm>
            <a:off x="2649680" y="3378944"/>
            <a:ext cx="9086700" cy="1169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500">
                <a:solidFill>
                  <a:srgbClr val="000000"/>
                </a:solidFill>
                <a:latin typeface="Arial"/>
                <a:ea typeface="Arial"/>
                <a:cs typeface="Arial"/>
                <a:sym typeface="Arial"/>
              </a:rPr>
              <a:t>I use Cryptocurrency/Blockchain/Web3 interchangeably.</a:t>
            </a:r>
            <a:endParaRPr/>
          </a:p>
        </p:txBody>
      </p:sp>
      <p:sp>
        <p:nvSpPr>
          <p:cNvPr id="148" name="Google Shape;148;g20e5be64590_0_211"/>
          <p:cNvSpPr txBox="1"/>
          <p:nvPr/>
        </p:nvSpPr>
        <p:spPr>
          <a:xfrm>
            <a:off x="1125" y="94675"/>
            <a:ext cx="12124200" cy="762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750">
                <a:solidFill>
                  <a:srgbClr val="FFFFFF"/>
                </a:solidFill>
                <a:latin typeface="Kanit"/>
                <a:ea typeface="Kanit"/>
                <a:cs typeface="Kanit"/>
                <a:sym typeface="Kanit"/>
              </a:rPr>
              <a:t>The Metaverse is a spectrum</a:t>
            </a:r>
            <a:endParaRPr b="1">
              <a:latin typeface="Kanit"/>
              <a:ea typeface="Kanit"/>
              <a:cs typeface="Kanit"/>
              <a:sym typeface="Kanit"/>
            </a:endParaRPr>
          </a:p>
        </p:txBody>
      </p:sp>
      <p:pic>
        <p:nvPicPr>
          <p:cNvPr id="149" name="Google Shape;149;g20e5be64590_0_211"/>
          <p:cNvPicPr preferRelativeResize="0"/>
          <p:nvPr/>
        </p:nvPicPr>
        <p:blipFill>
          <a:blip r:embed="rId4">
            <a:alphaModFix/>
          </a:blip>
          <a:stretch>
            <a:fillRect/>
          </a:stretch>
        </p:blipFill>
        <p:spPr>
          <a:xfrm>
            <a:off x="1676400" y="1344575"/>
            <a:ext cx="8839200" cy="3105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g20e5be64250_0_0"/>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56" name="Google Shape;156;g20e5be64250_0_0"/>
          <p:cNvSpPr txBox="1"/>
          <p:nvPr/>
        </p:nvSpPr>
        <p:spPr>
          <a:xfrm>
            <a:off x="3261050" y="4968550"/>
            <a:ext cx="6018300" cy="931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b="1" lang="en-US" sz="1500">
                <a:solidFill>
                  <a:srgbClr val="FFFFFF"/>
                </a:solidFill>
                <a:latin typeface="Kanit"/>
                <a:ea typeface="Kanit"/>
                <a:cs typeface="Kanit"/>
                <a:sym typeface="Kanit"/>
              </a:rPr>
              <a:t>Writing on Medium in </a:t>
            </a:r>
            <a:r>
              <a:rPr b="1" i="1" lang="en-US" sz="1500">
                <a:solidFill>
                  <a:srgbClr val="FFFFFF"/>
                </a:solidFill>
                <a:latin typeface="Kanit"/>
                <a:ea typeface="Kanit"/>
                <a:cs typeface="Kanit"/>
                <a:sym typeface="Kanit"/>
              </a:rPr>
              <a:t>Towards Data Science Magazine</a:t>
            </a:r>
            <a:endParaRPr b="1" i="1" sz="1500">
              <a:solidFill>
                <a:srgbClr val="FFFFFF"/>
              </a:solidFill>
              <a:latin typeface="Kanit"/>
              <a:ea typeface="Kanit"/>
              <a:cs typeface="Kanit"/>
              <a:sym typeface="Kanit"/>
            </a:endParaRPr>
          </a:p>
          <a:p>
            <a:pPr indent="0" lvl="0" marL="0" rtl="0" algn="ctr">
              <a:lnSpc>
                <a:spcPct val="115000"/>
              </a:lnSpc>
              <a:spcBef>
                <a:spcPts val="0"/>
              </a:spcBef>
              <a:spcAft>
                <a:spcPts val="0"/>
              </a:spcAft>
              <a:buClr>
                <a:schemeClr val="dk1"/>
              </a:buClr>
              <a:buSzPts val="1100"/>
              <a:buFont typeface="Arial"/>
              <a:buNone/>
            </a:pPr>
            <a:r>
              <a:rPr b="1" lang="en-US" sz="1500">
                <a:solidFill>
                  <a:schemeClr val="lt1"/>
                </a:solidFill>
                <a:latin typeface="Kanit"/>
                <a:ea typeface="Kanit"/>
                <a:cs typeface="Kanit"/>
                <a:sym typeface="Kanit"/>
              </a:rPr>
              <a:t>https://bit.ly/TowardsDS-GTC17 </a:t>
            </a:r>
            <a:endParaRPr b="1" sz="1500">
              <a:solidFill>
                <a:schemeClr val="lt1"/>
              </a:solidFill>
              <a:latin typeface="Kanit"/>
              <a:ea typeface="Kanit"/>
              <a:cs typeface="Kanit"/>
              <a:sym typeface="Kanit"/>
            </a:endParaRPr>
          </a:p>
          <a:p>
            <a:pPr indent="0" lvl="0" marL="0" rtl="0" algn="l">
              <a:spcBef>
                <a:spcPts val="0"/>
              </a:spcBef>
              <a:spcAft>
                <a:spcPts val="0"/>
              </a:spcAft>
              <a:buNone/>
            </a:pPr>
            <a:r>
              <a:t/>
            </a:r>
            <a:endParaRPr b="1">
              <a:latin typeface="Kanit"/>
              <a:ea typeface="Kanit"/>
              <a:cs typeface="Kanit"/>
              <a:sym typeface="Kani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descr="Text&#10;&#10;Description automatically generated" id="161" name="Google Shape;161;p3"/>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5"/>
          <p:cNvPicPr preferRelativeResize="0"/>
          <p:nvPr/>
        </p:nvPicPr>
        <p:blipFill>
          <a:blip r:embed="rId3">
            <a:alphaModFix/>
          </a:blip>
          <a:stretch>
            <a:fillRect/>
          </a:stretch>
        </p:blipFill>
        <p:spPr>
          <a:xfrm>
            <a:off x="-82112" y="-92400"/>
            <a:ext cx="12356224" cy="69503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descr="Shape, rectangle&#10;&#10;Description automatically generated with medium confidence" id="172" name="Google Shape;172;p4"/>
          <p:cNvPicPr preferRelativeResize="0"/>
          <p:nvPr/>
        </p:nvPicPr>
        <p:blipFill rotWithShape="1">
          <a:blip r:embed="rId3">
            <a:alphaModFix/>
          </a:blip>
          <a:srcRect b="0" l="0" r="0" t="0"/>
          <a:stretch/>
        </p:blipFill>
        <p:spPr>
          <a:xfrm>
            <a:off x="1121" y="0"/>
            <a:ext cx="12192000" cy="6858000"/>
          </a:xfrm>
          <a:prstGeom prst="rect">
            <a:avLst/>
          </a:prstGeom>
          <a:noFill/>
          <a:ln>
            <a:noFill/>
          </a:ln>
        </p:spPr>
      </p:pic>
      <p:pic>
        <p:nvPicPr>
          <p:cNvPr descr="Timeline&#10;&#10;Description automatically generated" id="173" name="Google Shape;173;p4"/>
          <p:cNvPicPr preferRelativeResize="0"/>
          <p:nvPr/>
        </p:nvPicPr>
        <p:blipFill rotWithShape="1">
          <a:blip r:embed="rId4">
            <a:alphaModFix/>
          </a:blip>
          <a:srcRect b="20406" l="0" r="0" t="14524"/>
          <a:stretch/>
        </p:blipFill>
        <p:spPr>
          <a:xfrm>
            <a:off x="1499507" y="477334"/>
            <a:ext cx="9854293" cy="480906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descr="Shape, rectangle&#10;&#10;Description automatically generated with medium confidence" id="179" name="Google Shape;179;p6"/>
          <p:cNvPicPr preferRelativeResize="0"/>
          <p:nvPr/>
        </p:nvPicPr>
        <p:blipFill rotWithShape="1">
          <a:blip r:embed="rId3">
            <a:alphaModFix/>
          </a:blip>
          <a:srcRect b="0" l="0" r="0" t="0"/>
          <a:stretch/>
        </p:blipFill>
        <p:spPr>
          <a:xfrm>
            <a:off x="1121" y="0"/>
            <a:ext cx="12192000" cy="6858000"/>
          </a:xfrm>
          <a:prstGeom prst="rect">
            <a:avLst/>
          </a:prstGeom>
          <a:noFill/>
          <a:ln>
            <a:noFill/>
          </a:ln>
        </p:spPr>
      </p:pic>
      <p:pic>
        <p:nvPicPr>
          <p:cNvPr id="180" name="Google Shape;180;p6"/>
          <p:cNvPicPr preferRelativeResize="0"/>
          <p:nvPr/>
        </p:nvPicPr>
        <p:blipFill rotWithShape="1">
          <a:blip r:embed="rId4">
            <a:alphaModFix/>
          </a:blip>
          <a:srcRect b="13682" l="0" r="0" t="5231"/>
          <a:stretch/>
        </p:blipFill>
        <p:spPr>
          <a:xfrm>
            <a:off x="2181728" y="304799"/>
            <a:ext cx="7772400" cy="4724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descr="A person smiling at the camera&#10;&#10;Description automatically generated with low confidence" id="185" name="Google Shape;185;p7"/>
          <p:cNvPicPr preferRelativeResize="0"/>
          <p:nvPr/>
        </p:nvPicPr>
        <p:blipFill rotWithShape="1">
          <a:blip r:embed="rId3">
            <a:alphaModFix/>
          </a:blip>
          <a:srcRect b="0" l="0" r="0" t="0"/>
          <a:stretch/>
        </p:blipFill>
        <p:spPr>
          <a:xfrm>
            <a:off x="1482112" y="-3851801"/>
            <a:ext cx="10709801" cy="10709801"/>
          </a:xfrm>
          <a:prstGeom prst="rect">
            <a:avLst/>
          </a:prstGeom>
          <a:noFill/>
          <a:ln>
            <a:noFill/>
          </a:ln>
        </p:spPr>
      </p:pic>
      <p:sp>
        <p:nvSpPr>
          <p:cNvPr id="186" name="Google Shape;186;p7"/>
          <p:cNvSpPr txBox="1"/>
          <p:nvPr/>
        </p:nvSpPr>
        <p:spPr>
          <a:xfrm>
            <a:off x="2977154" y="849086"/>
            <a:ext cx="8274716" cy="2400617"/>
          </a:xfrm>
          <a:prstGeom prst="rect">
            <a:avLst/>
          </a:prstGeom>
          <a:noFill/>
          <a:ln>
            <a:noFill/>
          </a:ln>
        </p:spPr>
        <p:txBody>
          <a:bodyPr anchorCtr="0" anchor="t" bIns="45700" lIns="91425" spcFirstLastPara="1" rIns="91425" wrap="square" tIns="45700">
            <a:spAutoFit/>
          </a:bodyPr>
          <a:lstStyle/>
          <a:p>
            <a:pPr indent="0" lvl="0" marL="93131" marR="0" rtl="0" algn="l">
              <a:lnSpc>
                <a:spcPct val="150000"/>
              </a:lnSpc>
              <a:spcBef>
                <a:spcPts val="0"/>
              </a:spcBef>
              <a:spcAft>
                <a:spcPts val="0"/>
              </a:spcAft>
              <a:buNone/>
            </a:pPr>
            <a:r>
              <a:rPr lang="en-US" sz="5000">
                <a:solidFill>
                  <a:schemeClr val="dk1"/>
                </a:solidFill>
                <a:latin typeface="Arial"/>
                <a:ea typeface="Arial"/>
                <a:cs typeface="Arial"/>
                <a:sym typeface="Arial"/>
              </a:rPr>
              <a:t> STORY OF SELF</a:t>
            </a:r>
            <a:endParaRPr sz="5000">
              <a:solidFill>
                <a:srgbClr val="000000"/>
              </a:solidFill>
              <a:latin typeface="Arial"/>
              <a:ea typeface="Arial"/>
              <a:cs typeface="Arial"/>
              <a:sym typeface="Arial"/>
            </a:endParaRPr>
          </a:p>
          <a:p>
            <a:pPr indent="0" lvl="0" marL="93131" marR="0" rtl="0" algn="l">
              <a:lnSpc>
                <a:spcPct val="150000"/>
              </a:lnSpc>
              <a:spcBef>
                <a:spcPts val="0"/>
              </a:spcBef>
              <a:spcAft>
                <a:spcPts val="0"/>
              </a:spcAft>
              <a:buNone/>
            </a:pPr>
            <a:r>
              <a:t/>
            </a:r>
            <a:endParaRPr sz="5000">
              <a:solidFill>
                <a:srgbClr val="000000"/>
              </a:solidFill>
              <a:latin typeface="Arial"/>
              <a:ea typeface="Arial"/>
              <a:cs typeface="Arial"/>
              <a:sym typeface="Arial"/>
            </a:endParaRPr>
          </a:p>
        </p:txBody>
      </p:sp>
      <p:sp>
        <p:nvSpPr>
          <p:cNvPr id="187" name="Google Shape;187;p7"/>
          <p:cNvSpPr txBox="1"/>
          <p:nvPr/>
        </p:nvSpPr>
        <p:spPr>
          <a:xfrm>
            <a:off x="2642662" y="995909"/>
            <a:ext cx="6906600" cy="4227600"/>
          </a:xfrm>
          <a:prstGeom prst="rect">
            <a:avLst/>
          </a:prstGeom>
          <a:noFill/>
          <a:ln>
            <a:noFill/>
          </a:ln>
        </p:spPr>
        <p:txBody>
          <a:bodyPr anchorCtr="0" anchor="t" bIns="60925" lIns="121900" spcFirstLastPara="1" rIns="121900" wrap="square" tIns="60925">
            <a:spAutoFit/>
          </a:bodyPr>
          <a:lstStyle/>
          <a:p>
            <a:pPr indent="0" lvl="0" marL="0" marR="0" rtl="0" algn="ctr">
              <a:lnSpc>
                <a:spcPct val="200000"/>
              </a:lnSpc>
              <a:spcBef>
                <a:spcPts val="0"/>
              </a:spcBef>
              <a:spcAft>
                <a:spcPts val="0"/>
              </a:spcAft>
              <a:buNone/>
            </a:pPr>
            <a:r>
              <a:rPr b="1" lang="en-US" sz="26666">
                <a:solidFill>
                  <a:schemeClr val="dk1"/>
                </a:solidFill>
                <a:latin typeface="Arial"/>
                <a:ea typeface="Arial"/>
                <a:cs typeface="Arial"/>
                <a:sym typeface="Arial"/>
              </a:rPr>
              <a:t>1</a:t>
            </a:r>
            <a:r>
              <a:rPr b="1" lang="en-US" sz="13333">
                <a:solidFill>
                  <a:schemeClr val="lt1"/>
                </a:solidFill>
                <a:latin typeface="Questrial"/>
                <a:ea typeface="Questrial"/>
                <a:cs typeface="Questrial"/>
                <a:sym typeface="Questrial"/>
              </a:rPr>
              <a:t> </a:t>
            </a:r>
            <a:endParaRPr b="1" sz="13333">
              <a:solidFill>
                <a:schemeClr val="lt1"/>
              </a:solidFill>
              <a:latin typeface="Arial"/>
              <a:ea typeface="Arial"/>
              <a:cs typeface="Arial"/>
              <a:sym typeface="Arial"/>
            </a:endParaRPr>
          </a:p>
        </p:txBody>
      </p:sp>
      <p:sp>
        <p:nvSpPr>
          <p:cNvPr id="188" name="Google Shape;188;p7"/>
          <p:cNvSpPr txBox="1"/>
          <p:nvPr/>
        </p:nvSpPr>
        <p:spPr>
          <a:xfrm>
            <a:off x="-275" y="5219114"/>
            <a:ext cx="12192275" cy="779518"/>
          </a:xfrm>
          <a:prstGeom prst="rect">
            <a:avLst/>
          </a:prstGeom>
          <a:noFill/>
          <a:ln>
            <a:noFill/>
          </a:ln>
        </p:spPr>
        <p:txBody>
          <a:bodyPr anchorCtr="0" anchor="t" bIns="60925" lIns="121900" spcFirstLastPara="1" rIns="121900" wrap="square" tIns="60925">
            <a:spAutoFit/>
          </a:bodyPr>
          <a:lstStyle/>
          <a:p>
            <a:pPr indent="0" lvl="0" marL="0" marR="0" rtl="0" algn="ctr">
              <a:lnSpc>
                <a:spcPct val="200000"/>
              </a:lnSpc>
              <a:spcBef>
                <a:spcPts val="0"/>
              </a:spcBef>
              <a:spcAft>
                <a:spcPts val="0"/>
              </a:spcAft>
              <a:buNone/>
            </a:pPr>
            <a:r>
              <a:rPr b="1" lang="en-US" sz="2133">
                <a:solidFill>
                  <a:schemeClr val="dk1"/>
                </a:solidFill>
                <a:latin typeface="Questrial"/>
                <a:ea typeface="Questrial"/>
                <a:cs typeface="Questrial"/>
                <a:sym typeface="Questrial"/>
              </a:rPr>
              <a:t>MY STORY</a:t>
            </a:r>
            <a:endParaRPr b="1" sz="2133">
              <a:solidFill>
                <a:schemeClr val="dk1"/>
              </a:solidFill>
              <a:latin typeface="Arial"/>
              <a:ea typeface="Arial"/>
              <a:cs typeface="Arial"/>
              <a:sym typeface="Arial"/>
            </a:endParaRPr>
          </a:p>
        </p:txBody>
      </p:sp>
      <p:sp>
        <p:nvSpPr>
          <p:cNvPr id="189" name="Google Shape;189;p7"/>
          <p:cNvSpPr/>
          <p:nvPr/>
        </p:nvSpPr>
        <p:spPr>
          <a:xfrm>
            <a:off x="-275" y="-156612"/>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190" name="Google Shape;190;p7"/>
          <p:cNvSpPr txBox="1"/>
          <p:nvPr/>
        </p:nvSpPr>
        <p:spPr>
          <a:xfrm rot="-5400000">
            <a:off x="-2519473" y="3132788"/>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STORY OF SELF</a:t>
            </a:r>
            <a:endParaRPr b="1" sz="4000">
              <a:solidFill>
                <a:srgbClr val="000000"/>
              </a:solidFill>
              <a:latin typeface="Kanit"/>
              <a:ea typeface="Kanit"/>
              <a:cs typeface="Kanit"/>
              <a:sym typeface="Kani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descr="A picture containing indoor, marketplace&#10;&#10;Description automatically generated" id="196" name="Google Shape;196;p8"/>
          <p:cNvPicPr preferRelativeResize="0"/>
          <p:nvPr/>
        </p:nvPicPr>
        <p:blipFill rotWithShape="1">
          <a:blip r:embed="rId3">
            <a:alphaModFix/>
          </a:blip>
          <a:srcRect b="0" l="0" r="0" t="0"/>
          <a:stretch/>
        </p:blipFill>
        <p:spPr>
          <a:xfrm>
            <a:off x="2412795" y="355158"/>
            <a:ext cx="4292992" cy="2411793"/>
          </a:xfrm>
          <a:prstGeom prst="rect">
            <a:avLst/>
          </a:prstGeom>
          <a:noFill/>
          <a:ln>
            <a:noFill/>
          </a:ln>
        </p:spPr>
      </p:pic>
      <p:sp>
        <p:nvSpPr>
          <p:cNvPr id="197" name="Google Shape;197;p8"/>
          <p:cNvSpPr txBox="1"/>
          <p:nvPr/>
        </p:nvSpPr>
        <p:spPr>
          <a:xfrm>
            <a:off x="10709901" y="6376725"/>
            <a:ext cx="14820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pic>
        <p:nvPicPr>
          <p:cNvPr id="198" name="Google Shape;198;p8"/>
          <p:cNvPicPr preferRelativeResize="0"/>
          <p:nvPr/>
        </p:nvPicPr>
        <p:blipFill rotWithShape="1">
          <a:blip r:embed="rId4">
            <a:alphaModFix/>
          </a:blip>
          <a:srcRect b="0" l="0" r="0" t="0"/>
          <a:stretch/>
        </p:blipFill>
        <p:spPr>
          <a:xfrm>
            <a:off x="3150994" y="2640399"/>
            <a:ext cx="3150729" cy="3150729"/>
          </a:xfrm>
          <a:prstGeom prst="rect">
            <a:avLst/>
          </a:prstGeom>
          <a:noFill/>
          <a:ln>
            <a:noFill/>
          </a:ln>
        </p:spPr>
      </p:pic>
      <p:sp>
        <p:nvSpPr>
          <p:cNvPr id="199" name="Google Shape;199;p8"/>
          <p:cNvSpPr/>
          <p:nvPr/>
        </p:nvSpPr>
        <p:spPr>
          <a:xfrm>
            <a:off x="0"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200" name="Google Shape;200;p8"/>
          <p:cNvSpPr txBox="1"/>
          <p:nvPr/>
        </p:nvSpPr>
        <p:spPr>
          <a:xfrm rot="-5400000">
            <a:off x="-2519254" y="3147452"/>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WHO WHAT WHERE WHEN</a:t>
            </a:r>
            <a:endParaRPr b="1" sz="4000">
              <a:solidFill>
                <a:srgbClr val="000000"/>
              </a:solidFill>
              <a:latin typeface="Kanit"/>
              <a:ea typeface="Kanit"/>
              <a:cs typeface="Kanit"/>
              <a:sym typeface="Kanit"/>
            </a:endParaRPr>
          </a:p>
        </p:txBody>
      </p:sp>
      <p:sp>
        <p:nvSpPr>
          <p:cNvPr id="201" name="Google Shape;201;p8"/>
          <p:cNvSpPr txBox="1"/>
          <p:nvPr/>
        </p:nvSpPr>
        <p:spPr>
          <a:xfrm>
            <a:off x="7418127" y="2901250"/>
            <a:ext cx="4154100" cy="12006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17968D"/>
              </a:buClr>
              <a:buSzPts val="1800"/>
              <a:buFont typeface="Avenir"/>
              <a:buChar char="▪"/>
            </a:pPr>
            <a:r>
              <a:rPr lang="en-US" sz="1800">
                <a:solidFill>
                  <a:srgbClr val="17968D"/>
                </a:solidFill>
                <a:latin typeface="Avenir"/>
                <a:ea typeface="Avenir"/>
                <a:cs typeface="Avenir"/>
                <a:sym typeface="Avenir"/>
              </a:rPr>
              <a:t>My Pilipinx/a/o/@ Heritage: </a:t>
            </a:r>
            <a:endParaRPr sz="1800">
              <a:solidFill>
                <a:srgbClr val="17968D"/>
              </a:solidFill>
              <a:latin typeface="Avenir"/>
              <a:ea typeface="Avenir"/>
              <a:cs typeface="Avenir"/>
              <a:sym typeface="Avenir"/>
            </a:endParaRPr>
          </a:p>
          <a:p>
            <a:pPr indent="-285750" lvl="0" marL="285750" marR="0" rtl="0" algn="l">
              <a:spcBef>
                <a:spcPts val="0"/>
              </a:spcBef>
              <a:spcAft>
                <a:spcPts val="0"/>
              </a:spcAft>
              <a:buClr>
                <a:srgbClr val="17968D"/>
              </a:buClr>
              <a:buSzPts val="1800"/>
              <a:buFont typeface="Avenir"/>
              <a:buChar char="▪"/>
            </a:pPr>
            <a:r>
              <a:rPr lang="en-US" sz="1800">
                <a:solidFill>
                  <a:srgbClr val="17968D"/>
                </a:solidFill>
                <a:latin typeface="Avenir"/>
                <a:ea typeface="Avenir"/>
                <a:cs typeface="Avenir"/>
                <a:sym typeface="Avenir"/>
              </a:rPr>
              <a:t>Mom is from Pampanga and Dad is from Manila.</a:t>
            </a:r>
            <a:endParaRPr sz="1800">
              <a:solidFill>
                <a:srgbClr val="17968D"/>
              </a:solidFill>
              <a:latin typeface="Avenir"/>
              <a:ea typeface="Avenir"/>
              <a:cs typeface="Avenir"/>
              <a:sym typeface="Avenir"/>
            </a:endParaRPr>
          </a:p>
          <a:p>
            <a:pPr indent="0" lvl="0" marL="0" marR="0" rtl="0" algn="l">
              <a:spcBef>
                <a:spcPts val="0"/>
              </a:spcBef>
              <a:spcAft>
                <a:spcPts val="0"/>
              </a:spcAft>
              <a:buNone/>
            </a:pPr>
            <a:r>
              <a:t/>
            </a:r>
            <a:endParaRPr sz="1800">
              <a:solidFill>
                <a:schemeClr val="dk1"/>
              </a:solidFill>
              <a:latin typeface="Avenir"/>
              <a:ea typeface="Avenir"/>
              <a:cs typeface="Avenir"/>
              <a:sym typeface="Avenir"/>
            </a:endParaRPr>
          </a:p>
        </p:txBody>
      </p:sp>
      <p:sp>
        <p:nvSpPr>
          <p:cNvPr id="202" name="Google Shape;202;p8"/>
          <p:cNvSpPr txBox="1"/>
          <p:nvPr/>
        </p:nvSpPr>
        <p:spPr>
          <a:xfrm>
            <a:off x="7418125" y="792650"/>
            <a:ext cx="4326900" cy="9234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17968D"/>
              </a:buClr>
              <a:buSzPts val="1800"/>
              <a:buFont typeface="Avenir"/>
              <a:buChar char="▪"/>
            </a:pPr>
            <a:r>
              <a:rPr lang="en-US" sz="1800">
                <a:solidFill>
                  <a:srgbClr val="17968D"/>
                </a:solidFill>
                <a:latin typeface="Avenir"/>
                <a:ea typeface="Avenir"/>
                <a:cs typeface="Avenir"/>
                <a:sym typeface="Avenir"/>
              </a:rPr>
              <a:t>Silicon Valley born (in Santa Clara) and raised (in Fremont). </a:t>
            </a:r>
            <a:endParaRPr>
              <a:latin typeface="Avenir"/>
              <a:ea typeface="Avenir"/>
              <a:cs typeface="Avenir"/>
              <a:sym typeface="Avenir"/>
            </a:endParaRPr>
          </a:p>
          <a:p>
            <a:pPr indent="0" lvl="0" marL="0" marR="0" rtl="0" algn="l">
              <a:spcBef>
                <a:spcPts val="0"/>
              </a:spcBef>
              <a:spcAft>
                <a:spcPts val="0"/>
              </a:spcAft>
              <a:buNone/>
            </a:pPr>
            <a:r>
              <a:t/>
            </a:r>
            <a:endParaRPr sz="1800">
              <a:solidFill>
                <a:schemeClr val="dk1"/>
              </a:solidFill>
              <a:latin typeface="Avenir"/>
              <a:ea typeface="Avenir"/>
              <a:cs typeface="Avenir"/>
              <a:sym typeface="Avenir"/>
            </a:endParaRPr>
          </a:p>
        </p:txBody>
      </p:sp>
      <p:sp>
        <p:nvSpPr>
          <p:cNvPr id="203" name="Google Shape;203;p8"/>
          <p:cNvSpPr txBox="1"/>
          <p:nvPr/>
        </p:nvSpPr>
        <p:spPr>
          <a:xfrm>
            <a:off x="7418127" y="4549125"/>
            <a:ext cx="4075500" cy="923400"/>
          </a:xfrm>
          <a:prstGeom prst="rect">
            <a:avLst/>
          </a:prstGeom>
          <a:noFill/>
          <a:ln>
            <a:noFill/>
          </a:ln>
        </p:spPr>
        <p:txBody>
          <a:bodyPr anchorCtr="0" anchor="t" bIns="45700" lIns="91425" spcFirstLastPara="1" rIns="91425" wrap="square" tIns="45700">
            <a:spAutoFit/>
          </a:bodyPr>
          <a:lstStyle/>
          <a:p>
            <a:pPr indent="-285750" lvl="0" marL="285750" rtl="0" algn="l">
              <a:spcBef>
                <a:spcPts val="0"/>
              </a:spcBef>
              <a:spcAft>
                <a:spcPts val="0"/>
              </a:spcAft>
              <a:buClr>
                <a:srgbClr val="17968D"/>
              </a:buClr>
              <a:buSzPts val="1800"/>
              <a:buFont typeface="Avenir"/>
              <a:buChar char="▪"/>
            </a:pPr>
            <a:r>
              <a:rPr lang="en-US" sz="1800">
                <a:solidFill>
                  <a:srgbClr val="17968D"/>
                </a:solidFill>
                <a:latin typeface="Avenir"/>
                <a:ea typeface="Avenir"/>
                <a:cs typeface="Avenir"/>
                <a:sym typeface="Avenir"/>
              </a:rPr>
              <a:t>2nd generation Pilipina American / Pinay and Asian American woman from the South Bay. </a:t>
            </a:r>
            <a:endParaRPr sz="1800">
              <a:solidFill>
                <a:schemeClr val="dk1"/>
              </a:solidFill>
              <a:latin typeface="Avenir"/>
              <a:ea typeface="Avenir"/>
              <a:cs typeface="Avenir"/>
              <a:sym typeface="Aveni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1052E"/>
        </a:solidFill>
      </p:bgPr>
    </p:bg>
    <p:spTree>
      <p:nvGrpSpPr>
        <p:cNvPr id="208" name="Shape 208"/>
        <p:cNvGrpSpPr/>
        <p:nvPr/>
      </p:nvGrpSpPr>
      <p:grpSpPr>
        <a:xfrm>
          <a:off x="0" y="0"/>
          <a:ext cx="0" cy="0"/>
          <a:chOff x="0" y="0"/>
          <a:chExt cx="0" cy="0"/>
        </a:xfrm>
      </p:grpSpPr>
      <p:cxnSp>
        <p:nvCxnSpPr>
          <p:cNvPr id="209" name="Google Shape;209;g20e5be64590_0_251"/>
          <p:cNvCxnSpPr/>
          <p:nvPr/>
        </p:nvCxnSpPr>
        <p:spPr>
          <a:xfrm>
            <a:off x="216733" y="4006407"/>
            <a:ext cx="11695500" cy="0"/>
          </a:xfrm>
          <a:prstGeom prst="straightConnector1">
            <a:avLst/>
          </a:prstGeom>
          <a:noFill/>
          <a:ln cap="flat" cmpd="sng" w="38100">
            <a:solidFill>
              <a:srgbClr val="D50027"/>
            </a:solidFill>
            <a:prstDash val="solid"/>
            <a:round/>
            <a:headEnd len="sm" w="sm" type="none"/>
            <a:tailEnd len="sm" w="sm" type="none"/>
          </a:ln>
        </p:spPr>
      </p:cxnSp>
      <p:sp>
        <p:nvSpPr>
          <p:cNvPr id="210" name="Google Shape;210;g20e5be64590_0_251"/>
          <p:cNvSpPr/>
          <p:nvPr/>
        </p:nvSpPr>
        <p:spPr>
          <a:xfrm>
            <a:off x="216733" y="3917398"/>
            <a:ext cx="177900" cy="177900"/>
          </a:xfrm>
          <a:prstGeom prst="ellipse">
            <a:avLst/>
          </a:prstGeom>
          <a:solidFill>
            <a:srgbClr val="D5002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 name="Google Shape;211;g20e5be64590_0_251"/>
          <p:cNvSpPr/>
          <p:nvPr/>
        </p:nvSpPr>
        <p:spPr>
          <a:xfrm>
            <a:off x="11810800" y="3917398"/>
            <a:ext cx="177900" cy="177900"/>
          </a:xfrm>
          <a:prstGeom prst="ellipse">
            <a:avLst/>
          </a:prstGeom>
          <a:solidFill>
            <a:srgbClr val="D5002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 name="Google Shape;212;g20e5be64590_0_251"/>
          <p:cNvSpPr txBox="1"/>
          <p:nvPr/>
        </p:nvSpPr>
        <p:spPr>
          <a:xfrm>
            <a:off x="666894" y="2078275"/>
            <a:ext cx="1339500" cy="3891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rPr b="1" lang="en-US" sz="1600">
                <a:solidFill>
                  <a:schemeClr val="lt1"/>
                </a:solidFill>
                <a:latin typeface="Montserrat"/>
                <a:ea typeface="Montserrat"/>
                <a:cs typeface="Montserrat"/>
                <a:sym typeface="Montserrat"/>
              </a:rPr>
              <a:t>2008</a:t>
            </a:r>
            <a:endParaRPr sz="1600">
              <a:solidFill>
                <a:schemeClr val="dk1"/>
              </a:solidFill>
            </a:endParaRPr>
          </a:p>
        </p:txBody>
      </p:sp>
      <p:sp>
        <p:nvSpPr>
          <p:cNvPr id="213" name="Google Shape;213;g20e5be64590_0_251"/>
          <p:cNvSpPr txBox="1"/>
          <p:nvPr/>
        </p:nvSpPr>
        <p:spPr>
          <a:xfrm>
            <a:off x="1098601" y="2567888"/>
            <a:ext cx="2529600" cy="8421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300">
                <a:solidFill>
                  <a:schemeClr val="lt1"/>
                </a:solidFill>
                <a:latin typeface="Montserrat"/>
                <a:ea typeface="Montserrat"/>
                <a:cs typeface="Montserrat"/>
                <a:sym typeface="Montserrat"/>
              </a:rPr>
              <a:t>Campaigned through Obama for America and Filipinos For Obama 2008 as a UC Berkeley undergraduate student.</a:t>
            </a:r>
            <a:endParaRPr sz="1300">
              <a:solidFill>
                <a:schemeClr val="dk1"/>
              </a:solidFill>
            </a:endParaRPr>
          </a:p>
        </p:txBody>
      </p:sp>
      <p:sp>
        <p:nvSpPr>
          <p:cNvPr id="214" name="Google Shape;214;g20e5be64590_0_251"/>
          <p:cNvSpPr txBox="1"/>
          <p:nvPr/>
        </p:nvSpPr>
        <p:spPr>
          <a:xfrm>
            <a:off x="4021882" y="2069274"/>
            <a:ext cx="785100" cy="4071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rPr b="1" lang="en-US" sz="1600">
                <a:solidFill>
                  <a:schemeClr val="lt1"/>
                </a:solidFill>
                <a:latin typeface="Montserrat"/>
                <a:ea typeface="Montserrat"/>
                <a:cs typeface="Montserrat"/>
                <a:sym typeface="Montserrat"/>
              </a:rPr>
              <a:t>2012</a:t>
            </a:r>
            <a:endParaRPr sz="1600">
              <a:solidFill>
                <a:schemeClr val="dk1"/>
              </a:solidFill>
            </a:endParaRPr>
          </a:p>
        </p:txBody>
      </p:sp>
      <p:sp>
        <p:nvSpPr>
          <p:cNvPr id="215" name="Google Shape;215;g20e5be64590_0_251"/>
          <p:cNvSpPr txBox="1"/>
          <p:nvPr/>
        </p:nvSpPr>
        <p:spPr>
          <a:xfrm>
            <a:off x="4021882" y="2364498"/>
            <a:ext cx="2175900" cy="8421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300">
                <a:solidFill>
                  <a:schemeClr val="lt1"/>
                </a:solidFill>
                <a:latin typeface="Montserrat"/>
                <a:ea typeface="Montserrat"/>
                <a:cs typeface="Montserrat"/>
                <a:sym typeface="Montserrat"/>
              </a:rPr>
              <a:t>Hired as official campaign staff Obama for America,</a:t>
            </a:r>
            <a:endParaRPr sz="1300">
              <a:solidFill>
                <a:schemeClr val="lt1"/>
              </a:solidFill>
              <a:latin typeface="Montserrat"/>
              <a:ea typeface="Montserrat"/>
              <a:cs typeface="Montserrat"/>
              <a:sym typeface="Montserrat"/>
            </a:endParaRPr>
          </a:p>
        </p:txBody>
      </p:sp>
      <p:sp>
        <p:nvSpPr>
          <p:cNvPr id="216" name="Google Shape;216;g20e5be64590_0_251"/>
          <p:cNvSpPr txBox="1"/>
          <p:nvPr/>
        </p:nvSpPr>
        <p:spPr>
          <a:xfrm>
            <a:off x="3904350" y="4787350"/>
            <a:ext cx="1423500" cy="4071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rPr b="1" lang="en-US" sz="1600">
                <a:solidFill>
                  <a:schemeClr val="lt1"/>
                </a:solidFill>
                <a:latin typeface="Montserrat"/>
                <a:ea typeface="Montserrat"/>
                <a:cs typeface="Montserrat"/>
                <a:sym typeface="Montserrat"/>
              </a:rPr>
              <a:t>2013-2014</a:t>
            </a:r>
            <a:r>
              <a:rPr b="1" lang="en-US" sz="1600">
                <a:solidFill>
                  <a:schemeClr val="lt1"/>
                </a:solidFill>
                <a:latin typeface="Montserrat"/>
                <a:ea typeface="Montserrat"/>
                <a:cs typeface="Montserrat"/>
                <a:sym typeface="Montserrat"/>
              </a:rPr>
              <a:t>     </a:t>
            </a:r>
            <a:endParaRPr sz="1600">
              <a:solidFill>
                <a:schemeClr val="dk1"/>
              </a:solidFill>
            </a:endParaRPr>
          </a:p>
        </p:txBody>
      </p:sp>
      <p:sp>
        <p:nvSpPr>
          <p:cNvPr id="217" name="Google Shape;217;g20e5be64590_0_251"/>
          <p:cNvSpPr txBox="1"/>
          <p:nvPr/>
        </p:nvSpPr>
        <p:spPr>
          <a:xfrm>
            <a:off x="4082248" y="5229925"/>
            <a:ext cx="2289600" cy="15657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300">
                <a:solidFill>
                  <a:schemeClr val="lt1"/>
                </a:solidFill>
                <a:latin typeface="Montserrat"/>
                <a:ea typeface="Montserrat"/>
                <a:cs typeface="Montserrat"/>
                <a:sym typeface="Montserrat"/>
              </a:rPr>
              <a:t>Hired as official electoral campaign staff for Ro Khanna for Congress Campaign</a:t>
            </a:r>
            <a:endParaRPr sz="1300">
              <a:solidFill>
                <a:schemeClr val="lt1"/>
              </a:solidFill>
              <a:latin typeface="Montserrat"/>
              <a:ea typeface="Montserrat"/>
              <a:cs typeface="Montserrat"/>
              <a:sym typeface="Montserrat"/>
            </a:endParaRPr>
          </a:p>
        </p:txBody>
      </p:sp>
      <p:sp>
        <p:nvSpPr>
          <p:cNvPr id="218" name="Google Shape;218;g20e5be64590_0_251"/>
          <p:cNvSpPr txBox="1"/>
          <p:nvPr/>
        </p:nvSpPr>
        <p:spPr>
          <a:xfrm>
            <a:off x="8157108" y="2051174"/>
            <a:ext cx="785100" cy="4071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rPr b="1" lang="en-US" sz="1600">
                <a:solidFill>
                  <a:schemeClr val="lt1"/>
                </a:solidFill>
                <a:latin typeface="Montserrat"/>
                <a:ea typeface="Montserrat"/>
                <a:cs typeface="Montserrat"/>
                <a:sym typeface="Montserrat"/>
              </a:rPr>
              <a:t>2016</a:t>
            </a:r>
            <a:endParaRPr sz="1600">
              <a:solidFill>
                <a:schemeClr val="dk1"/>
              </a:solidFill>
            </a:endParaRPr>
          </a:p>
        </p:txBody>
      </p:sp>
      <p:sp>
        <p:nvSpPr>
          <p:cNvPr id="219" name="Google Shape;219;g20e5be64590_0_251"/>
          <p:cNvSpPr txBox="1"/>
          <p:nvPr/>
        </p:nvSpPr>
        <p:spPr>
          <a:xfrm>
            <a:off x="8157098" y="2346400"/>
            <a:ext cx="4035000" cy="10452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300">
                <a:solidFill>
                  <a:schemeClr val="lt1"/>
                </a:solidFill>
                <a:latin typeface="Montserrat"/>
                <a:ea typeface="Montserrat"/>
                <a:cs typeface="Montserrat"/>
                <a:sym typeface="Montserrat"/>
              </a:rPr>
              <a:t>Teaching AR VR at Cisco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rPr lang="en-US" sz="1300">
                <a:solidFill>
                  <a:schemeClr val="lt1"/>
                </a:solidFill>
                <a:latin typeface="Montserrat"/>
                <a:ea typeface="Montserrat"/>
                <a:cs typeface="Montserrat"/>
                <a:sym typeface="Montserrat"/>
              </a:rPr>
              <a:t>through AR VR Academy</a:t>
            </a:r>
            <a:endParaRPr sz="1300">
              <a:solidFill>
                <a:schemeClr val="lt1"/>
              </a:solidFill>
              <a:latin typeface="Montserrat"/>
              <a:ea typeface="Montserrat"/>
              <a:cs typeface="Montserrat"/>
              <a:sym typeface="Montserrat"/>
            </a:endParaRPr>
          </a:p>
        </p:txBody>
      </p:sp>
      <p:sp>
        <p:nvSpPr>
          <p:cNvPr id="220" name="Google Shape;220;g20e5be64590_0_251"/>
          <p:cNvSpPr/>
          <p:nvPr/>
        </p:nvSpPr>
        <p:spPr>
          <a:xfrm>
            <a:off x="741156" y="3917400"/>
            <a:ext cx="177900" cy="177900"/>
          </a:xfrm>
          <a:prstGeom prst="ellipse">
            <a:avLst/>
          </a:prstGeom>
          <a:solidFill>
            <a:srgbClr val="081631"/>
          </a:solidFill>
          <a:ln cap="flat" cmpd="sng" w="38100">
            <a:solidFill>
              <a:srgbClr val="D50027"/>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221" name="Google Shape;221;g20e5be64590_0_251"/>
          <p:cNvCxnSpPr/>
          <p:nvPr/>
        </p:nvCxnSpPr>
        <p:spPr>
          <a:xfrm rot="10800000">
            <a:off x="830139" y="2423100"/>
            <a:ext cx="0" cy="1494300"/>
          </a:xfrm>
          <a:prstGeom prst="straightConnector1">
            <a:avLst/>
          </a:prstGeom>
          <a:noFill/>
          <a:ln cap="flat" cmpd="sng" w="38100">
            <a:solidFill>
              <a:srgbClr val="D50027"/>
            </a:solidFill>
            <a:prstDash val="solid"/>
            <a:round/>
            <a:headEnd len="sm" w="sm" type="none"/>
            <a:tailEnd len="sm" w="sm" type="none"/>
          </a:ln>
        </p:spPr>
      </p:cxnSp>
      <p:sp>
        <p:nvSpPr>
          <p:cNvPr id="222" name="Google Shape;222;g20e5be64590_0_251"/>
          <p:cNvSpPr/>
          <p:nvPr/>
        </p:nvSpPr>
        <p:spPr>
          <a:xfrm>
            <a:off x="741155" y="2267898"/>
            <a:ext cx="177900" cy="177900"/>
          </a:xfrm>
          <a:prstGeom prst="ellipse">
            <a:avLst/>
          </a:prstGeom>
          <a:solidFill>
            <a:srgbClr val="D5002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223" name="Google Shape;223;g20e5be64590_0_251"/>
          <p:cNvCxnSpPr/>
          <p:nvPr/>
        </p:nvCxnSpPr>
        <p:spPr>
          <a:xfrm rot="10800000">
            <a:off x="3993367" y="2423100"/>
            <a:ext cx="0" cy="1494300"/>
          </a:xfrm>
          <a:prstGeom prst="straightConnector1">
            <a:avLst/>
          </a:prstGeom>
          <a:noFill/>
          <a:ln cap="flat" cmpd="sng" w="38100">
            <a:solidFill>
              <a:srgbClr val="D50027"/>
            </a:solidFill>
            <a:prstDash val="solid"/>
            <a:round/>
            <a:headEnd len="sm" w="sm" type="none"/>
            <a:tailEnd len="sm" w="sm" type="none"/>
          </a:ln>
        </p:spPr>
      </p:cxnSp>
      <p:sp>
        <p:nvSpPr>
          <p:cNvPr id="224" name="Google Shape;224;g20e5be64590_0_251"/>
          <p:cNvSpPr/>
          <p:nvPr/>
        </p:nvSpPr>
        <p:spPr>
          <a:xfrm>
            <a:off x="3904383" y="2267898"/>
            <a:ext cx="177900" cy="177900"/>
          </a:xfrm>
          <a:prstGeom prst="ellipse">
            <a:avLst/>
          </a:prstGeom>
          <a:solidFill>
            <a:srgbClr val="D5002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225" name="Google Shape;225;g20e5be64590_0_251"/>
          <p:cNvCxnSpPr>
            <a:stCxn id="226" idx="0"/>
          </p:cNvCxnSpPr>
          <p:nvPr/>
        </p:nvCxnSpPr>
        <p:spPr>
          <a:xfrm rot="10800000">
            <a:off x="7872500" y="2423100"/>
            <a:ext cx="0" cy="1494300"/>
          </a:xfrm>
          <a:prstGeom prst="straightConnector1">
            <a:avLst/>
          </a:prstGeom>
          <a:noFill/>
          <a:ln cap="flat" cmpd="sng" w="38100">
            <a:solidFill>
              <a:srgbClr val="D50027"/>
            </a:solidFill>
            <a:prstDash val="solid"/>
            <a:round/>
            <a:headEnd len="sm" w="sm" type="none"/>
            <a:tailEnd len="sm" w="sm" type="none"/>
          </a:ln>
        </p:spPr>
      </p:cxnSp>
      <p:sp>
        <p:nvSpPr>
          <p:cNvPr id="227" name="Google Shape;227;g20e5be64590_0_251"/>
          <p:cNvSpPr/>
          <p:nvPr/>
        </p:nvSpPr>
        <p:spPr>
          <a:xfrm>
            <a:off x="7783575" y="2267898"/>
            <a:ext cx="177900" cy="177900"/>
          </a:xfrm>
          <a:prstGeom prst="ellipse">
            <a:avLst/>
          </a:prstGeom>
          <a:solidFill>
            <a:srgbClr val="D5002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 name="Google Shape;228;g20e5be64590_0_251"/>
          <p:cNvSpPr txBox="1"/>
          <p:nvPr/>
        </p:nvSpPr>
        <p:spPr>
          <a:xfrm>
            <a:off x="8767437" y="5285500"/>
            <a:ext cx="2826300" cy="4071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rPr b="1" lang="en-US" sz="1600">
                <a:solidFill>
                  <a:schemeClr val="lt1"/>
                </a:solidFill>
                <a:latin typeface="Montserrat"/>
                <a:ea typeface="Montserrat"/>
                <a:cs typeface="Montserrat"/>
                <a:sym typeface="Montserrat"/>
              </a:rPr>
              <a:t>2017-2018, 2020, 2023</a:t>
            </a:r>
            <a:endParaRPr sz="1600">
              <a:solidFill>
                <a:schemeClr val="dk1"/>
              </a:solidFill>
            </a:endParaRPr>
          </a:p>
        </p:txBody>
      </p:sp>
      <p:sp>
        <p:nvSpPr>
          <p:cNvPr id="229" name="Google Shape;229;g20e5be64590_0_251"/>
          <p:cNvSpPr txBox="1"/>
          <p:nvPr/>
        </p:nvSpPr>
        <p:spPr>
          <a:xfrm>
            <a:off x="8900150" y="5647600"/>
            <a:ext cx="3391500" cy="15657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1300">
                <a:solidFill>
                  <a:schemeClr val="lt1"/>
                </a:solidFill>
                <a:latin typeface="Montserrat"/>
                <a:ea typeface="Montserrat"/>
                <a:cs typeface="Montserrat"/>
                <a:sym typeface="Montserrat"/>
              </a:rPr>
              <a:t>University of San Francisco Diversity Fellow - Deep Learning (2017-2018), Data Ethics (2020), Generative Art (2023)</a:t>
            </a:r>
            <a:endParaRPr sz="1300">
              <a:solidFill>
                <a:schemeClr val="lt1"/>
              </a:solidFill>
              <a:latin typeface="Montserrat"/>
              <a:ea typeface="Montserrat"/>
              <a:cs typeface="Montserrat"/>
              <a:sym typeface="Montserrat"/>
            </a:endParaRPr>
          </a:p>
        </p:txBody>
      </p:sp>
      <p:cxnSp>
        <p:nvCxnSpPr>
          <p:cNvPr id="230" name="Google Shape;230;g20e5be64590_0_251"/>
          <p:cNvCxnSpPr>
            <a:endCxn id="231" idx="0"/>
          </p:cNvCxnSpPr>
          <p:nvPr/>
        </p:nvCxnSpPr>
        <p:spPr>
          <a:xfrm>
            <a:off x="4844653" y="4112635"/>
            <a:ext cx="0" cy="568500"/>
          </a:xfrm>
          <a:prstGeom prst="straightConnector1">
            <a:avLst/>
          </a:prstGeom>
          <a:noFill/>
          <a:ln cap="flat" cmpd="sng" w="38100">
            <a:solidFill>
              <a:srgbClr val="D50027"/>
            </a:solidFill>
            <a:prstDash val="solid"/>
            <a:round/>
            <a:headEnd len="sm" w="sm" type="none"/>
            <a:tailEnd len="sm" w="sm" type="none"/>
          </a:ln>
        </p:spPr>
      </p:cxnSp>
      <p:sp>
        <p:nvSpPr>
          <p:cNvPr id="231" name="Google Shape;231;g20e5be64590_0_251"/>
          <p:cNvSpPr/>
          <p:nvPr/>
        </p:nvSpPr>
        <p:spPr>
          <a:xfrm rot="10800000">
            <a:off x="4755703" y="4503235"/>
            <a:ext cx="177900" cy="177900"/>
          </a:xfrm>
          <a:prstGeom prst="ellipse">
            <a:avLst/>
          </a:prstGeom>
          <a:solidFill>
            <a:srgbClr val="D5002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232" name="Google Shape;232;g20e5be64590_0_251"/>
          <p:cNvCxnSpPr>
            <a:endCxn id="233" idx="0"/>
          </p:cNvCxnSpPr>
          <p:nvPr/>
        </p:nvCxnSpPr>
        <p:spPr>
          <a:xfrm>
            <a:off x="8424753" y="4112635"/>
            <a:ext cx="0" cy="568500"/>
          </a:xfrm>
          <a:prstGeom prst="straightConnector1">
            <a:avLst/>
          </a:prstGeom>
          <a:noFill/>
          <a:ln cap="flat" cmpd="sng" w="38100">
            <a:solidFill>
              <a:srgbClr val="D50027"/>
            </a:solidFill>
            <a:prstDash val="solid"/>
            <a:round/>
            <a:headEnd len="sm" w="sm" type="none"/>
            <a:tailEnd len="sm" w="sm" type="none"/>
          </a:ln>
        </p:spPr>
      </p:cxnSp>
      <p:sp>
        <p:nvSpPr>
          <p:cNvPr id="233" name="Google Shape;233;g20e5be64590_0_251"/>
          <p:cNvSpPr/>
          <p:nvPr/>
        </p:nvSpPr>
        <p:spPr>
          <a:xfrm rot="10800000">
            <a:off x="8335803" y="4503235"/>
            <a:ext cx="177900" cy="177900"/>
          </a:xfrm>
          <a:prstGeom prst="ellipse">
            <a:avLst/>
          </a:prstGeom>
          <a:solidFill>
            <a:srgbClr val="D5002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4" name="Google Shape;234;g20e5be64590_0_251"/>
          <p:cNvSpPr/>
          <p:nvPr/>
        </p:nvSpPr>
        <p:spPr>
          <a:xfrm>
            <a:off x="1287556" y="3917400"/>
            <a:ext cx="177900" cy="177900"/>
          </a:xfrm>
          <a:prstGeom prst="ellipse">
            <a:avLst/>
          </a:prstGeom>
          <a:solidFill>
            <a:srgbClr val="081631"/>
          </a:solidFill>
          <a:ln cap="flat" cmpd="sng" w="38100">
            <a:solidFill>
              <a:srgbClr val="D50027"/>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sp>
        <p:nvSpPr>
          <p:cNvPr id="235" name="Google Shape;235;g20e5be64590_0_251"/>
          <p:cNvSpPr/>
          <p:nvPr/>
        </p:nvSpPr>
        <p:spPr>
          <a:xfrm>
            <a:off x="3904350" y="3917400"/>
            <a:ext cx="177900" cy="177900"/>
          </a:xfrm>
          <a:prstGeom prst="ellipse">
            <a:avLst/>
          </a:prstGeom>
          <a:solidFill>
            <a:srgbClr val="081631"/>
          </a:solidFill>
          <a:ln cap="flat" cmpd="sng" w="38100">
            <a:solidFill>
              <a:srgbClr val="D50027"/>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sp>
        <p:nvSpPr>
          <p:cNvPr id="236" name="Google Shape;236;g20e5be64590_0_251"/>
          <p:cNvSpPr/>
          <p:nvPr/>
        </p:nvSpPr>
        <p:spPr>
          <a:xfrm>
            <a:off x="4755584" y="3917400"/>
            <a:ext cx="177900" cy="177900"/>
          </a:xfrm>
          <a:prstGeom prst="ellipse">
            <a:avLst/>
          </a:prstGeom>
          <a:solidFill>
            <a:srgbClr val="081631"/>
          </a:solidFill>
          <a:ln cap="flat" cmpd="sng" w="38100">
            <a:solidFill>
              <a:srgbClr val="D50027"/>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sp>
        <p:nvSpPr>
          <p:cNvPr id="226" name="Google Shape;226;g20e5be64590_0_251"/>
          <p:cNvSpPr/>
          <p:nvPr/>
        </p:nvSpPr>
        <p:spPr>
          <a:xfrm>
            <a:off x="7783550" y="3917400"/>
            <a:ext cx="177900" cy="177900"/>
          </a:xfrm>
          <a:prstGeom prst="ellipse">
            <a:avLst/>
          </a:prstGeom>
          <a:solidFill>
            <a:srgbClr val="081631"/>
          </a:solidFill>
          <a:ln cap="flat" cmpd="sng" w="38100">
            <a:solidFill>
              <a:srgbClr val="D50027"/>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sp>
        <p:nvSpPr>
          <p:cNvPr id="237" name="Google Shape;237;g20e5be64590_0_251"/>
          <p:cNvSpPr/>
          <p:nvPr/>
        </p:nvSpPr>
        <p:spPr>
          <a:xfrm>
            <a:off x="8335684" y="3917400"/>
            <a:ext cx="177900" cy="177900"/>
          </a:xfrm>
          <a:prstGeom prst="ellipse">
            <a:avLst/>
          </a:prstGeom>
          <a:solidFill>
            <a:srgbClr val="081631"/>
          </a:solidFill>
          <a:ln cap="flat" cmpd="sng" w="38100">
            <a:solidFill>
              <a:srgbClr val="D50027"/>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pic>
        <p:nvPicPr>
          <p:cNvPr id="238" name="Google Shape;238;g20e5be64590_0_251"/>
          <p:cNvPicPr preferRelativeResize="0"/>
          <p:nvPr/>
        </p:nvPicPr>
        <p:blipFill rotWithShape="1">
          <a:blip r:embed="rId3">
            <a:alphaModFix/>
          </a:blip>
          <a:srcRect b="12129" l="0" r="0" t="-12130"/>
          <a:stretch/>
        </p:blipFill>
        <p:spPr>
          <a:xfrm>
            <a:off x="4177397" y="-112712"/>
            <a:ext cx="1962150" cy="1962150"/>
          </a:xfrm>
          <a:prstGeom prst="rect">
            <a:avLst/>
          </a:prstGeom>
          <a:noFill/>
          <a:ln>
            <a:noFill/>
          </a:ln>
        </p:spPr>
      </p:pic>
      <p:sp>
        <p:nvSpPr>
          <p:cNvPr id="239" name="Google Shape;239;g20e5be64590_0_251"/>
          <p:cNvSpPr txBox="1"/>
          <p:nvPr/>
        </p:nvSpPr>
        <p:spPr>
          <a:xfrm>
            <a:off x="111975" y="1492000"/>
            <a:ext cx="3723000" cy="5685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000">
                <a:solidFill>
                  <a:schemeClr val="lt1"/>
                </a:solidFill>
                <a:latin typeface="Montserrat"/>
                <a:ea typeface="Montserrat"/>
                <a:cs typeface="Montserrat"/>
                <a:sym typeface="Montserrat"/>
              </a:rPr>
              <a:t>Campaigns/Civic Tech</a:t>
            </a:r>
            <a:endParaRPr sz="2000">
              <a:solidFill>
                <a:schemeClr val="lt1"/>
              </a:solidFill>
              <a:latin typeface="Montserrat"/>
              <a:ea typeface="Montserrat"/>
              <a:cs typeface="Montserrat"/>
              <a:sym typeface="Montserrat"/>
            </a:endParaRPr>
          </a:p>
        </p:txBody>
      </p:sp>
      <p:pic>
        <p:nvPicPr>
          <p:cNvPr id="240" name="Google Shape;240;g20e5be64590_0_251"/>
          <p:cNvPicPr preferRelativeResize="0"/>
          <p:nvPr/>
        </p:nvPicPr>
        <p:blipFill>
          <a:blip r:embed="rId4">
            <a:alphaModFix/>
          </a:blip>
          <a:stretch>
            <a:fillRect/>
          </a:stretch>
        </p:blipFill>
        <p:spPr>
          <a:xfrm>
            <a:off x="394613" y="208213"/>
            <a:ext cx="1731633" cy="1320300"/>
          </a:xfrm>
          <a:prstGeom prst="rect">
            <a:avLst/>
          </a:prstGeom>
          <a:noFill/>
          <a:ln>
            <a:noFill/>
          </a:ln>
        </p:spPr>
      </p:pic>
      <p:pic>
        <p:nvPicPr>
          <p:cNvPr id="241" name="Google Shape;241;g20e5be64590_0_251"/>
          <p:cNvPicPr preferRelativeResize="0"/>
          <p:nvPr/>
        </p:nvPicPr>
        <p:blipFill>
          <a:blip r:embed="rId5">
            <a:alphaModFix/>
          </a:blip>
          <a:stretch>
            <a:fillRect/>
          </a:stretch>
        </p:blipFill>
        <p:spPr>
          <a:xfrm>
            <a:off x="498188" y="4398077"/>
            <a:ext cx="2950564" cy="1962149"/>
          </a:xfrm>
          <a:prstGeom prst="rect">
            <a:avLst/>
          </a:prstGeom>
          <a:noFill/>
          <a:ln>
            <a:noFill/>
          </a:ln>
        </p:spPr>
      </p:pic>
      <p:pic>
        <p:nvPicPr>
          <p:cNvPr descr="A group of people posing for a photo&#10;&#10;Description automatically generated" id="242" name="Google Shape;242;g20e5be64590_0_251"/>
          <p:cNvPicPr preferRelativeResize="0"/>
          <p:nvPr/>
        </p:nvPicPr>
        <p:blipFill rotWithShape="1">
          <a:blip r:embed="rId6">
            <a:alphaModFix/>
          </a:blip>
          <a:srcRect b="0" l="0" r="0" t="0"/>
          <a:stretch/>
        </p:blipFill>
        <p:spPr>
          <a:xfrm>
            <a:off x="5182600" y="3558000"/>
            <a:ext cx="2351942" cy="1565700"/>
          </a:xfrm>
          <a:prstGeom prst="rect">
            <a:avLst/>
          </a:prstGeom>
          <a:noFill/>
          <a:ln>
            <a:noFill/>
          </a:ln>
        </p:spPr>
      </p:pic>
      <p:pic>
        <p:nvPicPr>
          <p:cNvPr id="243" name="Google Shape;243;g20e5be64590_0_251"/>
          <p:cNvPicPr preferRelativeResize="0"/>
          <p:nvPr/>
        </p:nvPicPr>
        <p:blipFill>
          <a:blip r:embed="rId7">
            <a:alphaModFix/>
          </a:blip>
          <a:stretch>
            <a:fillRect/>
          </a:stretch>
        </p:blipFill>
        <p:spPr>
          <a:xfrm>
            <a:off x="7120875" y="109463"/>
            <a:ext cx="4744138" cy="1834400"/>
          </a:xfrm>
          <a:prstGeom prst="rect">
            <a:avLst/>
          </a:prstGeom>
          <a:noFill/>
          <a:ln>
            <a:noFill/>
          </a:ln>
        </p:spPr>
      </p:pic>
      <p:pic>
        <p:nvPicPr>
          <p:cNvPr descr="A picture containing text, person, standing, posing&#10;&#10;Description automatically generated" id="244" name="Google Shape;244;g20e5be64590_0_251"/>
          <p:cNvPicPr preferRelativeResize="0"/>
          <p:nvPr/>
        </p:nvPicPr>
        <p:blipFill rotWithShape="1">
          <a:blip r:embed="rId8">
            <a:alphaModFix/>
          </a:blip>
          <a:srcRect b="0" l="0" r="0" t="0"/>
          <a:stretch/>
        </p:blipFill>
        <p:spPr>
          <a:xfrm>
            <a:off x="8976751" y="3367073"/>
            <a:ext cx="2407677" cy="1805752"/>
          </a:xfrm>
          <a:prstGeom prst="rect">
            <a:avLst/>
          </a:prstGeom>
          <a:noFill/>
          <a:ln>
            <a:noFill/>
          </a:ln>
        </p:spPr>
      </p:pic>
      <p:pic>
        <p:nvPicPr>
          <p:cNvPr descr="Logo, company name&#10;&#10;Description automatically generated" id="245" name="Google Shape;245;g20e5be64590_0_251"/>
          <p:cNvPicPr preferRelativeResize="0"/>
          <p:nvPr/>
        </p:nvPicPr>
        <p:blipFill rotWithShape="1">
          <a:blip r:embed="rId9">
            <a:alphaModFix/>
          </a:blip>
          <a:srcRect b="0" l="0" r="0" t="0"/>
          <a:stretch/>
        </p:blipFill>
        <p:spPr>
          <a:xfrm>
            <a:off x="2337823" y="392025"/>
            <a:ext cx="1142050" cy="113647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9"/>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#TechIntersections</a:t>
            </a:r>
            <a:endParaRPr b="1" sz="1800">
              <a:solidFill>
                <a:schemeClr val="lt1"/>
              </a:solidFill>
              <a:latin typeface="Arial"/>
              <a:ea typeface="Arial"/>
              <a:cs typeface="Arial"/>
              <a:sym typeface="Arial"/>
            </a:endParaRPr>
          </a:p>
        </p:txBody>
      </p:sp>
      <p:sp>
        <p:nvSpPr>
          <p:cNvPr id="252" name="Google Shape;252;p9"/>
          <p:cNvSpPr txBox="1"/>
          <p:nvPr/>
        </p:nvSpPr>
        <p:spPr>
          <a:xfrm>
            <a:off x="6067928" y="6488668"/>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Arial"/>
                <a:ea typeface="Arial"/>
                <a:cs typeface="Arial"/>
                <a:sym typeface="Arial"/>
              </a:rPr>
              <a:t>@erinjerri</a:t>
            </a:r>
            <a:endParaRPr b="1" sz="1800">
              <a:solidFill>
                <a:schemeClr val="lt1"/>
              </a:solidFill>
              <a:latin typeface="Arial"/>
              <a:ea typeface="Arial"/>
              <a:cs typeface="Arial"/>
              <a:sym typeface="Arial"/>
            </a:endParaRPr>
          </a:p>
        </p:txBody>
      </p:sp>
      <p:pic>
        <p:nvPicPr>
          <p:cNvPr descr="Graphical user interface&#10;&#10;Description automatically generated" id="253" name="Google Shape;253;p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54" name="Google Shape;254;p9"/>
          <p:cNvSpPr txBox="1"/>
          <p:nvPr/>
        </p:nvSpPr>
        <p:spPr>
          <a:xfrm>
            <a:off x="135466" y="254001"/>
            <a:ext cx="12056400" cy="163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000">
                <a:solidFill>
                  <a:schemeClr val="lt1"/>
                </a:solidFill>
                <a:latin typeface="Kanit"/>
                <a:ea typeface="Kanit"/>
                <a:cs typeface="Kanit"/>
                <a:sym typeface="Kanit"/>
              </a:rPr>
              <a:t>ABOUT ME</a:t>
            </a:r>
            <a:endParaRPr b="1">
              <a:latin typeface="Kanit"/>
              <a:ea typeface="Kanit"/>
              <a:cs typeface="Kanit"/>
              <a:sym typeface="Kanit"/>
            </a:endParaRPr>
          </a:p>
        </p:txBody>
      </p:sp>
      <p:sp>
        <p:nvSpPr>
          <p:cNvPr id="255" name="Google Shape;255;p9"/>
          <p:cNvSpPr txBox="1"/>
          <p:nvPr/>
        </p:nvSpPr>
        <p:spPr>
          <a:xfrm>
            <a:off x="16932" y="6419333"/>
            <a:ext cx="6146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#HarvardWeCode</a:t>
            </a:r>
            <a:endParaRPr b="1" sz="1800">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20e5be64590_0_226"/>
          <p:cNvSpPr txBox="1"/>
          <p:nvPr/>
        </p:nvSpPr>
        <p:spPr>
          <a:xfrm>
            <a:off x="0" y="6376737"/>
            <a:ext cx="2667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#TechIntersections</a:t>
            </a:r>
            <a:endParaRPr b="1" sz="1800">
              <a:solidFill>
                <a:schemeClr val="lt1"/>
              </a:solidFill>
              <a:latin typeface="Arial"/>
              <a:ea typeface="Arial"/>
              <a:cs typeface="Arial"/>
              <a:sym typeface="Arial"/>
            </a:endParaRPr>
          </a:p>
        </p:txBody>
      </p:sp>
      <p:sp>
        <p:nvSpPr>
          <p:cNvPr id="262" name="Google Shape;262;g20e5be64590_0_226"/>
          <p:cNvSpPr txBox="1"/>
          <p:nvPr/>
        </p:nvSpPr>
        <p:spPr>
          <a:xfrm>
            <a:off x="6067928" y="6488668"/>
            <a:ext cx="61242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Arial"/>
                <a:ea typeface="Arial"/>
                <a:cs typeface="Arial"/>
                <a:sym typeface="Arial"/>
              </a:rPr>
              <a:t>@erinjerri</a:t>
            </a:r>
            <a:endParaRPr b="1" sz="1800">
              <a:solidFill>
                <a:schemeClr val="lt1"/>
              </a:solidFill>
              <a:latin typeface="Arial"/>
              <a:ea typeface="Arial"/>
              <a:cs typeface="Arial"/>
              <a:sym typeface="Arial"/>
            </a:endParaRPr>
          </a:p>
        </p:txBody>
      </p:sp>
      <p:sp>
        <p:nvSpPr>
          <p:cNvPr id="263" name="Google Shape;263;g20e5be64590_0_226"/>
          <p:cNvSpPr txBox="1"/>
          <p:nvPr/>
        </p:nvSpPr>
        <p:spPr>
          <a:xfrm>
            <a:off x="16932" y="6419333"/>
            <a:ext cx="6146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#HarvardWeCode</a:t>
            </a:r>
            <a:endParaRPr b="1" sz="1800">
              <a:solidFill>
                <a:schemeClr val="lt1"/>
              </a:solidFill>
              <a:latin typeface="Arial"/>
              <a:ea typeface="Arial"/>
              <a:cs typeface="Arial"/>
              <a:sym typeface="Arial"/>
            </a:endParaRPr>
          </a:p>
        </p:txBody>
      </p:sp>
      <p:pic>
        <p:nvPicPr>
          <p:cNvPr descr="Logo, company name&#10;&#10;Description automatically generated" id="264" name="Google Shape;264;g20e5be64590_0_226"/>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descr="Shape, rectangle&#10;&#10;Description automatically generated with medium confidence" id="270" name="Google Shape;270;p10"/>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271" name="Google Shape;271;p10"/>
          <p:cNvSpPr txBox="1"/>
          <p:nvPr/>
        </p:nvSpPr>
        <p:spPr>
          <a:xfrm>
            <a:off x="1282909" y="-93255"/>
            <a:ext cx="9868500" cy="6864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 </a:t>
            </a:r>
            <a:endParaRPr b="1">
              <a:latin typeface="Kanit"/>
              <a:ea typeface="Kanit"/>
              <a:cs typeface="Kanit"/>
              <a:sym typeface="Kanit"/>
            </a:endParaRPr>
          </a:p>
          <a:p>
            <a:pPr indent="0" lvl="0" marL="0" marR="0" rtl="0" algn="ctr">
              <a:spcBef>
                <a:spcPts val="0"/>
              </a:spcBef>
              <a:spcAft>
                <a:spcPts val="0"/>
              </a:spcAft>
              <a:buNone/>
            </a:pPr>
            <a:r>
              <a:rPr b="1" lang="en-US" sz="4000">
                <a:solidFill>
                  <a:schemeClr val="lt1"/>
                </a:solidFill>
                <a:latin typeface="Kanit"/>
                <a:ea typeface="Kanit"/>
                <a:cs typeface="Kanit"/>
                <a:sym typeface="Kanit"/>
              </a:rPr>
              <a:t>I write code and design experiences for 👾metaverse I  🎮games I web3💎I 🤖AI</a:t>
            </a:r>
            <a:endParaRPr b="1">
              <a:latin typeface="Kanit"/>
              <a:ea typeface="Kanit"/>
              <a:cs typeface="Kanit"/>
              <a:sym typeface="Kanit"/>
            </a:endParaRPr>
          </a:p>
          <a:p>
            <a:pPr indent="0" lvl="0" marL="0" marR="0" rtl="0" algn="ctr">
              <a:spcBef>
                <a:spcPts val="0"/>
              </a:spcBef>
              <a:spcAft>
                <a:spcPts val="0"/>
              </a:spcAft>
              <a:buNone/>
            </a:pPr>
            <a:r>
              <a:t/>
            </a:r>
            <a:endParaRPr b="1" sz="4000">
              <a:solidFill>
                <a:schemeClr val="lt1"/>
              </a:solidFill>
              <a:latin typeface="Kanit"/>
              <a:ea typeface="Kanit"/>
              <a:cs typeface="Kanit"/>
              <a:sym typeface="Kanit"/>
            </a:endParaRPr>
          </a:p>
          <a:p>
            <a:pPr indent="0" lvl="0" marL="0" marR="0" rtl="0" algn="ctr">
              <a:spcBef>
                <a:spcPts val="0"/>
              </a:spcBef>
              <a:spcAft>
                <a:spcPts val="0"/>
              </a:spcAft>
              <a:buNone/>
            </a:pPr>
            <a:r>
              <a:rPr b="1" lang="en-US" sz="4000">
                <a:solidFill>
                  <a:schemeClr val="lt1"/>
                </a:solidFill>
                <a:latin typeface="Kanit"/>
                <a:ea typeface="Kanit"/>
                <a:cs typeface="Kanit"/>
                <a:sym typeface="Kanit"/>
              </a:rPr>
              <a:t>📚</a:t>
            </a:r>
            <a:endParaRPr b="1">
              <a:latin typeface="Kanit"/>
              <a:ea typeface="Kanit"/>
              <a:cs typeface="Kanit"/>
              <a:sym typeface="Kanit"/>
            </a:endParaRPr>
          </a:p>
          <a:p>
            <a:pPr indent="0" lvl="0" marL="0" marR="0" rtl="0" algn="ctr">
              <a:spcBef>
                <a:spcPts val="0"/>
              </a:spcBef>
              <a:spcAft>
                <a:spcPts val="0"/>
              </a:spcAft>
              <a:buNone/>
            </a:pPr>
            <a:r>
              <a:rPr b="1" lang="en-US" sz="4000">
                <a:solidFill>
                  <a:schemeClr val="lt1"/>
                </a:solidFill>
                <a:latin typeface="Kanit"/>
                <a:ea typeface="Kanit"/>
                <a:cs typeface="Kanit"/>
                <a:sym typeface="Kanit"/>
              </a:rPr>
              <a:t>I write books</a:t>
            </a:r>
            <a:endParaRPr b="1">
              <a:latin typeface="Kanit"/>
              <a:ea typeface="Kanit"/>
              <a:cs typeface="Kanit"/>
              <a:sym typeface="Kanit"/>
            </a:endParaRPr>
          </a:p>
          <a:p>
            <a:pPr indent="0" lvl="0" marL="0" marR="0" rtl="0" algn="ctr">
              <a:spcBef>
                <a:spcPts val="0"/>
              </a:spcBef>
              <a:spcAft>
                <a:spcPts val="0"/>
              </a:spcAft>
              <a:buNone/>
            </a:pPr>
            <a:r>
              <a:t/>
            </a:r>
            <a:endParaRPr b="1" sz="4000">
              <a:solidFill>
                <a:schemeClr val="lt1"/>
              </a:solidFill>
              <a:latin typeface="Kanit"/>
              <a:ea typeface="Kanit"/>
              <a:cs typeface="Kanit"/>
              <a:sym typeface="Kanit"/>
            </a:endParaRPr>
          </a:p>
          <a:p>
            <a:pPr indent="0" lvl="0" marL="0" marR="0" rtl="0" algn="ctr">
              <a:spcBef>
                <a:spcPts val="0"/>
              </a:spcBef>
              <a:spcAft>
                <a:spcPts val="0"/>
              </a:spcAft>
              <a:buNone/>
            </a:pPr>
            <a:r>
              <a:rPr b="1" lang="en-US" sz="4000">
                <a:solidFill>
                  <a:schemeClr val="lt1"/>
                </a:solidFill>
                <a:latin typeface="Kanit"/>
                <a:ea typeface="Kanit"/>
                <a:cs typeface="Kanit"/>
                <a:sym typeface="Kanit"/>
              </a:rPr>
              <a:t>🎥 📺</a:t>
            </a:r>
            <a:endParaRPr b="1">
              <a:latin typeface="Kanit"/>
              <a:ea typeface="Kanit"/>
              <a:cs typeface="Kanit"/>
              <a:sym typeface="Kanit"/>
            </a:endParaRPr>
          </a:p>
          <a:p>
            <a:pPr indent="0" lvl="0" marL="0" marR="0" rtl="0" algn="ctr">
              <a:spcBef>
                <a:spcPts val="0"/>
              </a:spcBef>
              <a:spcAft>
                <a:spcPts val="0"/>
              </a:spcAft>
              <a:buNone/>
            </a:pPr>
            <a:r>
              <a:rPr b="1" lang="en-US" sz="4000">
                <a:solidFill>
                  <a:schemeClr val="lt1"/>
                </a:solidFill>
                <a:latin typeface="Kanit"/>
                <a:ea typeface="Kanit"/>
                <a:cs typeface="Kanit"/>
                <a:sym typeface="Kanit"/>
              </a:rPr>
              <a:t>I write scripts for TV/film</a:t>
            </a:r>
            <a:endParaRPr b="1" sz="4000">
              <a:solidFill>
                <a:schemeClr val="lt1"/>
              </a:solidFill>
              <a:latin typeface="Kanit"/>
              <a:ea typeface="Kanit"/>
              <a:cs typeface="Kanit"/>
              <a:sym typeface="Kanit"/>
            </a:endParaRPr>
          </a:p>
          <a:p>
            <a:pPr indent="0" lvl="0" marL="0" marR="0" rtl="0" algn="ctr">
              <a:spcBef>
                <a:spcPts val="0"/>
              </a:spcBef>
              <a:spcAft>
                <a:spcPts val="0"/>
              </a:spcAft>
              <a:buNone/>
            </a:pPr>
            <a:br>
              <a:rPr b="1" lang="en-US" sz="4000">
                <a:solidFill>
                  <a:schemeClr val="lt1"/>
                </a:solidFill>
                <a:latin typeface="Kanit"/>
                <a:ea typeface="Kanit"/>
                <a:cs typeface="Kanit"/>
                <a:sym typeface="Kanit"/>
              </a:rPr>
            </a:br>
            <a:endParaRPr b="1" sz="4000">
              <a:solidFill>
                <a:schemeClr val="lt1"/>
              </a:solidFill>
              <a:latin typeface="Kanit"/>
              <a:ea typeface="Kanit"/>
              <a:cs typeface="Kanit"/>
              <a:sym typeface="Kani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lt1"/>
              </a:solidFill>
              <a:latin typeface="Calibri"/>
              <a:ea typeface="Calibri"/>
              <a:cs typeface="Calibri"/>
              <a:sym typeface="Calibri"/>
            </a:endParaRPr>
          </a:p>
        </p:txBody>
      </p:sp>
      <p:pic>
        <p:nvPicPr>
          <p:cNvPr id="277" name="Google Shape;277;p11"/>
          <p:cNvPicPr preferRelativeResize="0"/>
          <p:nvPr/>
        </p:nvPicPr>
        <p:blipFill rotWithShape="1">
          <a:blip r:embed="rId3">
            <a:alphaModFix amt="23000"/>
          </a:blip>
          <a:srcRect b="0" l="0" r="1641" t="0"/>
          <a:stretch/>
        </p:blipFill>
        <p:spPr>
          <a:xfrm>
            <a:off x="1" y="1"/>
            <a:ext cx="12192004" cy="6972799"/>
          </a:xfrm>
          <a:prstGeom prst="rect">
            <a:avLst/>
          </a:prstGeom>
          <a:noFill/>
          <a:ln>
            <a:noFill/>
          </a:ln>
        </p:spPr>
      </p:pic>
      <p:sp>
        <p:nvSpPr>
          <p:cNvPr id="278" name="Google Shape;278;p11"/>
          <p:cNvSpPr txBox="1"/>
          <p:nvPr/>
        </p:nvSpPr>
        <p:spPr>
          <a:xfrm>
            <a:off x="4212680" y="5095325"/>
            <a:ext cx="1650800" cy="3180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67">
                <a:solidFill>
                  <a:schemeClr val="lt1"/>
                </a:solidFill>
                <a:latin typeface="Questrial"/>
                <a:ea typeface="Questrial"/>
                <a:cs typeface="Questrial"/>
                <a:sym typeface="Questrial"/>
              </a:rPr>
              <a:t>Ardees Rabang</a:t>
            </a:r>
            <a:endParaRPr sz="1467">
              <a:solidFill>
                <a:schemeClr val="dk1"/>
              </a:solidFill>
              <a:latin typeface="Calibri"/>
              <a:ea typeface="Calibri"/>
              <a:cs typeface="Calibri"/>
              <a:sym typeface="Calibri"/>
            </a:endParaRPr>
          </a:p>
        </p:txBody>
      </p:sp>
      <p:sp>
        <p:nvSpPr>
          <p:cNvPr id="279" name="Google Shape;279;p11"/>
          <p:cNvSpPr txBox="1"/>
          <p:nvPr/>
        </p:nvSpPr>
        <p:spPr>
          <a:xfrm>
            <a:off x="4212681" y="5351997"/>
            <a:ext cx="1650800" cy="42071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67">
                <a:solidFill>
                  <a:schemeClr val="lt1"/>
                </a:solidFill>
                <a:latin typeface="Roboto Light"/>
                <a:ea typeface="Roboto Light"/>
                <a:cs typeface="Roboto Light"/>
                <a:sym typeface="Roboto Light"/>
              </a:rPr>
              <a:t>Co-Founder and Chief Production Officer</a:t>
            </a:r>
            <a:endParaRPr sz="1467">
              <a:solidFill>
                <a:schemeClr val="lt1"/>
              </a:solidFill>
              <a:latin typeface="Calibri"/>
              <a:ea typeface="Calibri"/>
              <a:cs typeface="Calibri"/>
              <a:sym typeface="Calibri"/>
            </a:endParaRPr>
          </a:p>
        </p:txBody>
      </p:sp>
      <p:sp>
        <p:nvSpPr>
          <p:cNvPr id="280" name="Google Shape;280;p11"/>
          <p:cNvSpPr txBox="1"/>
          <p:nvPr/>
        </p:nvSpPr>
        <p:spPr>
          <a:xfrm>
            <a:off x="6035129" y="5095325"/>
            <a:ext cx="1650800" cy="3180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67">
                <a:solidFill>
                  <a:schemeClr val="lt1"/>
                </a:solidFill>
                <a:latin typeface="Questrial"/>
                <a:ea typeface="Questrial"/>
                <a:cs typeface="Questrial"/>
                <a:sym typeface="Questrial"/>
              </a:rPr>
              <a:t>Erin Pañgilinan</a:t>
            </a:r>
            <a:endParaRPr sz="1467">
              <a:solidFill>
                <a:schemeClr val="dk1"/>
              </a:solidFill>
              <a:latin typeface="Calibri"/>
              <a:ea typeface="Calibri"/>
              <a:cs typeface="Calibri"/>
              <a:sym typeface="Calibri"/>
            </a:endParaRPr>
          </a:p>
        </p:txBody>
      </p:sp>
      <p:sp>
        <p:nvSpPr>
          <p:cNvPr id="281" name="Google Shape;281;p11"/>
          <p:cNvSpPr txBox="1"/>
          <p:nvPr/>
        </p:nvSpPr>
        <p:spPr>
          <a:xfrm>
            <a:off x="6035130" y="5351997"/>
            <a:ext cx="1650800" cy="42071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67">
                <a:solidFill>
                  <a:schemeClr val="lt1"/>
                </a:solidFill>
                <a:latin typeface="Roboto Light"/>
                <a:ea typeface="Roboto Light"/>
                <a:cs typeface="Roboto Light"/>
                <a:sym typeface="Roboto Light"/>
              </a:rPr>
              <a:t>Co-Founder and Chief Technology Officer</a:t>
            </a:r>
            <a:endParaRPr sz="1467">
              <a:solidFill>
                <a:schemeClr val="lt1"/>
              </a:solidFill>
              <a:latin typeface="Calibri"/>
              <a:ea typeface="Calibri"/>
              <a:cs typeface="Calibri"/>
              <a:sym typeface="Calibri"/>
            </a:endParaRPr>
          </a:p>
        </p:txBody>
      </p:sp>
      <p:sp>
        <p:nvSpPr>
          <p:cNvPr id="282" name="Google Shape;282;p11"/>
          <p:cNvSpPr txBox="1"/>
          <p:nvPr/>
        </p:nvSpPr>
        <p:spPr>
          <a:xfrm>
            <a:off x="2403421" y="1091800"/>
            <a:ext cx="7058800" cy="33864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067">
                <a:solidFill>
                  <a:schemeClr val="lt1"/>
                </a:solidFill>
                <a:latin typeface="Roboto Light"/>
                <a:ea typeface="Roboto Light"/>
                <a:cs typeface="Roboto Light"/>
                <a:sym typeface="Roboto Light"/>
              </a:rPr>
              <a:t>Team with extensive industry experience in television, film, the metaverses, and community organizing.</a:t>
            </a:r>
            <a:endParaRPr sz="1467">
              <a:solidFill>
                <a:schemeClr val="lt1"/>
              </a:solidFill>
              <a:latin typeface="Calibri"/>
              <a:ea typeface="Calibri"/>
              <a:cs typeface="Calibri"/>
              <a:sym typeface="Calibri"/>
            </a:endParaRPr>
          </a:p>
        </p:txBody>
      </p:sp>
      <p:pic>
        <p:nvPicPr>
          <p:cNvPr id="283" name="Google Shape;283;p11"/>
          <p:cNvPicPr preferRelativeResize="0"/>
          <p:nvPr>
            <p:ph idx="4" type="pic"/>
          </p:nvPr>
        </p:nvPicPr>
        <p:blipFill rotWithShape="1">
          <a:blip r:embed="rId4">
            <a:alphaModFix/>
          </a:blip>
          <a:srcRect b="0" l="18600" r="18600" t="0"/>
          <a:stretch/>
        </p:blipFill>
        <p:spPr>
          <a:xfrm>
            <a:off x="4028547" y="1579167"/>
            <a:ext cx="1742001" cy="3285200"/>
          </a:xfrm>
          <a:prstGeom prst="rect">
            <a:avLst/>
          </a:prstGeom>
          <a:solidFill>
            <a:schemeClr val="lt1"/>
          </a:solidFill>
          <a:ln>
            <a:noFill/>
          </a:ln>
        </p:spPr>
      </p:pic>
      <p:pic>
        <p:nvPicPr>
          <p:cNvPr id="284" name="Google Shape;284;p11"/>
          <p:cNvPicPr preferRelativeResize="0"/>
          <p:nvPr>
            <p:ph idx="2" type="pic"/>
          </p:nvPr>
        </p:nvPicPr>
        <p:blipFill rotWithShape="1">
          <a:blip r:embed="rId5">
            <a:alphaModFix/>
          </a:blip>
          <a:srcRect b="19261" l="33131" r="10883" t="10390"/>
          <a:stretch/>
        </p:blipFill>
        <p:spPr>
          <a:xfrm>
            <a:off x="5985065" y="1579167"/>
            <a:ext cx="1742000" cy="3285200"/>
          </a:xfrm>
          <a:prstGeom prst="rect">
            <a:avLst/>
          </a:prstGeom>
          <a:solidFill>
            <a:schemeClr val="lt1"/>
          </a:solidFill>
          <a:ln>
            <a:noFill/>
          </a:ln>
        </p:spPr>
      </p:pic>
      <p:pic>
        <p:nvPicPr>
          <p:cNvPr id="285" name="Google Shape;285;p11"/>
          <p:cNvPicPr preferRelativeResize="0"/>
          <p:nvPr/>
        </p:nvPicPr>
        <p:blipFill rotWithShape="1">
          <a:blip r:embed="rId6">
            <a:alphaModFix/>
          </a:blip>
          <a:srcRect b="0" l="0" r="0" t="0"/>
          <a:stretch/>
        </p:blipFill>
        <p:spPr>
          <a:xfrm>
            <a:off x="4991147" y="6273133"/>
            <a:ext cx="779407" cy="318000"/>
          </a:xfrm>
          <a:prstGeom prst="rect">
            <a:avLst/>
          </a:prstGeom>
          <a:noFill/>
          <a:ln>
            <a:noFill/>
          </a:ln>
        </p:spPr>
      </p:pic>
      <p:pic>
        <p:nvPicPr>
          <p:cNvPr id="286" name="Google Shape;286;p11"/>
          <p:cNvPicPr preferRelativeResize="0"/>
          <p:nvPr/>
        </p:nvPicPr>
        <p:blipFill rotWithShape="1">
          <a:blip r:embed="rId7">
            <a:alphaModFix/>
          </a:blip>
          <a:srcRect b="0" l="0" r="0" t="0"/>
          <a:stretch/>
        </p:blipFill>
        <p:spPr>
          <a:xfrm>
            <a:off x="6317880" y="5932967"/>
            <a:ext cx="1085333" cy="188267"/>
          </a:xfrm>
          <a:prstGeom prst="rect">
            <a:avLst/>
          </a:prstGeom>
          <a:noFill/>
          <a:ln>
            <a:noFill/>
          </a:ln>
        </p:spPr>
      </p:pic>
      <p:pic>
        <p:nvPicPr>
          <p:cNvPr id="287" name="Google Shape;287;p11"/>
          <p:cNvPicPr preferRelativeResize="0"/>
          <p:nvPr/>
        </p:nvPicPr>
        <p:blipFill rotWithShape="1">
          <a:blip r:embed="rId8">
            <a:alphaModFix/>
          </a:blip>
          <a:srcRect b="0" l="0" r="0" t="0"/>
          <a:stretch/>
        </p:blipFill>
        <p:spPr>
          <a:xfrm>
            <a:off x="4503378" y="5857616"/>
            <a:ext cx="946412" cy="318000"/>
          </a:xfrm>
          <a:prstGeom prst="rect">
            <a:avLst/>
          </a:prstGeom>
          <a:noFill/>
          <a:ln>
            <a:noFill/>
          </a:ln>
        </p:spPr>
      </p:pic>
      <p:pic>
        <p:nvPicPr>
          <p:cNvPr id="288" name="Google Shape;288;p11"/>
          <p:cNvPicPr preferRelativeResize="0"/>
          <p:nvPr/>
        </p:nvPicPr>
        <p:blipFill rotWithShape="1">
          <a:blip r:embed="rId9">
            <a:alphaModFix/>
          </a:blip>
          <a:srcRect b="0" l="0" r="0" t="0"/>
          <a:stretch/>
        </p:blipFill>
        <p:spPr>
          <a:xfrm>
            <a:off x="4028547" y="6260434"/>
            <a:ext cx="764508" cy="318033"/>
          </a:xfrm>
          <a:prstGeom prst="rect">
            <a:avLst/>
          </a:prstGeom>
          <a:noFill/>
          <a:ln>
            <a:noFill/>
          </a:ln>
        </p:spPr>
      </p:pic>
      <p:pic>
        <p:nvPicPr>
          <p:cNvPr descr="Logo&#10;&#10;Description automatically generated" id="289" name="Google Shape;289;p11"/>
          <p:cNvPicPr preferRelativeResize="0"/>
          <p:nvPr/>
        </p:nvPicPr>
        <p:blipFill rotWithShape="1">
          <a:blip r:embed="rId10">
            <a:alphaModFix/>
          </a:blip>
          <a:srcRect b="12165" l="10840" r="10201" t="12172"/>
          <a:stretch/>
        </p:blipFill>
        <p:spPr>
          <a:xfrm>
            <a:off x="6799330" y="6260433"/>
            <a:ext cx="555800" cy="431691"/>
          </a:xfrm>
          <a:prstGeom prst="rect">
            <a:avLst/>
          </a:prstGeom>
          <a:noFill/>
          <a:ln>
            <a:noFill/>
          </a:ln>
        </p:spPr>
      </p:pic>
      <p:pic>
        <p:nvPicPr>
          <p:cNvPr id="290" name="Google Shape;290;p11"/>
          <p:cNvPicPr preferRelativeResize="0"/>
          <p:nvPr/>
        </p:nvPicPr>
        <p:blipFill rotWithShape="1">
          <a:blip r:embed="rId11">
            <a:alphaModFix/>
          </a:blip>
          <a:srcRect b="0" l="0" r="0" t="0"/>
          <a:stretch/>
        </p:blipFill>
        <p:spPr>
          <a:xfrm>
            <a:off x="6372413" y="6260433"/>
            <a:ext cx="318320" cy="318003"/>
          </a:xfrm>
          <a:prstGeom prst="rect">
            <a:avLst/>
          </a:prstGeom>
          <a:noFill/>
          <a:ln>
            <a:noFill/>
          </a:ln>
        </p:spPr>
      </p:pic>
      <p:pic>
        <p:nvPicPr>
          <p:cNvPr descr="Logo&#10;&#10;Description automatically generated" id="291" name="Google Shape;291;p11"/>
          <p:cNvPicPr preferRelativeResize="0"/>
          <p:nvPr/>
        </p:nvPicPr>
        <p:blipFill rotWithShape="1">
          <a:blip r:embed="rId12">
            <a:alphaModFix/>
          </a:blip>
          <a:srcRect b="0" l="0" r="0" t="0"/>
          <a:stretch/>
        </p:blipFill>
        <p:spPr>
          <a:xfrm>
            <a:off x="5404624" y="120432"/>
            <a:ext cx="1056394" cy="1024055"/>
          </a:xfrm>
          <a:prstGeom prst="rect">
            <a:avLst/>
          </a:prstGeom>
          <a:noFill/>
          <a:ln>
            <a:noFill/>
          </a:ln>
        </p:spPr>
      </p:pic>
      <p:sp>
        <p:nvSpPr>
          <p:cNvPr id="292" name="Google Shape;292;p11"/>
          <p:cNvSpPr txBox="1"/>
          <p:nvPr/>
        </p:nvSpPr>
        <p:spPr>
          <a:xfrm>
            <a:off x="6067928" y="6488668"/>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Montserrat"/>
                <a:ea typeface="Montserrat"/>
                <a:cs typeface="Montserrat"/>
                <a:sym typeface="Montserrat"/>
              </a:rPr>
              <a:t>@erinjerri</a:t>
            </a:r>
            <a:endParaRPr b="1" sz="1800">
              <a:solidFill>
                <a:schemeClr val="lt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12"/>
          <p:cNvSpPr/>
          <p:nvPr/>
        </p:nvSpPr>
        <p:spPr>
          <a:xfrm>
            <a:off x="0"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299" name="Google Shape;299;p12"/>
          <p:cNvSpPr txBox="1"/>
          <p:nvPr/>
        </p:nvSpPr>
        <p:spPr>
          <a:xfrm rot="-5400000">
            <a:off x="-2519198" y="3289401"/>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THE FANTASY</a:t>
            </a:r>
            <a:endParaRPr b="1" sz="4000">
              <a:solidFill>
                <a:srgbClr val="000000"/>
              </a:solidFill>
              <a:latin typeface="Kanit"/>
              <a:ea typeface="Kanit"/>
              <a:cs typeface="Kanit"/>
              <a:sym typeface="Kanit"/>
            </a:endParaRPr>
          </a:p>
        </p:txBody>
      </p:sp>
      <p:pic>
        <p:nvPicPr>
          <p:cNvPr descr="A person sitting on a chair in front of a television screen&#10;&#10;Description automatically generated with low confidence" id="300" name="Google Shape;300;p12"/>
          <p:cNvPicPr preferRelativeResize="0"/>
          <p:nvPr/>
        </p:nvPicPr>
        <p:blipFill rotWithShape="1">
          <a:blip r:embed="rId3">
            <a:alphaModFix/>
          </a:blip>
          <a:srcRect b="4792" l="1243" r="571" t="0"/>
          <a:stretch/>
        </p:blipFill>
        <p:spPr>
          <a:xfrm>
            <a:off x="1652335" y="871684"/>
            <a:ext cx="9954157" cy="4340582"/>
          </a:xfrm>
          <a:prstGeom prst="rect">
            <a:avLst/>
          </a:prstGeom>
          <a:noFill/>
          <a:ln>
            <a:noFill/>
          </a:ln>
        </p:spPr>
      </p:pic>
      <p:sp>
        <p:nvSpPr>
          <p:cNvPr id="301" name="Google Shape;301;p12"/>
          <p:cNvSpPr txBox="1"/>
          <p:nvPr/>
        </p:nvSpPr>
        <p:spPr>
          <a:xfrm>
            <a:off x="9192000" y="6396300"/>
            <a:ext cx="30000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13"/>
          <p:cNvPicPr preferRelativeResize="0"/>
          <p:nvPr/>
        </p:nvPicPr>
        <p:blipFill rotWithShape="1">
          <a:blip r:embed="rId3">
            <a:alphaModFix/>
          </a:blip>
          <a:srcRect b="0" l="0" r="0" t="0"/>
          <a:stretch/>
        </p:blipFill>
        <p:spPr>
          <a:xfrm>
            <a:off x="6573560" y="1148499"/>
            <a:ext cx="3048000" cy="3048000"/>
          </a:xfrm>
          <a:prstGeom prst="rect">
            <a:avLst/>
          </a:prstGeom>
          <a:noFill/>
          <a:ln>
            <a:noFill/>
          </a:ln>
        </p:spPr>
      </p:pic>
      <p:pic>
        <p:nvPicPr>
          <p:cNvPr id="308" name="Google Shape;308;p13"/>
          <p:cNvPicPr preferRelativeResize="0"/>
          <p:nvPr/>
        </p:nvPicPr>
        <p:blipFill rotWithShape="1">
          <a:blip r:embed="rId4">
            <a:alphaModFix/>
          </a:blip>
          <a:srcRect b="0" l="0" r="0" t="0"/>
          <a:stretch/>
        </p:blipFill>
        <p:spPr>
          <a:xfrm>
            <a:off x="2737785" y="1843736"/>
            <a:ext cx="3542666" cy="2352763"/>
          </a:xfrm>
          <a:prstGeom prst="rect">
            <a:avLst/>
          </a:prstGeom>
          <a:noFill/>
          <a:ln>
            <a:noFill/>
          </a:ln>
        </p:spPr>
      </p:pic>
      <p:sp>
        <p:nvSpPr>
          <p:cNvPr id="309" name="Google Shape;309;p13"/>
          <p:cNvSpPr txBox="1"/>
          <p:nvPr/>
        </p:nvSpPr>
        <p:spPr>
          <a:xfrm>
            <a:off x="1164166" y="2845156"/>
            <a:ext cx="9639300" cy="1841843"/>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lt1"/>
              </a:buClr>
              <a:buSzPts val="2000"/>
              <a:buFont typeface="Avenir"/>
              <a:buNone/>
            </a:pPr>
            <a:r>
              <a:rPr lang="en-US" sz="2000">
                <a:solidFill>
                  <a:schemeClr val="lt1"/>
                </a:solidFill>
                <a:latin typeface="Avenir"/>
                <a:ea typeface="Avenir"/>
                <a:cs typeface="Avenir"/>
                <a:sym typeface="Avenir"/>
              </a:rPr>
              <a:t>When coding and designing, project management, screenwriting</a:t>
            </a:r>
            <a:endParaRPr/>
          </a:p>
        </p:txBody>
      </p:sp>
      <p:sp>
        <p:nvSpPr>
          <p:cNvPr id="310" name="Google Shape;310;p13"/>
          <p:cNvSpPr/>
          <p:nvPr/>
        </p:nvSpPr>
        <p:spPr>
          <a:xfrm>
            <a:off x="0"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311" name="Google Shape;311;p13"/>
          <p:cNvSpPr txBox="1"/>
          <p:nvPr/>
        </p:nvSpPr>
        <p:spPr>
          <a:xfrm rot="-5400000">
            <a:off x="-2519473" y="3132788"/>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THE REALITY</a:t>
            </a:r>
            <a:endParaRPr b="1" sz="4000">
              <a:solidFill>
                <a:srgbClr val="000000"/>
              </a:solidFill>
              <a:latin typeface="Kanit"/>
              <a:ea typeface="Kanit"/>
              <a:cs typeface="Kanit"/>
              <a:sym typeface="Kanit"/>
            </a:endParaRPr>
          </a:p>
        </p:txBody>
      </p:sp>
      <p:sp>
        <p:nvSpPr>
          <p:cNvPr id="312" name="Google Shape;312;p13"/>
          <p:cNvSpPr txBox="1"/>
          <p:nvPr/>
        </p:nvSpPr>
        <p:spPr>
          <a:xfrm>
            <a:off x="9192000" y="6396300"/>
            <a:ext cx="3000000" cy="461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sp>
        <p:nvSpPr>
          <p:cNvPr id="313" name="Google Shape;313;p13"/>
          <p:cNvSpPr txBox="1"/>
          <p:nvPr/>
        </p:nvSpPr>
        <p:spPr>
          <a:xfrm>
            <a:off x="3029625" y="5309175"/>
            <a:ext cx="764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14" name="Google Shape;314;p13"/>
          <p:cNvSpPr txBox="1"/>
          <p:nvPr/>
        </p:nvSpPr>
        <p:spPr>
          <a:xfrm>
            <a:off x="1837375" y="3036598"/>
            <a:ext cx="9639300" cy="18417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000"/>
              <a:buFont typeface="Arial"/>
              <a:buNone/>
            </a:pPr>
            <a:r>
              <a:rPr b="1" lang="en-US" sz="2000">
                <a:solidFill>
                  <a:srgbClr val="000000"/>
                </a:solidFill>
                <a:latin typeface="Avenir"/>
                <a:ea typeface="Avenir"/>
                <a:cs typeface="Avenir"/>
                <a:sym typeface="Avenir"/>
              </a:rPr>
              <a:t>When coding and designing, project management, screenwriting</a:t>
            </a:r>
            <a:endParaRPr b="1">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descr="Text&#10;&#10;Description automatically generated with low confidence" id="320" name="Google Shape;320;p1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21" name="Google Shape;321;p14"/>
          <p:cNvSpPr txBox="1"/>
          <p:nvPr/>
        </p:nvSpPr>
        <p:spPr>
          <a:xfrm>
            <a:off x="0" y="518468"/>
            <a:ext cx="12192000" cy="1370699"/>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800"/>
              <a:buFont typeface="Arial"/>
              <a:buNone/>
            </a:pPr>
            <a:r>
              <a:rPr b="1" lang="en-US" sz="4000">
                <a:solidFill>
                  <a:schemeClr val="lt1"/>
                </a:solidFill>
                <a:latin typeface="Kanit"/>
                <a:ea typeface="Kanit"/>
                <a:cs typeface="Kanit"/>
                <a:sym typeface="Kanit"/>
              </a:rPr>
              <a:t>FUTURE COMPUTING STACK</a:t>
            </a:r>
            <a:endParaRPr b="1" sz="5000">
              <a:solidFill>
                <a:schemeClr val="lt1"/>
              </a:solidFill>
              <a:latin typeface="Kanit"/>
              <a:ea typeface="Kanit"/>
              <a:cs typeface="Kanit"/>
              <a:sym typeface="Kanit"/>
            </a:endParaRPr>
          </a:p>
        </p:txBody>
      </p:sp>
      <p:pic>
        <p:nvPicPr>
          <p:cNvPr descr="Shape, arrow&#10;&#10;Description automatically generated" id="322" name="Google Shape;322;p14"/>
          <p:cNvPicPr preferRelativeResize="0"/>
          <p:nvPr/>
        </p:nvPicPr>
        <p:blipFill rotWithShape="1">
          <a:blip r:embed="rId4">
            <a:alphaModFix/>
          </a:blip>
          <a:srcRect b="0" l="0" r="0" t="0"/>
          <a:stretch/>
        </p:blipFill>
        <p:spPr>
          <a:xfrm>
            <a:off x="0" y="1761012"/>
            <a:ext cx="12383399" cy="5225143"/>
          </a:xfrm>
          <a:prstGeom prst="rect">
            <a:avLst/>
          </a:prstGeom>
          <a:noFill/>
          <a:ln>
            <a:noFill/>
          </a:ln>
        </p:spPr>
      </p:pic>
      <p:sp>
        <p:nvSpPr>
          <p:cNvPr id="323" name="Google Shape;323;p14"/>
          <p:cNvSpPr txBox="1"/>
          <p:nvPr/>
        </p:nvSpPr>
        <p:spPr>
          <a:xfrm>
            <a:off x="10546324" y="6376725"/>
            <a:ext cx="1512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sp>
        <p:nvSpPr>
          <p:cNvPr id="324" name="Google Shape;324;p14"/>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venir"/>
                <a:ea typeface="Avenir"/>
                <a:cs typeface="Avenir"/>
                <a:sym typeface="Avenir"/>
              </a:rPr>
              <a:t>#HarvardWeCode</a:t>
            </a:r>
            <a:endParaRPr b="1" sz="1800">
              <a:solidFill>
                <a:schemeClr val="dk1"/>
              </a:solidFill>
              <a:latin typeface="Avenir"/>
              <a:ea typeface="Avenir"/>
              <a:cs typeface="Avenir"/>
              <a:sym typeface="Avenir"/>
            </a:endParaRPr>
          </a:p>
        </p:txBody>
      </p:sp>
      <p:sp>
        <p:nvSpPr>
          <p:cNvPr id="325" name="Google Shape;325;p14"/>
          <p:cNvSpPr txBox="1"/>
          <p:nvPr/>
        </p:nvSpPr>
        <p:spPr>
          <a:xfrm>
            <a:off x="7010399" y="2492829"/>
            <a:ext cx="432162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Kanit"/>
                <a:ea typeface="Kanit"/>
                <a:cs typeface="Kanit"/>
                <a:sym typeface="Kanit"/>
              </a:rPr>
              <a:t>Experience layer</a:t>
            </a:r>
            <a:endParaRPr>
              <a:latin typeface="Kanit"/>
              <a:ea typeface="Kanit"/>
              <a:cs typeface="Kanit"/>
              <a:sym typeface="Kanit"/>
            </a:endParaRPr>
          </a:p>
        </p:txBody>
      </p:sp>
      <p:sp>
        <p:nvSpPr>
          <p:cNvPr id="326" name="Google Shape;326;p14"/>
          <p:cNvSpPr txBox="1"/>
          <p:nvPr/>
        </p:nvSpPr>
        <p:spPr>
          <a:xfrm>
            <a:off x="7238999" y="3996983"/>
            <a:ext cx="432162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Kanit"/>
                <a:ea typeface="Kanit"/>
                <a:cs typeface="Kanit"/>
                <a:sym typeface="Kanit"/>
              </a:rPr>
              <a:t>Automation layer</a:t>
            </a:r>
            <a:endParaRPr b="1">
              <a:latin typeface="Kanit"/>
              <a:ea typeface="Kanit"/>
              <a:cs typeface="Kanit"/>
              <a:sym typeface="Kanit"/>
            </a:endParaRPr>
          </a:p>
        </p:txBody>
      </p:sp>
      <p:sp>
        <p:nvSpPr>
          <p:cNvPr id="327" name="Google Shape;327;p14"/>
          <p:cNvSpPr txBox="1"/>
          <p:nvPr/>
        </p:nvSpPr>
        <p:spPr>
          <a:xfrm>
            <a:off x="7238998" y="5501137"/>
            <a:ext cx="432162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Kanit"/>
                <a:ea typeface="Kanit"/>
                <a:cs typeface="Kanit"/>
                <a:sym typeface="Kanit"/>
              </a:rPr>
              <a:t>Ownership layer</a:t>
            </a:r>
            <a:endParaRPr b="1">
              <a:latin typeface="Kanit"/>
              <a:ea typeface="Kanit"/>
              <a:cs typeface="Kanit"/>
              <a:sym typeface="Kani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15"/>
          <p:cNvSpPr/>
          <p:nvPr/>
        </p:nvSpPr>
        <p:spPr>
          <a:xfrm>
            <a:off x="1" y="0"/>
            <a:ext cx="6946900" cy="6858000"/>
          </a:xfrm>
          <a:prstGeom prst="rect">
            <a:avLst/>
          </a:prstGeom>
          <a:solidFill>
            <a:srgbClr val="17968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lt1"/>
              </a:solidFill>
              <a:latin typeface="Calibri"/>
              <a:ea typeface="Calibri"/>
              <a:cs typeface="Calibri"/>
              <a:sym typeface="Calibri"/>
            </a:endParaRPr>
          </a:p>
        </p:txBody>
      </p:sp>
      <p:pic>
        <p:nvPicPr>
          <p:cNvPr id="333" name="Google Shape;333;p15"/>
          <p:cNvPicPr preferRelativeResize="0"/>
          <p:nvPr/>
        </p:nvPicPr>
        <p:blipFill rotWithShape="1">
          <a:blip r:embed="rId3">
            <a:alphaModFix amt="23000"/>
          </a:blip>
          <a:srcRect b="0" l="0" r="43132" t="0"/>
          <a:stretch/>
        </p:blipFill>
        <p:spPr>
          <a:xfrm>
            <a:off x="-108334" y="0"/>
            <a:ext cx="7049065" cy="6972799"/>
          </a:xfrm>
          <a:prstGeom prst="rect">
            <a:avLst/>
          </a:prstGeom>
          <a:noFill/>
          <a:ln>
            <a:noFill/>
          </a:ln>
        </p:spPr>
      </p:pic>
      <p:sp>
        <p:nvSpPr>
          <p:cNvPr id="334" name="Google Shape;334;p15"/>
          <p:cNvSpPr txBox="1"/>
          <p:nvPr/>
        </p:nvSpPr>
        <p:spPr>
          <a:xfrm>
            <a:off x="736600" y="4907424"/>
            <a:ext cx="1651200" cy="544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67">
                <a:solidFill>
                  <a:schemeClr val="lt1"/>
                </a:solidFill>
                <a:latin typeface="Avenir"/>
                <a:ea typeface="Avenir"/>
                <a:cs typeface="Avenir"/>
                <a:sym typeface="Avenir"/>
              </a:rPr>
              <a:t>Metaverse</a:t>
            </a:r>
            <a:endParaRPr sz="1467">
              <a:solidFill>
                <a:schemeClr val="lt1"/>
              </a:solidFill>
              <a:latin typeface="Avenir"/>
              <a:ea typeface="Avenir"/>
              <a:cs typeface="Avenir"/>
              <a:sym typeface="Avenir"/>
            </a:endParaRPr>
          </a:p>
          <a:p>
            <a:pPr indent="0" lvl="0" marL="0" marR="0" rtl="0" algn="ctr">
              <a:spcBef>
                <a:spcPts val="0"/>
              </a:spcBef>
              <a:spcAft>
                <a:spcPts val="0"/>
              </a:spcAft>
              <a:buNone/>
            </a:pPr>
            <a:r>
              <a:rPr lang="en-US" sz="1467">
                <a:solidFill>
                  <a:schemeClr val="lt1"/>
                </a:solidFill>
                <a:latin typeface="Avenir"/>
                <a:ea typeface="Avenir"/>
                <a:cs typeface="Avenir"/>
                <a:sym typeface="Avenir"/>
              </a:rPr>
              <a:t>(Erin at OC5)</a:t>
            </a:r>
            <a:endParaRPr sz="1467">
              <a:solidFill>
                <a:schemeClr val="lt1"/>
              </a:solidFill>
              <a:latin typeface="Avenir"/>
              <a:ea typeface="Avenir"/>
              <a:cs typeface="Avenir"/>
              <a:sym typeface="Avenir"/>
            </a:endParaRPr>
          </a:p>
          <a:p>
            <a:pPr indent="0" lvl="0" marL="0" marR="0" rtl="0" algn="ctr">
              <a:spcBef>
                <a:spcPts val="0"/>
              </a:spcBef>
              <a:spcAft>
                <a:spcPts val="0"/>
              </a:spcAft>
              <a:buNone/>
            </a:pPr>
            <a:r>
              <a:t/>
            </a:r>
            <a:endParaRPr sz="1467">
              <a:solidFill>
                <a:schemeClr val="lt1"/>
              </a:solidFill>
              <a:latin typeface="Questrial"/>
              <a:ea typeface="Questrial"/>
              <a:cs typeface="Questrial"/>
              <a:sym typeface="Questrial"/>
            </a:endParaRPr>
          </a:p>
        </p:txBody>
      </p:sp>
      <p:sp>
        <p:nvSpPr>
          <p:cNvPr id="335" name="Google Shape;335;p15"/>
          <p:cNvSpPr txBox="1"/>
          <p:nvPr/>
        </p:nvSpPr>
        <p:spPr>
          <a:xfrm>
            <a:off x="490667" y="5527625"/>
            <a:ext cx="2100000" cy="43854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500">
                <a:solidFill>
                  <a:schemeClr val="lt1"/>
                </a:solidFill>
                <a:latin typeface="Arial"/>
                <a:ea typeface="Arial"/>
                <a:cs typeface="Arial"/>
                <a:sym typeface="Arial"/>
              </a:rPr>
              <a:t>Embodied Reality</a:t>
            </a:r>
            <a:endParaRPr sz="1500">
              <a:solidFill>
                <a:schemeClr val="lt1"/>
              </a:solidFill>
              <a:latin typeface="Arial"/>
              <a:ea typeface="Arial"/>
              <a:cs typeface="Arial"/>
              <a:sym typeface="Arial"/>
            </a:endParaRPr>
          </a:p>
        </p:txBody>
      </p:sp>
      <p:sp>
        <p:nvSpPr>
          <p:cNvPr id="336" name="Google Shape;336;p15"/>
          <p:cNvSpPr txBox="1"/>
          <p:nvPr/>
        </p:nvSpPr>
        <p:spPr>
          <a:xfrm>
            <a:off x="2366400" y="4907433"/>
            <a:ext cx="2100000" cy="318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67">
                <a:solidFill>
                  <a:schemeClr val="lt1"/>
                </a:solidFill>
                <a:latin typeface="Avenir"/>
                <a:ea typeface="Avenir"/>
                <a:cs typeface="Avenir"/>
                <a:sym typeface="Avenir"/>
              </a:rPr>
              <a:t>Web3</a:t>
            </a:r>
            <a:endParaRPr sz="1467">
              <a:solidFill>
                <a:schemeClr val="lt1"/>
              </a:solidFill>
              <a:latin typeface="Avenir"/>
              <a:ea typeface="Avenir"/>
              <a:cs typeface="Avenir"/>
              <a:sym typeface="Avenir"/>
            </a:endParaRPr>
          </a:p>
          <a:p>
            <a:pPr indent="0" lvl="0" marL="0" marR="0" rtl="0" algn="ctr">
              <a:spcBef>
                <a:spcPts val="0"/>
              </a:spcBef>
              <a:spcAft>
                <a:spcPts val="0"/>
              </a:spcAft>
              <a:buNone/>
            </a:pPr>
            <a:r>
              <a:rPr lang="en-US" sz="1467">
                <a:solidFill>
                  <a:schemeClr val="lt1"/>
                </a:solidFill>
                <a:latin typeface="Avenir"/>
                <a:ea typeface="Avenir"/>
                <a:cs typeface="Avenir"/>
                <a:sym typeface="Avenir"/>
              </a:rPr>
              <a:t>NFTs (Cryptokitties)</a:t>
            </a:r>
            <a:endParaRPr sz="1467">
              <a:solidFill>
                <a:schemeClr val="lt1"/>
              </a:solidFill>
              <a:latin typeface="Avenir"/>
              <a:ea typeface="Avenir"/>
              <a:cs typeface="Avenir"/>
              <a:sym typeface="Avenir"/>
            </a:endParaRPr>
          </a:p>
        </p:txBody>
      </p:sp>
      <p:sp>
        <p:nvSpPr>
          <p:cNvPr id="337" name="Google Shape;337;p15"/>
          <p:cNvSpPr txBox="1"/>
          <p:nvPr/>
        </p:nvSpPr>
        <p:spPr>
          <a:xfrm>
            <a:off x="2590799" y="5527625"/>
            <a:ext cx="1650800" cy="769657"/>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467">
                <a:solidFill>
                  <a:schemeClr val="lt1"/>
                </a:solidFill>
                <a:latin typeface="Avenir"/>
                <a:ea typeface="Avenir"/>
                <a:cs typeface="Avenir"/>
                <a:sym typeface="Avenir"/>
              </a:rPr>
              <a:t>Shared Collective Ownership</a:t>
            </a:r>
            <a:endParaRPr sz="1467">
              <a:solidFill>
                <a:schemeClr val="lt1"/>
              </a:solidFill>
              <a:latin typeface="Avenir"/>
              <a:ea typeface="Avenir"/>
              <a:cs typeface="Avenir"/>
              <a:sym typeface="Avenir"/>
            </a:endParaRPr>
          </a:p>
        </p:txBody>
      </p:sp>
      <p:sp>
        <p:nvSpPr>
          <p:cNvPr id="338" name="Google Shape;338;p15"/>
          <p:cNvSpPr txBox="1"/>
          <p:nvPr/>
        </p:nvSpPr>
        <p:spPr>
          <a:xfrm>
            <a:off x="4283175" y="4907425"/>
            <a:ext cx="2174400" cy="318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67">
                <a:solidFill>
                  <a:schemeClr val="lt1"/>
                </a:solidFill>
                <a:latin typeface="Avenir"/>
                <a:ea typeface="Avenir"/>
                <a:cs typeface="Avenir"/>
                <a:sym typeface="Avenir"/>
              </a:rPr>
              <a:t>AI</a:t>
            </a:r>
            <a:endParaRPr sz="1467">
              <a:solidFill>
                <a:schemeClr val="lt1"/>
              </a:solidFill>
              <a:latin typeface="Avenir"/>
              <a:ea typeface="Avenir"/>
              <a:cs typeface="Avenir"/>
              <a:sym typeface="Avenir"/>
            </a:endParaRPr>
          </a:p>
          <a:p>
            <a:pPr indent="0" lvl="0" marL="0" marR="0" rtl="0" algn="ctr">
              <a:spcBef>
                <a:spcPts val="0"/>
              </a:spcBef>
              <a:spcAft>
                <a:spcPts val="0"/>
              </a:spcAft>
              <a:buNone/>
            </a:pPr>
            <a:r>
              <a:rPr lang="en-US" sz="1467">
                <a:solidFill>
                  <a:schemeClr val="lt1"/>
                </a:solidFill>
                <a:latin typeface="Avenir"/>
                <a:ea typeface="Avenir"/>
                <a:cs typeface="Avenir"/>
                <a:sym typeface="Avenir"/>
              </a:rPr>
              <a:t>(style </a:t>
            </a:r>
            <a:r>
              <a:rPr lang="en-US" sz="1467">
                <a:solidFill>
                  <a:schemeClr val="lt1"/>
                </a:solidFill>
                <a:latin typeface="Avenir"/>
                <a:ea typeface="Avenir"/>
                <a:cs typeface="Avenir"/>
                <a:sym typeface="Avenir"/>
              </a:rPr>
              <a:t>transfer, GANs) </a:t>
            </a:r>
            <a:endParaRPr sz="1467">
              <a:solidFill>
                <a:schemeClr val="lt1"/>
              </a:solidFill>
              <a:latin typeface="Avenir"/>
              <a:ea typeface="Avenir"/>
              <a:cs typeface="Avenir"/>
              <a:sym typeface="Avenir"/>
            </a:endParaRPr>
          </a:p>
        </p:txBody>
      </p:sp>
      <p:sp>
        <p:nvSpPr>
          <p:cNvPr id="339" name="Google Shape;339;p15"/>
          <p:cNvSpPr txBox="1"/>
          <p:nvPr/>
        </p:nvSpPr>
        <p:spPr>
          <a:xfrm>
            <a:off x="4445100" y="5527625"/>
            <a:ext cx="1650900" cy="6567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467">
                <a:solidFill>
                  <a:schemeClr val="lt1"/>
                </a:solidFill>
                <a:latin typeface="Avenir"/>
                <a:ea typeface="Avenir"/>
                <a:cs typeface="Avenir"/>
                <a:sym typeface="Avenir"/>
              </a:rPr>
              <a:t>Human Augmentation</a:t>
            </a:r>
            <a:endParaRPr sz="1867">
              <a:solidFill>
                <a:schemeClr val="lt1"/>
              </a:solidFill>
              <a:latin typeface="Avenir"/>
              <a:ea typeface="Avenir"/>
              <a:cs typeface="Avenir"/>
              <a:sym typeface="Avenir"/>
            </a:endParaRPr>
          </a:p>
        </p:txBody>
      </p:sp>
      <p:sp>
        <p:nvSpPr>
          <p:cNvPr id="340" name="Google Shape;340;p15"/>
          <p:cNvSpPr txBox="1"/>
          <p:nvPr/>
        </p:nvSpPr>
        <p:spPr>
          <a:xfrm>
            <a:off x="7921368" y="4132801"/>
            <a:ext cx="3601200" cy="941756"/>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US" sz="1600">
                <a:solidFill>
                  <a:srgbClr val="7F7F7F"/>
                </a:solidFill>
                <a:latin typeface="Avenir"/>
                <a:ea typeface="Avenir"/>
                <a:cs typeface="Avenir"/>
                <a:sym typeface="Avenir"/>
              </a:rPr>
              <a:t>Together, we create technology solutions to the challenges our society.</a:t>
            </a:r>
            <a:endParaRPr b="1" sz="1600">
              <a:solidFill>
                <a:srgbClr val="7F7F7F"/>
              </a:solidFill>
              <a:latin typeface="Avenir"/>
              <a:ea typeface="Avenir"/>
              <a:cs typeface="Avenir"/>
              <a:sym typeface="Avenir"/>
            </a:endParaRPr>
          </a:p>
        </p:txBody>
      </p:sp>
      <p:sp>
        <p:nvSpPr>
          <p:cNvPr id="341" name="Google Shape;341;p15"/>
          <p:cNvSpPr/>
          <p:nvPr/>
        </p:nvSpPr>
        <p:spPr>
          <a:xfrm>
            <a:off x="6904824" y="2982385"/>
            <a:ext cx="84000" cy="893200"/>
          </a:xfrm>
          <a:prstGeom prst="roundRect">
            <a:avLst>
              <a:gd fmla="val 50000" name="adj"/>
            </a:avLst>
          </a:prstGeom>
          <a:solidFill>
            <a:srgbClr val="02383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lt1"/>
              </a:solidFill>
              <a:latin typeface="Calibri"/>
              <a:ea typeface="Calibri"/>
              <a:cs typeface="Calibri"/>
              <a:sym typeface="Calibri"/>
            </a:endParaRPr>
          </a:p>
        </p:txBody>
      </p:sp>
      <p:pic>
        <p:nvPicPr>
          <p:cNvPr id="342" name="Google Shape;342;p15"/>
          <p:cNvPicPr preferRelativeResize="0"/>
          <p:nvPr>
            <p:ph idx="4" type="pic"/>
          </p:nvPr>
        </p:nvPicPr>
        <p:blipFill rotWithShape="1">
          <a:blip r:embed="rId4">
            <a:alphaModFix/>
          </a:blip>
          <a:srcRect b="14639" l="0" r="0" t="14638"/>
          <a:stretch/>
        </p:blipFill>
        <p:spPr>
          <a:xfrm>
            <a:off x="2617638" y="1588522"/>
            <a:ext cx="1651000" cy="3113616"/>
          </a:xfrm>
          <a:prstGeom prst="rect">
            <a:avLst/>
          </a:prstGeom>
          <a:solidFill>
            <a:schemeClr val="lt1"/>
          </a:solidFill>
          <a:ln>
            <a:noFill/>
          </a:ln>
        </p:spPr>
      </p:pic>
      <p:pic>
        <p:nvPicPr>
          <p:cNvPr id="343" name="Google Shape;343;p15"/>
          <p:cNvPicPr preferRelativeResize="0"/>
          <p:nvPr>
            <p:ph idx="2" type="pic"/>
          </p:nvPr>
        </p:nvPicPr>
        <p:blipFill rotWithShape="1">
          <a:blip r:embed="rId5">
            <a:alphaModFix/>
          </a:blip>
          <a:srcRect b="0" l="23515" r="23514" t="0"/>
          <a:stretch/>
        </p:blipFill>
        <p:spPr>
          <a:xfrm>
            <a:off x="711879" y="1588823"/>
            <a:ext cx="1651003" cy="3113315"/>
          </a:xfrm>
          <a:prstGeom prst="rect">
            <a:avLst/>
          </a:prstGeom>
          <a:solidFill>
            <a:schemeClr val="lt1"/>
          </a:solidFill>
          <a:ln>
            <a:noFill/>
          </a:ln>
        </p:spPr>
      </p:pic>
      <p:pic>
        <p:nvPicPr>
          <p:cNvPr id="344" name="Google Shape;344;p15"/>
          <p:cNvPicPr preferRelativeResize="0"/>
          <p:nvPr>
            <p:ph idx="3" type="pic"/>
          </p:nvPr>
        </p:nvPicPr>
        <p:blipFill rotWithShape="1">
          <a:blip r:embed="rId6">
            <a:alphaModFix/>
          </a:blip>
          <a:srcRect b="0" l="22921" r="22921" t="0"/>
          <a:stretch/>
        </p:blipFill>
        <p:spPr>
          <a:xfrm>
            <a:off x="4544863" y="1588522"/>
            <a:ext cx="1651003" cy="3113315"/>
          </a:xfrm>
          <a:prstGeom prst="rect">
            <a:avLst/>
          </a:prstGeom>
          <a:solidFill>
            <a:schemeClr val="lt1"/>
          </a:solidFill>
          <a:ln>
            <a:noFill/>
          </a:ln>
        </p:spPr>
      </p:pic>
      <p:cxnSp>
        <p:nvCxnSpPr>
          <p:cNvPr id="345" name="Google Shape;345;p15"/>
          <p:cNvCxnSpPr/>
          <p:nvPr/>
        </p:nvCxnSpPr>
        <p:spPr>
          <a:xfrm>
            <a:off x="8315968" y="4132801"/>
            <a:ext cx="2812000" cy="0"/>
          </a:xfrm>
          <a:prstGeom prst="straightConnector1">
            <a:avLst/>
          </a:prstGeom>
          <a:noFill/>
          <a:ln cap="flat" cmpd="sng" w="12700">
            <a:solidFill>
              <a:srgbClr val="FFD966"/>
            </a:solidFill>
            <a:prstDash val="solid"/>
            <a:miter lim="800000"/>
            <a:headEnd len="sm" w="sm" type="none"/>
            <a:tailEnd len="sm" w="sm" type="none"/>
          </a:ln>
        </p:spPr>
      </p:cxnSp>
      <p:sp>
        <p:nvSpPr>
          <p:cNvPr id="346" name="Google Shape;346;p15"/>
          <p:cNvSpPr txBox="1"/>
          <p:nvPr/>
        </p:nvSpPr>
        <p:spPr>
          <a:xfrm>
            <a:off x="7150097" y="2797431"/>
            <a:ext cx="5134000" cy="12411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733">
                <a:solidFill>
                  <a:schemeClr val="dk1"/>
                </a:solidFill>
                <a:latin typeface="Avenir"/>
                <a:ea typeface="Avenir"/>
                <a:cs typeface="Avenir"/>
                <a:sym typeface="Avenir"/>
              </a:rPr>
              <a:t>Our Collective Solutions</a:t>
            </a:r>
            <a:endParaRPr b="1" sz="1600">
              <a:solidFill>
                <a:srgbClr val="000000"/>
              </a:solidFill>
              <a:latin typeface="Avenir"/>
              <a:ea typeface="Avenir"/>
              <a:cs typeface="Avenir"/>
              <a:sym typeface="Avenir"/>
            </a:endParaRPr>
          </a:p>
        </p:txBody>
      </p:sp>
      <p:sp>
        <p:nvSpPr>
          <p:cNvPr id="347" name="Google Shape;347;p15"/>
          <p:cNvSpPr/>
          <p:nvPr/>
        </p:nvSpPr>
        <p:spPr>
          <a:xfrm>
            <a:off x="8769317" y="2094433"/>
            <a:ext cx="1744000" cy="4652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lt1"/>
              </a:solidFill>
              <a:latin typeface="Calibri"/>
              <a:ea typeface="Calibri"/>
              <a:cs typeface="Calibri"/>
              <a:sym typeface="Calibri"/>
            </a:endParaRPr>
          </a:p>
        </p:txBody>
      </p:sp>
      <p:sp>
        <p:nvSpPr>
          <p:cNvPr id="348" name="Google Shape;348;p15"/>
          <p:cNvSpPr txBox="1"/>
          <p:nvPr/>
        </p:nvSpPr>
        <p:spPr>
          <a:xfrm>
            <a:off x="8671165" y="2188501"/>
            <a:ext cx="1891600" cy="27695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Avenir"/>
                <a:ea typeface="Avenir"/>
                <a:cs typeface="Avenir"/>
                <a:sym typeface="Avenir"/>
              </a:rPr>
              <a:t>SOLUTION</a:t>
            </a:r>
            <a:endParaRPr sz="1467">
              <a:solidFill>
                <a:srgbClr val="000000"/>
              </a:solidFill>
              <a:latin typeface="Avenir"/>
              <a:ea typeface="Avenir"/>
              <a:cs typeface="Avenir"/>
              <a:sym typeface="Avenir"/>
            </a:endParaRPr>
          </a:p>
        </p:txBody>
      </p:sp>
      <p:sp>
        <p:nvSpPr>
          <p:cNvPr id="349" name="Google Shape;349;p15"/>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#HarvardWeCode</a:t>
            </a:r>
            <a:endParaRPr b="1" sz="1800">
              <a:solidFill>
                <a:schemeClr val="lt1"/>
              </a:solidFill>
              <a:latin typeface="Arial"/>
              <a:ea typeface="Arial"/>
              <a:cs typeface="Arial"/>
              <a:sym typeface="Arial"/>
            </a:endParaRPr>
          </a:p>
        </p:txBody>
      </p:sp>
      <p:sp>
        <p:nvSpPr>
          <p:cNvPr id="350" name="Google Shape;350;p15"/>
          <p:cNvSpPr txBox="1"/>
          <p:nvPr/>
        </p:nvSpPr>
        <p:spPr>
          <a:xfrm>
            <a:off x="6067928" y="6488668"/>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descr="Shape, rectangle&#10;&#10;Description automatically generated with medium confidence" id="356" name="Google Shape;356;p16"/>
          <p:cNvPicPr preferRelativeResize="0"/>
          <p:nvPr/>
        </p:nvPicPr>
        <p:blipFill rotWithShape="1">
          <a:blip r:embed="rId3">
            <a:alphaModFix/>
          </a:blip>
          <a:srcRect b="0" l="0" r="0" t="0"/>
          <a:stretch/>
        </p:blipFill>
        <p:spPr>
          <a:xfrm>
            <a:off x="1121" y="0"/>
            <a:ext cx="12192000" cy="6858000"/>
          </a:xfrm>
          <a:prstGeom prst="rect">
            <a:avLst/>
          </a:prstGeom>
          <a:noFill/>
          <a:ln>
            <a:noFill/>
          </a:ln>
        </p:spPr>
      </p:pic>
      <p:pic>
        <p:nvPicPr>
          <p:cNvPr descr="A picture containing person&#10;&#10;Description automatically generated" id="357" name="Google Shape;357;p16"/>
          <p:cNvPicPr preferRelativeResize="0"/>
          <p:nvPr/>
        </p:nvPicPr>
        <p:blipFill rotWithShape="1">
          <a:blip r:embed="rId4">
            <a:alphaModFix/>
          </a:blip>
          <a:srcRect b="0" l="0" r="0" t="0"/>
          <a:stretch/>
        </p:blipFill>
        <p:spPr>
          <a:xfrm>
            <a:off x="2178051" y="1776263"/>
            <a:ext cx="7429500" cy="3708400"/>
          </a:xfrm>
          <a:prstGeom prst="rect">
            <a:avLst/>
          </a:prstGeom>
          <a:noFill/>
          <a:ln>
            <a:noFill/>
          </a:ln>
        </p:spPr>
      </p:pic>
      <p:sp>
        <p:nvSpPr>
          <p:cNvPr id="358" name="Google Shape;358;p16"/>
          <p:cNvSpPr txBox="1"/>
          <p:nvPr/>
        </p:nvSpPr>
        <p:spPr>
          <a:xfrm>
            <a:off x="0" y="202782"/>
            <a:ext cx="12192000" cy="1370699"/>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800"/>
              <a:buFont typeface="Arial"/>
              <a:buNone/>
            </a:pPr>
            <a:r>
              <a:rPr b="1" lang="en-US" sz="4000">
                <a:solidFill>
                  <a:schemeClr val="lt1"/>
                </a:solidFill>
                <a:latin typeface="Kanit"/>
                <a:ea typeface="Kanit"/>
                <a:cs typeface="Kanit"/>
                <a:sym typeface="Kanit"/>
              </a:rPr>
              <a:t>FICTIONAL METAVERSE</a:t>
            </a:r>
            <a:endParaRPr b="1">
              <a:latin typeface="Kanit"/>
              <a:ea typeface="Kanit"/>
              <a:cs typeface="Kanit"/>
              <a:sym typeface="Kanit"/>
            </a:endParaRPr>
          </a:p>
          <a:p>
            <a:pPr indent="0" lvl="0" marL="0" marR="0" rtl="0" algn="ctr">
              <a:lnSpc>
                <a:spcPct val="90000"/>
              </a:lnSpc>
              <a:spcBef>
                <a:spcPts val="1000"/>
              </a:spcBef>
              <a:spcAft>
                <a:spcPts val="0"/>
              </a:spcAft>
              <a:buClr>
                <a:schemeClr val="dk1"/>
              </a:buClr>
              <a:buSzPts val="800"/>
              <a:buFont typeface="Arial"/>
              <a:buNone/>
            </a:pPr>
            <a:r>
              <a:rPr b="1" lang="en-US" sz="4000">
                <a:solidFill>
                  <a:schemeClr val="lt1"/>
                </a:solidFill>
                <a:latin typeface="Kanit"/>
                <a:ea typeface="Kanit"/>
                <a:cs typeface="Kanit"/>
                <a:sym typeface="Kanit"/>
              </a:rPr>
              <a:t>COVID19 DYSTOPIA?</a:t>
            </a:r>
            <a:endParaRPr b="1">
              <a:latin typeface="Kanit"/>
              <a:ea typeface="Kanit"/>
              <a:cs typeface="Kanit"/>
              <a:sym typeface="Kanit"/>
            </a:endParaRPr>
          </a:p>
          <a:p>
            <a:pPr indent="0" lvl="0" marL="0" marR="0" rtl="0" algn="ctr">
              <a:lnSpc>
                <a:spcPct val="90000"/>
              </a:lnSpc>
              <a:spcBef>
                <a:spcPts val="1000"/>
              </a:spcBef>
              <a:spcAft>
                <a:spcPts val="0"/>
              </a:spcAft>
              <a:buClr>
                <a:schemeClr val="dk1"/>
              </a:buClr>
              <a:buSzPts val="800"/>
              <a:buFont typeface="Arial"/>
              <a:buNone/>
            </a:pPr>
            <a:r>
              <a:t/>
            </a:r>
            <a:endParaRPr b="1" sz="5000">
              <a:solidFill>
                <a:schemeClr val="lt1"/>
              </a:solidFill>
              <a:latin typeface="Kanit"/>
              <a:ea typeface="Kanit"/>
              <a:cs typeface="Kanit"/>
              <a:sym typeface="Kani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descr="Shape, rectangle&#10;&#10;Description automatically generated with medium confidence" id="364" name="Google Shape;364;p17"/>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365" name="Google Shape;365;p17"/>
          <p:cNvSpPr txBox="1"/>
          <p:nvPr/>
        </p:nvSpPr>
        <p:spPr>
          <a:xfrm>
            <a:off x="-1" y="2683712"/>
            <a:ext cx="12192000" cy="522263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800"/>
              <a:buFont typeface="Arial"/>
              <a:buNone/>
            </a:pPr>
            <a:r>
              <a:t/>
            </a:r>
            <a:endParaRPr b="1" sz="4500">
              <a:solidFill>
                <a:schemeClr val="lt1"/>
              </a:solidFill>
              <a:latin typeface="Arial"/>
              <a:ea typeface="Arial"/>
              <a:cs typeface="Arial"/>
              <a:sym typeface="Arial"/>
            </a:endParaRPr>
          </a:p>
        </p:txBody>
      </p:sp>
      <p:sp>
        <p:nvSpPr>
          <p:cNvPr id="366" name="Google Shape;366;p17"/>
          <p:cNvSpPr txBox="1"/>
          <p:nvPr/>
        </p:nvSpPr>
        <p:spPr>
          <a:xfrm>
            <a:off x="152399" y="2836112"/>
            <a:ext cx="12192000" cy="522263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800"/>
              <a:buFont typeface="Arial"/>
              <a:buNone/>
            </a:pPr>
            <a:r>
              <a:rPr b="1" lang="en-US" sz="4500">
                <a:solidFill>
                  <a:schemeClr val="lt1"/>
                </a:solidFill>
                <a:latin typeface="Kanit"/>
                <a:ea typeface="Kanit"/>
                <a:cs typeface="Kanit"/>
                <a:sym typeface="Kanit"/>
              </a:rPr>
              <a:t>TECHNOLOGISTS MAKING HXSTORY.</a:t>
            </a:r>
            <a:endParaRPr b="1">
              <a:latin typeface="Kanit"/>
              <a:ea typeface="Kanit"/>
              <a:cs typeface="Kanit"/>
              <a:sym typeface="Kanit"/>
            </a:endParaRPr>
          </a:p>
          <a:p>
            <a:pPr indent="0" lvl="0" marL="0" marR="0" rtl="0" algn="ctr">
              <a:lnSpc>
                <a:spcPct val="90000"/>
              </a:lnSpc>
              <a:spcBef>
                <a:spcPts val="1000"/>
              </a:spcBef>
              <a:spcAft>
                <a:spcPts val="0"/>
              </a:spcAft>
              <a:buClr>
                <a:schemeClr val="dk1"/>
              </a:buClr>
              <a:buSzPts val="800"/>
              <a:buFont typeface="Arial"/>
              <a:buNone/>
            </a:pPr>
            <a:r>
              <a:rPr b="1" lang="en-US" sz="4500">
                <a:solidFill>
                  <a:schemeClr val="lt1"/>
                </a:solidFill>
                <a:latin typeface="Kanit"/>
                <a:ea typeface="Kanit"/>
                <a:cs typeface="Kanit"/>
                <a:sym typeface="Kanit"/>
              </a:rPr>
              <a:t>MOVEMENTS AND MOMENTS.</a:t>
            </a:r>
            <a:endParaRPr b="1" sz="4500">
              <a:solidFill>
                <a:schemeClr val="lt1"/>
              </a:solidFill>
              <a:latin typeface="Kanit"/>
              <a:ea typeface="Kanit"/>
              <a:cs typeface="Kanit"/>
              <a:sym typeface="Kani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descr="Graphical user interface&#10;&#10;Description automatically generated with medium confidence" id="372" name="Google Shape;372;p1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73" name="Google Shape;373;p18"/>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venir"/>
                <a:ea typeface="Avenir"/>
                <a:cs typeface="Avenir"/>
                <a:sym typeface="Avenir"/>
              </a:rPr>
              <a:t>#HarvardWeCode</a:t>
            </a:r>
            <a:endParaRPr b="1" sz="1800">
              <a:solidFill>
                <a:schemeClr val="dk1"/>
              </a:solidFill>
              <a:latin typeface="Avenir"/>
              <a:ea typeface="Avenir"/>
              <a:cs typeface="Avenir"/>
              <a:sym typeface="Avenir"/>
            </a:endParaRPr>
          </a:p>
        </p:txBody>
      </p:sp>
      <p:sp>
        <p:nvSpPr>
          <p:cNvPr id="374" name="Google Shape;374;p18"/>
          <p:cNvSpPr txBox="1"/>
          <p:nvPr/>
        </p:nvSpPr>
        <p:spPr>
          <a:xfrm>
            <a:off x="10707701" y="6376725"/>
            <a:ext cx="14844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descr="Shape, rectangle&#10;&#10;Description automatically generated with medium confidence" id="380" name="Google Shape;380;p19"/>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381" name="Google Shape;381;p19"/>
          <p:cNvSpPr txBox="1"/>
          <p:nvPr>
            <p:ph idx="1" type="subTitle"/>
          </p:nvPr>
        </p:nvSpPr>
        <p:spPr>
          <a:xfrm>
            <a:off x="0" y="313151"/>
            <a:ext cx="12192000" cy="516391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800"/>
              <a:buNone/>
            </a:pPr>
            <a:r>
              <a:rPr b="1" lang="en-US" sz="4000">
                <a:solidFill>
                  <a:schemeClr val="lt1"/>
                </a:solidFill>
                <a:latin typeface="Kanit"/>
                <a:ea typeface="Kanit"/>
                <a:cs typeface="Kanit"/>
                <a:sym typeface="Kanit"/>
              </a:rPr>
              <a:t>HXSTORY</a:t>
            </a:r>
            <a:endParaRPr b="1">
              <a:latin typeface="Kanit"/>
              <a:ea typeface="Kanit"/>
              <a:cs typeface="Kanit"/>
              <a:sym typeface="Kanit"/>
            </a:endParaRPr>
          </a:p>
        </p:txBody>
      </p:sp>
      <p:sp>
        <p:nvSpPr>
          <p:cNvPr id="382" name="Google Shape;382;p19"/>
          <p:cNvSpPr txBox="1"/>
          <p:nvPr/>
        </p:nvSpPr>
        <p:spPr>
          <a:xfrm>
            <a:off x="-3" y="1979629"/>
            <a:ext cx="12192000" cy="34971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US" sz="2800">
                <a:solidFill>
                  <a:schemeClr val="lt1"/>
                </a:solidFill>
                <a:latin typeface="Kanit"/>
                <a:ea typeface="Kanit"/>
                <a:cs typeface="Kanit"/>
                <a:sym typeface="Kanit"/>
              </a:rPr>
              <a:t>Technology is a marker of various points in time and space, movements and moments.</a:t>
            </a:r>
            <a:endParaRPr b="1">
              <a:latin typeface="Kanit"/>
              <a:ea typeface="Kanit"/>
              <a:cs typeface="Kanit"/>
              <a:sym typeface="Kanit"/>
            </a:endParaRPr>
          </a:p>
          <a:p>
            <a:pPr indent="0" lvl="0" marL="0" marR="0" rtl="0" algn="ctr">
              <a:lnSpc>
                <a:spcPct val="115000"/>
              </a:lnSpc>
              <a:spcBef>
                <a:spcPts val="0"/>
              </a:spcBef>
              <a:spcAft>
                <a:spcPts val="0"/>
              </a:spcAft>
              <a:buNone/>
            </a:pPr>
            <a:r>
              <a:t/>
            </a:r>
            <a:endParaRPr b="1" sz="2800">
              <a:solidFill>
                <a:schemeClr val="lt1"/>
              </a:solidFill>
              <a:latin typeface="Kanit"/>
              <a:ea typeface="Kanit"/>
              <a:cs typeface="Kanit"/>
              <a:sym typeface="Kanit"/>
            </a:endParaRPr>
          </a:p>
          <a:p>
            <a:pPr indent="0" lvl="0" marL="0" marR="0" rtl="0" algn="ctr">
              <a:lnSpc>
                <a:spcPct val="115000"/>
              </a:lnSpc>
              <a:spcBef>
                <a:spcPts val="0"/>
              </a:spcBef>
              <a:spcAft>
                <a:spcPts val="0"/>
              </a:spcAft>
              <a:buNone/>
            </a:pPr>
            <a:r>
              <a:rPr b="1" lang="en-US" sz="2800">
                <a:solidFill>
                  <a:schemeClr val="lt1"/>
                </a:solidFill>
                <a:latin typeface="Kanit"/>
                <a:ea typeface="Kanit"/>
                <a:cs typeface="Kanit"/>
                <a:sym typeface="Kanit"/>
              </a:rPr>
              <a:t>How do we view our role in cultural preservation in content, in being on the “right” side of hxstory?</a:t>
            </a:r>
            <a:endParaRPr b="1">
              <a:latin typeface="Kanit"/>
              <a:ea typeface="Kanit"/>
              <a:cs typeface="Kanit"/>
              <a:sym typeface="Kanit"/>
            </a:endParaRPr>
          </a:p>
          <a:p>
            <a:pPr indent="0" lvl="0" marL="0" marR="0" rtl="0" algn="ctr">
              <a:lnSpc>
                <a:spcPct val="115000"/>
              </a:lnSpc>
              <a:spcBef>
                <a:spcPts val="0"/>
              </a:spcBef>
              <a:spcAft>
                <a:spcPts val="0"/>
              </a:spcAft>
              <a:buNone/>
            </a:pPr>
            <a:r>
              <a:t/>
            </a:r>
            <a:endParaRPr b="1" sz="2800">
              <a:solidFill>
                <a:schemeClr val="lt1"/>
              </a:solidFill>
              <a:latin typeface="Kanit"/>
              <a:ea typeface="Kanit"/>
              <a:cs typeface="Kanit"/>
              <a:sym typeface="Kanit"/>
            </a:endParaRPr>
          </a:p>
          <a:p>
            <a:pPr indent="0" lvl="0" marL="0" marR="0" rtl="0" algn="ctr">
              <a:lnSpc>
                <a:spcPct val="115000"/>
              </a:lnSpc>
              <a:spcBef>
                <a:spcPts val="0"/>
              </a:spcBef>
              <a:spcAft>
                <a:spcPts val="0"/>
              </a:spcAft>
              <a:buNone/>
            </a:pPr>
            <a:r>
              <a:rPr b="1" lang="en-US" sz="2800">
                <a:solidFill>
                  <a:schemeClr val="lt1"/>
                </a:solidFill>
                <a:latin typeface="Kanit"/>
                <a:ea typeface="Kanit"/>
                <a:cs typeface="Kanit"/>
                <a:sym typeface="Kanit"/>
              </a:rPr>
              <a:t>How do we create technology solutions to mark our story?</a:t>
            </a:r>
            <a:endParaRPr b="1" sz="1800">
              <a:solidFill>
                <a:schemeClr val="lt1"/>
              </a:solidFill>
              <a:latin typeface="Kanit"/>
              <a:ea typeface="Kanit"/>
              <a:cs typeface="Kanit"/>
              <a:sym typeface="Kani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descr="Shape, rectangle&#10;&#10;Description automatically generated with medium confidence" id="388" name="Google Shape;388;p20"/>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389" name="Google Shape;389;p20"/>
          <p:cNvSpPr txBox="1"/>
          <p:nvPr>
            <p:ph idx="1" type="subTitle"/>
          </p:nvPr>
        </p:nvSpPr>
        <p:spPr>
          <a:xfrm>
            <a:off x="0" y="422025"/>
            <a:ext cx="12192000" cy="6858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800"/>
              <a:buNone/>
            </a:pPr>
            <a:r>
              <a:rPr lang="en-US" sz="4000">
                <a:solidFill>
                  <a:schemeClr val="lt1"/>
                </a:solidFill>
                <a:latin typeface="Avenir"/>
                <a:ea typeface="Avenir"/>
                <a:cs typeface="Avenir"/>
                <a:sym typeface="Avenir"/>
              </a:rPr>
              <a:t>UX Design with Humans In Mind </a:t>
            </a:r>
            <a:endParaRPr/>
          </a:p>
          <a:p>
            <a:pPr indent="0" lvl="0" marL="0" rtl="0" algn="ctr">
              <a:lnSpc>
                <a:spcPct val="90000"/>
              </a:lnSpc>
              <a:spcBef>
                <a:spcPts val="1000"/>
              </a:spcBef>
              <a:spcAft>
                <a:spcPts val="0"/>
              </a:spcAft>
              <a:buClr>
                <a:schemeClr val="dk1"/>
              </a:buClr>
              <a:buSzPts val="800"/>
              <a:buNone/>
            </a:pPr>
            <a:r>
              <a:rPr lang="en-US" sz="4000">
                <a:solidFill>
                  <a:schemeClr val="lt1"/>
                </a:solidFill>
                <a:latin typeface="Avenir"/>
                <a:ea typeface="Avenir"/>
                <a:cs typeface="Avenir"/>
                <a:sym typeface="Avenir"/>
              </a:rPr>
              <a:t>(from the beginning)</a:t>
            </a:r>
            <a:endParaRPr/>
          </a:p>
        </p:txBody>
      </p:sp>
      <p:sp>
        <p:nvSpPr>
          <p:cNvPr id="390" name="Google Shape;390;p20"/>
          <p:cNvSpPr txBox="1"/>
          <p:nvPr/>
        </p:nvSpPr>
        <p:spPr>
          <a:xfrm>
            <a:off x="0" y="1815806"/>
            <a:ext cx="12192000" cy="36972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t/>
            </a:r>
            <a:endParaRPr b="1" sz="2000">
              <a:solidFill>
                <a:schemeClr val="lt1"/>
              </a:solidFill>
              <a:latin typeface="Avenir"/>
              <a:ea typeface="Avenir"/>
              <a:cs typeface="Avenir"/>
              <a:sym typeface="Avenir"/>
            </a:endParaRPr>
          </a:p>
          <a:p>
            <a:pPr indent="0" lvl="0" marL="0" marR="0" rtl="0" algn="ctr">
              <a:lnSpc>
                <a:spcPct val="115000"/>
              </a:lnSpc>
              <a:spcBef>
                <a:spcPts val="0"/>
              </a:spcBef>
              <a:spcAft>
                <a:spcPts val="0"/>
              </a:spcAft>
              <a:buNone/>
            </a:pPr>
            <a:r>
              <a:rPr b="1" lang="en-US" sz="2000">
                <a:solidFill>
                  <a:schemeClr val="lt1"/>
                </a:solidFill>
                <a:latin typeface="Avenir"/>
                <a:ea typeface="Avenir"/>
                <a:cs typeface="Avenir"/>
                <a:sym typeface="Avenir"/>
              </a:rPr>
              <a:t>Design </a:t>
            </a:r>
            <a:r>
              <a:rPr b="1" lang="en-US" sz="2000">
                <a:solidFill>
                  <a:srgbClr val="FF0000"/>
                </a:solidFill>
                <a:latin typeface="Avenir"/>
                <a:ea typeface="Avenir"/>
                <a:cs typeface="Avenir"/>
                <a:sym typeface="Avenir"/>
              </a:rPr>
              <a:t>with</a:t>
            </a:r>
            <a:r>
              <a:rPr b="1" lang="en-US" sz="2000">
                <a:solidFill>
                  <a:schemeClr val="lt1"/>
                </a:solidFill>
                <a:latin typeface="Avenir"/>
                <a:ea typeface="Avenir"/>
                <a:cs typeface="Avenir"/>
                <a:sym typeface="Avenir"/>
              </a:rPr>
              <a:t> virtual environments (ex. Tiltbrush, Gravity Sketch, Blocks)</a:t>
            </a:r>
            <a:endParaRPr>
              <a:latin typeface="Avenir"/>
              <a:ea typeface="Avenir"/>
              <a:cs typeface="Avenir"/>
              <a:sym typeface="Avenir"/>
            </a:endParaRPr>
          </a:p>
          <a:p>
            <a:pPr indent="0" lvl="0" marL="0" marR="0" rtl="0" algn="ctr">
              <a:lnSpc>
                <a:spcPct val="115000"/>
              </a:lnSpc>
              <a:spcBef>
                <a:spcPts val="0"/>
              </a:spcBef>
              <a:spcAft>
                <a:spcPts val="0"/>
              </a:spcAft>
              <a:buNone/>
            </a:pPr>
            <a:r>
              <a:rPr b="1" lang="en-US" sz="2000">
                <a:solidFill>
                  <a:schemeClr val="lt1"/>
                </a:solidFill>
                <a:latin typeface="Avenir"/>
                <a:ea typeface="Avenir"/>
                <a:cs typeface="Avenir"/>
                <a:sym typeface="Avenir"/>
              </a:rPr>
              <a:t>Design </a:t>
            </a:r>
            <a:r>
              <a:rPr lang="en-US" sz="2000">
                <a:solidFill>
                  <a:srgbClr val="FF0000"/>
                </a:solidFill>
                <a:latin typeface="Avenir"/>
                <a:ea typeface="Avenir"/>
                <a:cs typeface="Avenir"/>
                <a:sym typeface="Avenir"/>
              </a:rPr>
              <a:t>for</a:t>
            </a:r>
            <a:r>
              <a:rPr b="1" lang="en-US" sz="2000">
                <a:solidFill>
                  <a:schemeClr val="lt1"/>
                </a:solidFill>
                <a:latin typeface="Avenir"/>
                <a:ea typeface="Avenir"/>
                <a:cs typeface="Avenir"/>
                <a:sym typeface="Avenir"/>
              </a:rPr>
              <a:t> virtual environments…(affordances for the user)</a:t>
            </a:r>
            <a:endParaRPr>
              <a:latin typeface="Avenir"/>
              <a:ea typeface="Avenir"/>
              <a:cs typeface="Avenir"/>
              <a:sym typeface="Avenir"/>
            </a:endParaRPr>
          </a:p>
          <a:p>
            <a:pPr indent="0" lvl="0" marL="0" marR="0" rtl="0" algn="ctr">
              <a:lnSpc>
                <a:spcPct val="115000"/>
              </a:lnSpc>
              <a:spcBef>
                <a:spcPts val="0"/>
              </a:spcBef>
              <a:spcAft>
                <a:spcPts val="0"/>
              </a:spcAft>
              <a:buNone/>
            </a:pPr>
            <a:r>
              <a:rPr b="1" lang="en-US" sz="2000">
                <a:solidFill>
                  <a:schemeClr val="lt1"/>
                </a:solidFill>
                <a:latin typeface="Avenir"/>
                <a:ea typeface="Avenir"/>
                <a:cs typeface="Avenir"/>
                <a:sym typeface="Avenir"/>
              </a:rPr>
              <a:t>Design </a:t>
            </a:r>
            <a:r>
              <a:rPr b="1" lang="en-US" sz="2000">
                <a:solidFill>
                  <a:srgbClr val="FF0000"/>
                </a:solidFill>
                <a:latin typeface="Avenir"/>
                <a:ea typeface="Avenir"/>
                <a:cs typeface="Avenir"/>
                <a:sym typeface="Avenir"/>
              </a:rPr>
              <a:t>of</a:t>
            </a:r>
            <a:r>
              <a:rPr b="1" lang="en-US" sz="2000">
                <a:solidFill>
                  <a:schemeClr val="lt1"/>
                </a:solidFill>
                <a:latin typeface="Avenir"/>
                <a:ea typeface="Avenir"/>
                <a:cs typeface="Avenir"/>
                <a:sym typeface="Avenir"/>
              </a:rPr>
              <a:t> virtual environments… (the actual synthetic thing) – focuses on content creation</a:t>
            </a:r>
            <a:endParaRPr>
              <a:latin typeface="Avenir"/>
              <a:ea typeface="Avenir"/>
              <a:cs typeface="Avenir"/>
              <a:sym typeface="Avenir"/>
            </a:endParaRPr>
          </a:p>
          <a:p>
            <a:pPr indent="0" lvl="0" marL="0" marR="0" rtl="0" algn="ctr">
              <a:lnSpc>
                <a:spcPct val="115000"/>
              </a:lnSpc>
              <a:spcBef>
                <a:spcPts val="0"/>
              </a:spcBef>
              <a:spcAft>
                <a:spcPts val="0"/>
              </a:spcAft>
              <a:buNone/>
            </a:pPr>
            <a:r>
              <a:rPr b="1" lang="en-US" sz="2000">
                <a:solidFill>
                  <a:schemeClr val="lt1"/>
                </a:solidFill>
                <a:latin typeface="Avenir"/>
                <a:ea typeface="Avenir"/>
                <a:cs typeface="Avenir"/>
                <a:sym typeface="Avenir"/>
              </a:rPr>
              <a:t>(Jason Jerald, the VR Book, 383) </a:t>
            </a:r>
            <a:endParaRPr>
              <a:latin typeface="Avenir"/>
              <a:ea typeface="Avenir"/>
              <a:cs typeface="Avenir"/>
              <a:sym typeface="Avenir"/>
            </a:endParaRPr>
          </a:p>
          <a:p>
            <a:pPr indent="0" lvl="0" marL="0" marR="0" rtl="0" algn="ctr">
              <a:lnSpc>
                <a:spcPct val="115000"/>
              </a:lnSpc>
              <a:spcBef>
                <a:spcPts val="0"/>
              </a:spcBef>
              <a:spcAft>
                <a:spcPts val="0"/>
              </a:spcAft>
              <a:buNone/>
            </a:pPr>
            <a:r>
              <a:t/>
            </a:r>
            <a:endParaRPr b="1" sz="2800">
              <a:solidFill>
                <a:schemeClr val="lt1"/>
              </a:solidFill>
              <a:latin typeface="Avenir"/>
              <a:ea typeface="Avenir"/>
              <a:cs typeface="Avenir"/>
              <a:sym typeface="Avenir"/>
            </a:endParaRPr>
          </a:p>
          <a:p>
            <a:pPr indent="0" lvl="0" marL="0" marR="0" rtl="0" algn="ctr">
              <a:lnSpc>
                <a:spcPct val="115000"/>
              </a:lnSpc>
              <a:spcBef>
                <a:spcPts val="0"/>
              </a:spcBef>
              <a:spcAft>
                <a:spcPts val="0"/>
              </a:spcAft>
              <a:buNone/>
            </a:pPr>
            <a:r>
              <a:rPr b="1" lang="en-US" sz="2000">
                <a:solidFill>
                  <a:schemeClr val="lt1"/>
                </a:solidFill>
                <a:latin typeface="Avenir"/>
                <a:ea typeface="Avenir"/>
                <a:cs typeface="Avenir"/>
                <a:sym typeface="Avenir"/>
              </a:rPr>
              <a:t>Create/Engineer/Design/Develop technology businesses </a:t>
            </a:r>
            <a:r>
              <a:rPr b="1" lang="en-US" sz="2000">
                <a:solidFill>
                  <a:srgbClr val="FF0000"/>
                </a:solidFill>
                <a:latin typeface="Avenir"/>
                <a:ea typeface="Avenir"/>
                <a:cs typeface="Avenir"/>
                <a:sym typeface="Avenir"/>
              </a:rPr>
              <a:t>with</a:t>
            </a:r>
            <a:r>
              <a:rPr b="1" lang="en-US" sz="2000">
                <a:solidFill>
                  <a:schemeClr val="lt1"/>
                </a:solidFill>
                <a:latin typeface="Avenir"/>
                <a:ea typeface="Avenir"/>
                <a:cs typeface="Avenir"/>
                <a:sym typeface="Avenir"/>
              </a:rPr>
              <a:t>  people</a:t>
            </a:r>
            <a:endParaRPr>
              <a:latin typeface="Avenir"/>
              <a:ea typeface="Avenir"/>
              <a:cs typeface="Avenir"/>
              <a:sym typeface="Avenir"/>
            </a:endParaRPr>
          </a:p>
          <a:p>
            <a:pPr indent="0" lvl="0" marL="0" marR="0" rtl="0" algn="ctr">
              <a:lnSpc>
                <a:spcPct val="115000"/>
              </a:lnSpc>
              <a:spcBef>
                <a:spcPts val="0"/>
              </a:spcBef>
              <a:spcAft>
                <a:spcPts val="0"/>
              </a:spcAft>
              <a:buNone/>
            </a:pPr>
            <a:r>
              <a:rPr b="1" lang="en-US" sz="2000">
                <a:solidFill>
                  <a:schemeClr val="lt1"/>
                </a:solidFill>
                <a:latin typeface="Avenir"/>
                <a:ea typeface="Avenir"/>
                <a:cs typeface="Avenir"/>
                <a:sym typeface="Avenir"/>
              </a:rPr>
              <a:t>Create/Engineer/Design/Develop technology businesses </a:t>
            </a:r>
            <a:r>
              <a:rPr b="1" lang="en-US" sz="2000">
                <a:solidFill>
                  <a:srgbClr val="FF0000"/>
                </a:solidFill>
                <a:latin typeface="Avenir"/>
                <a:ea typeface="Avenir"/>
                <a:cs typeface="Avenir"/>
                <a:sym typeface="Avenir"/>
              </a:rPr>
              <a:t>for</a:t>
            </a:r>
            <a:r>
              <a:rPr b="1" lang="en-US" sz="2000">
                <a:solidFill>
                  <a:schemeClr val="lt1"/>
                </a:solidFill>
                <a:latin typeface="Avenir"/>
                <a:ea typeface="Avenir"/>
                <a:cs typeface="Avenir"/>
                <a:sym typeface="Avenir"/>
              </a:rPr>
              <a:t> people</a:t>
            </a:r>
            <a:endParaRPr>
              <a:latin typeface="Avenir"/>
              <a:ea typeface="Avenir"/>
              <a:cs typeface="Avenir"/>
              <a:sym typeface="Avenir"/>
            </a:endParaRPr>
          </a:p>
          <a:p>
            <a:pPr indent="0" lvl="0" marL="0" marR="0" rtl="0" algn="ctr">
              <a:lnSpc>
                <a:spcPct val="115000"/>
              </a:lnSpc>
              <a:spcBef>
                <a:spcPts val="0"/>
              </a:spcBef>
              <a:spcAft>
                <a:spcPts val="0"/>
              </a:spcAft>
              <a:buNone/>
            </a:pPr>
            <a:r>
              <a:rPr b="1" lang="en-US" sz="2000">
                <a:solidFill>
                  <a:schemeClr val="lt1"/>
                </a:solidFill>
                <a:latin typeface="Avenir"/>
                <a:ea typeface="Avenir"/>
                <a:cs typeface="Avenir"/>
                <a:sym typeface="Avenir"/>
              </a:rPr>
              <a:t>Create/Engineer/Design/Develop technology businesses </a:t>
            </a:r>
            <a:r>
              <a:rPr b="1" lang="en-US" sz="2000">
                <a:solidFill>
                  <a:srgbClr val="FF0000"/>
                </a:solidFill>
                <a:latin typeface="Avenir"/>
                <a:ea typeface="Avenir"/>
                <a:cs typeface="Avenir"/>
                <a:sym typeface="Avenir"/>
              </a:rPr>
              <a:t>of</a:t>
            </a:r>
            <a:r>
              <a:rPr b="1" lang="en-US" sz="2000">
                <a:solidFill>
                  <a:schemeClr val="lt1"/>
                </a:solidFill>
                <a:latin typeface="Avenir"/>
                <a:ea typeface="Avenir"/>
                <a:cs typeface="Avenir"/>
                <a:sym typeface="Avenir"/>
              </a:rPr>
              <a:t> people</a:t>
            </a:r>
            <a:endParaRPr>
              <a:latin typeface="Avenir"/>
              <a:ea typeface="Avenir"/>
              <a:cs typeface="Avenir"/>
              <a:sym typeface="Avenir"/>
            </a:endParaRPr>
          </a:p>
          <a:p>
            <a:pPr indent="0" lvl="0" marL="0" marR="0" rtl="0" algn="ctr">
              <a:lnSpc>
                <a:spcPct val="115000"/>
              </a:lnSpc>
              <a:spcBef>
                <a:spcPts val="0"/>
              </a:spcBef>
              <a:spcAft>
                <a:spcPts val="0"/>
              </a:spcAft>
              <a:buNone/>
            </a:pPr>
            <a:r>
              <a:t/>
            </a:r>
            <a:endParaRPr b="1" sz="1800">
              <a:solidFill>
                <a:schemeClr val="lt1"/>
              </a:solidFill>
              <a:latin typeface="Avenir"/>
              <a:ea typeface="Avenir"/>
              <a:cs typeface="Avenir"/>
              <a:sym typeface="Aveni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descr="Shape, rectangle&#10;&#10;Description automatically generated with medium confidence" id="396" name="Google Shape;396;p21"/>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397" name="Google Shape;397;p21"/>
          <p:cNvSpPr txBox="1"/>
          <p:nvPr>
            <p:ph idx="1" type="subTitle"/>
          </p:nvPr>
        </p:nvSpPr>
        <p:spPr>
          <a:xfrm>
            <a:off x="0" y="313151"/>
            <a:ext cx="12192000" cy="6858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800"/>
              <a:buNone/>
            </a:pPr>
            <a:r>
              <a:rPr lang="en-US" sz="4000">
                <a:solidFill>
                  <a:schemeClr val="lt1"/>
                </a:solidFill>
                <a:latin typeface="Avenir"/>
                <a:ea typeface="Avenir"/>
                <a:cs typeface="Avenir"/>
                <a:sym typeface="Avenir"/>
              </a:rPr>
              <a:t>DEFINE YOUR STORY</a:t>
            </a:r>
            <a:endParaRPr>
              <a:latin typeface="Avenir"/>
              <a:ea typeface="Avenir"/>
              <a:cs typeface="Avenir"/>
              <a:sym typeface="Avenir"/>
            </a:endParaRPr>
          </a:p>
          <a:p>
            <a:pPr indent="0" lvl="0" marL="0" rtl="0" algn="ctr">
              <a:lnSpc>
                <a:spcPct val="90000"/>
              </a:lnSpc>
              <a:spcBef>
                <a:spcPts val="1000"/>
              </a:spcBef>
              <a:spcAft>
                <a:spcPts val="0"/>
              </a:spcAft>
              <a:buClr>
                <a:schemeClr val="dk1"/>
              </a:buClr>
              <a:buSzPts val="800"/>
              <a:buNone/>
            </a:pPr>
            <a:r>
              <a:rPr lang="en-US" sz="4000">
                <a:solidFill>
                  <a:schemeClr val="lt1"/>
                </a:solidFill>
                <a:latin typeface="Avenir"/>
                <a:ea typeface="Avenir"/>
                <a:cs typeface="Avenir"/>
                <a:sym typeface="Avenir"/>
              </a:rPr>
              <a:t>CREATING MEMORY PERCEPTION </a:t>
            </a:r>
            <a:endParaRPr>
              <a:latin typeface="Avenir"/>
              <a:ea typeface="Avenir"/>
              <a:cs typeface="Avenir"/>
              <a:sym typeface="Avenir"/>
            </a:endParaRPr>
          </a:p>
        </p:txBody>
      </p:sp>
      <p:pic>
        <p:nvPicPr>
          <p:cNvPr descr="Chart&#10;&#10;Description automatically generated" id="398" name="Google Shape;398;p21"/>
          <p:cNvPicPr preferRelativeResize="0"/>
          <p:nvPr/>
        </p:nvPicPr>
        <p:blipFill rotWithShape="1">
          <a:blip r:embed="rId4">
            <a:alphaModFix/>
          </a:blip>
          <a:srcRect b="44466" l="0" r="0" t="0"/>
          <a:stretch/>
        </p:blipFill>
        <p:spPr>
          <a:xfrm>
            <a:off x="621904" y="1661151"/>
            <a:ext cx="5143500" cy="3808429"/>
          </a:xfrm>
          <a:prstGeom prst="rect">
            <a:avLst/>
          </a:prstGeom>
          <a:noFill/>
          <a:ln>
            <a:noFill/>
          </a:ln>
        </p:spPr>
      </p:pic>
      <p:sp>
        <p:nvSpPr>
          <p:cNvPr id="399" name="Google Shape;399;p21"/>
          <p:cNvSpPr txBox="1"/>
          <p:nvPr/>
        </p:nvSpPr>
        <p:spPr>
          <a:xfrm>
            <a:off x="704651" y="5587156"/>
            <a:ext cx="51435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US" sz="2800">
                <a:solidFill>
                  <a:schemeClr val="lt1"/>
                </a:solidFill>
                <a:latin typeface="Avenir"/>
                <a:ea typeface="Avenir"/>
                <a:cs typeface="Avenir"/>
                <a:sym typeface="Avenir"/>
              </a:rPr>
              <a:t>The Cone of Experience. </a:t>
            </a:r>
            <a:endParaRPr>
              <a:latin typeface="Avenir"/>
              <a:ea typeface="Avenir"/>
              <a:cs typeface="Avenir"/>
              <a:sym typeface="Avenir"/>
            </a:endParaRPr>
          </a:p>
        </p:txBody>
      </p:sp>
      <p:pic>
        <p:nvPicPr>
          <p:cNvPr descr="A picture containing diagram&#10;&#10;Description automatically generated" id="400" name="Google Shape;400;p21"/>
          <p:cNvPicPr preferRelativeResize="0"/>
          <p:nvPr/>
        </p:nvPicPr>
        <p:blipFill rotWithShape="1">
          <a:blip r:embed="rId5">
            <a:alphaModFix/>
          </a:blip>
          <a:srcRect b="32997" l="0" r="0" t="0"/>
          <a:stretch/>
        </p:blipFill>
        <p:spPr>
          <a:xfrm>
            <a:off x="6196977" y="1661151"/>
            <a:ext cx="4327040" cy="3857579"/>
          </a:xfrm>
          <a:prstGeom prst="rect">
            <a:avLst/>
          </a:prstGeom>
          <a:noFill/>
          <a:ln>
            <a:noFill/>
          </a:ln>
        </p:spPr>
      </p:pic>
      <p:sp>
        <p:nvSpPr>
          <p:cNvPr id="401" name="Google Shape;401;p21"/>
          <p:cNvSpPr txBox="1"/>
          <p:nvPr/>
        </p:nvSpPr>
        <p:spPr>
          <a:xfrm>
            <a:off x="5427496" y="5706977"/>
            <a:ext cx="6142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US" sz="1800">
                <a:solidFill>
                  <a:schemeClr val="lt1"/>
                </a:solidFill>
                <a:latin typeface="Avenir"/>
                <a:ea typeface="Avenir"/>
                <a:cs typeface="Avenir"/>
                <a:sym typeface="Avenir"/>
              </a:rPr>
              <a:t>(Jason Jerald, the VR Book).</a:t>
            </a:r>
            <a:endParaRPr>
              <a:latin typeface="Avenir"/>
              <a:ea typeface="Avenir"/>
              <a:cs typeface="Avenir"/>
              <a:sym typeface="Aveni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pic>
        <p:nvPicPr>
          <p:cNvPr descr="Shape, rectangle&#10;&#10;Description automatically generated with medium confidence" id="407" name="Google Shape;407;p22"/>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408" name="Google Shape;408;p22"/>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lt1"/>
              </a:solidFill>
              <a:latin typeface="Arial"/>
              <a:ea typeface="Arial"/>
              <a:cs typeface="Arial"/>
              <a:sym typeface="Arial"/>
            </a:endParaRPr>
          </a:p>
        </p:txBody>
      </p:sp>
      <p:sp>
        <p:nvSpPr>
          <p:cNvPr id="409" name="Google Shape;409;p22"/>
          <p:cNvSpPr txBox="1"/>
          <p:nvPr>
            <p:ph idx="1" type="subTitle"/>
          </p:nvPr>
        </p:nvSpPr>
        <p:spPr>
          <a:xfrm>
            <a:off x="0" y="224641"/>
            <a:ext cx="12192000" cy="818044"/>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800"/>
              <a:buNone/>
            </a:pPr>
            <a:r>
              <a:rPr lang="en-US" sz="4000">
                <a:solidFill>
                  <a:schemeClr val="lt1"/>
                </a:solidFill>
                <a:latin typeface="Avenir"/>
                <a:ea typeface="Avenir"/>
                <a:cs typeface="Avenir"/>
                <a:sym typeface="Avenir"/>
              </a:rPr>
              <a:t>SENSORY DESIGN</a:t>
            </a:r>
            <a:endParaRPr/>
          </a:p>
        </p:txBody>
      </p:sp>
      <p:pic>
        <p:nvPicPr>
          <p:cNvPr descr="Chart, table, treemap chart&#10;&#10;Description automatically generated" id="410" name="Google Shape;410;p22"/>
          <p:cNvPicPr preferRelativeResize="0"/>
          <p:nvPr/>
        </p:nvPicPr>
        <p:blipFill rotWithShape="1">
          <a:blip r:embed="rId4">
            <a:alphaModFix/>
          </a:blip>
          <a:srcRect b="1372" l="583" r="583" t="1990"/>
          <a:stretch/>
        </p:blipFill>
        <p:spPr>
          <a:xfrm>
            <a:off x="156625" y="1042675"/>
            <a:ext cx="7656799" cy="4270825"/>
          </a:xfrm>
          <a:prstGeom prst="rect">
            <a:avLst/>
          </a:prstGeom>
          <a:noFill/>
          <a:ln>
            <a:noFill/>
          </a:ln>
        </p:spPr>
      </p:pic>
      <p:sp>
        <p:nvSpPr>
          <p:cNvPr id="411" name="Google Shape;411;p22"/>
          <p:cNvSpPr txBox="1"/>
          <p:nvPr/>
        </p:nvSpPr>
        <p:spPr>
          <a:xfrm>
            <a:off x="8128000" y="1339163"/>
            <a:ext cx="3598200" cy="3237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US" sz="1800">
                <a:solidFill>
                  <a:schemeClr val="lt1"/>
                </a:solidFill>
                <a:latin typeface="Avenir"/>
                <a:ea typeface="Avenir"/>
                <a:cs typeface="Avenir"/>
                <a:sym typeface="Avenir"/>
              </a:rPr>
              <a:t>Silka Sietsma, former Head of Emerging Design, Adobe</a:t>
            </a:r>
            <a:endParaRPr>
              <a:latin typeface="Avenir"/>
              <a:ea typeface="Avenir"/>
              <a:cs typeface="Avenir"/>
              <a:sym typeface="Avenir"/>
            </a:endParaRPr>
          </a:p>
          <a:p>
            <a:pPr indent="0" lvl="0" marL="0" marR="0" rtl="0" algn="l">
              <a:lnSpc>
                <a:spcPct val="115000"/>
              </a:lnSpc>
              <a:spcBef>
                <a:spcPts val="0"/>
              </a:spcBef>
              <a:spcAft>
                <a:spcPts val="0"/>
              </a:spcAft>
              <a:buNone/>
            </a:pPr>
            <a:r>
              <a:t/>
            </a:r>
            <a:endParaRPr b="1" sz="1800">
              <a:solidFill>
                <a:schemeClr val="lt1"/>
              </a:solidFill>
              <a:latin typeface="Avenir"/>
              <a:ea typeface="Avenir"/>
              <a:cs typeface="Avenir"/>
              <a:sym typeface="Avenir"/>
            </a:endParaRPr>
          </a:p>
          <a:p>
            <a:pPr indent="0" lvl="0" marL="0" marR="0" rtl="0" algn="l">
              <a:lnSpc>
                <a:spcPct val="115000"/>
              </a:lnSpc>
              <a:spcBef>
                <a:spcPts val="0"/>
              </a:spcBef>
              <a:spcAft>
                <a:spcPts val="0"/>
              </a:spcAft>
              <a:buNone/>
            </a:pPr>
            <a:r>
              <a:rPr b="1" lang="en-US" sz="1800">
                <a:solidFill>
                  <a:schemeClr val="lt1"/>
                </a:solidFill>
                <a:latin typeface="Avenir"/>
                <a:ea typeface="Avenir"/>
                <a:cs typeface="Avenir"/>
                <a:sym typeface="Avenir"/>
              </a:rPr>
              <a:t>“ Designing for Our Senses, Not Our Devices. </a:t>
            </a:r>
            <a:endParaRPr>
              <a:latin typeface="Avenir"/>
              <a:ea typeface="Avenir"/>
              <a:cs typeface="Avenir"/>
              <a:sym typeface="Avenir"/>
            </a:endParaRPr>
          </a:p>
          <a:p>
            <a:pPr indent="0" lvl="0" marL="0" marR="0" rtl="0" algn="l">
              <a:lnSpc>
                <a:spcPct val="115000"/>
              </a:lnSpc>
              <a:spcBef>
                <a:spcPts val="0"/>
              </a:spcBef>
              <a:spcAft>
                <a:spcPts val="0"/>
              </a:spcAft>
              <a:buNone/>
            </a:pPr>
            <a:r>
              <a:rPr b="1" i="1" lang="en-US" sz="1800">
                <a:solidFill>
                  <a:schemeClr val="lt1"/>
                </a:solidFill>
                <a:latin typeface="Avenir"/>
                <a:ea typeface="Avenir"/>
                <a:cs typeface="Avenir"/>
                <a:sym typeface="Avenir"/>
              </a:rPr>
              <a:t>Creating Augmented and Virtual Realities.</a:t>
            </a:r>
            <a:endParaRPr>
              <a:latin typeface="Avenir"/>
              <a:ea typeface="Avenir"/>
              <a:cs typeface="Avenir"/>
              <a:sym typeface="Avenir"/>
            </a:endParaRPr>
          </a:p>
          <a:p>
            <a:pPr indent="0" lvl="0" marL="0" marR="0" rtl="0" algn="l">
              <a:lnSpc>
                <a:spcPct val="115000"/>
              </a:lnSpc>
              <a:spcBef>
                <a:spcPts val="0"/>
              </a:spcBef>
              <a:spcAft>
                <a:spcPts val="0"/>
              </a:spcAft>
              <a:buNone/>
            </a:pPr>
            <a:r>
              <a:t/>
            </a:r>
            <a:endParaRPr b="1" i="1" sz="1800">
              <a:solidFill>
                <a:schemeClr val="lt1"/>
              </a:solidFill>
              <a:latin typeface="Avenir"/>
              <a:ea typeface="Avenir"/>
              <a:cs typeface="Avenir"/>
              <a:sym typeface="Avenir"/>
            </a:endParaRPr>
          </a:p>
          <a:p>
            <a:pPr indent="0" lvl="0" marL="0" marR="0" rtl="0" algn="l">
              <a:lnSpc>
                <a:spcPct val="115000"/>
              </a:lnSpc>
              <a:spcBef>
                <a:spcPts val="0"/>
              </a:spcBef>
              <a:spcAft>
                <a:spcPts val="0"/>
              </a:spcAft>
              <a:buNone/>
            </a:pPr>
            <a:r>
              <a:rPr b="1" i="1" lang="en-US" sz="1800">
                <a:solidFill>
                  <a:schemeClr val="lt1"/>
                </a:solidFill>
                <a:latin typeface="Avenir"/>
                <a:ea typeface="Avenir"/>
                <a:cs typeface="Avenir"/>
                <a:sym typeface="Avenir"/>
              </a:rPr>
              <a:t>O’Reilly Media. </a:t>
            </a:r>
            <a:endParaRPr>
              <a:latin typeface="Avenir"/>
              <a:ea typeface="Avenir"/>
              <a:cs typeface="Avenir"/>
              <a:sym typeface="Avenir"/>
            </a:endParaRPr>
          </a:p>
          <a:p>
            <a:pPr indent="0" lvl="0" marL="0" marR="0" rtl="0" algn="l">
              <a:lnSpc>
                <a:spcPct val="115000"/>
              </a:lnSpc>
              <a:spcBef>
                <a:spcPts val="0"/>
              </a:spcBef>
              <a:spcAft>
                <a:spcPts val="0"/>
              </a:spcAft>
              <a:buNone/>
            </a:pPr>
            <a:r>
              <a:rPr b="1" lang="en-US" sz="1800">
                <a:solidFill>
                  <a:schemeClr val="lt1"/>
                </a:solidFill>
                <a:latin typeface="Avenir"/>
                <a:ea typeface="Avenir"/>
                <a:cs typeface="Avenir"/>
                <a:sym typeface="Avenir"/>
              </a:rPr>
              <a:t>Pg 36. 2019.</a:t>
            </a:r>
            <a:endParaRPr>
              <a:latin typeface="Avenir"/>
              <a:ea typeface="Avenir"/>
              <a:cs typeface="Avenir"/>
              <a:sym typeface="Aveni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descr="Shape, rectangle&#10;&#10;Description automatically generated with medium confidence" id="417" name="Google Shape;417;p23"/>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418" name="Google Shape;418;p23"/>
          <p:cNvSpPr txBox="1"/>
          <p:nvPr>
            <p:ph idx="1" type="subTitle"/>
          </p:nvPr>
        </p:nvSpPr>
        <p:spPr>
          <a:xfrm>
            <a:off x="1125" y="222025"/>
            <a:ext cx="12415200" cy="12486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800"/>
              <a:buNone/>
            </a:pPr>
            <a:r>
              <a:rPr lang="en-US" sz="4000">
                <a:solidFill>
                  <a:schemeClr val="lt1"/>
                </a:solidFill>
                <a:latin typeface="Avenir"/>
                <a:ea typeface="Avenir"/>
                <a:cs typeface="Avenir"/>
                <a:sym typeface="Avenir"/>
              </a:rPr>
              <a:t>FEELING AND HEARING</a:t>
            </a:r>
            <a:endParaRPr>
              <a:latin typeface="Avenir"/>
              <a:ea typeface="Avenir"/>
              <a:cs typeface="Avenir"/>
              <a:sym typeface="Avenir"/>
            </a:endParaRPr>
          </a:p>
        </p:txBody>
      </p:sp>
      <p:sp>
        <p:nvSpPr>
          <p:cNvPr id="419" name="Google Shape;419;p23"/>
          <p:cNvSpPr txBox="1"/>
          <p:nvPr/>
        </p:nvSpPr>
        <p:spPr>
          <a:xfrm>
            <a:off x="3424045" y="5177674"/>
            <a:ext cx="51435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US" sz="1800">
                <a:solidFill>
                  <a:schemeClr val="lt1"/>
                </a:solidFill>
                <a:latin typeface="Avenir"/>
                <a:ea typeface="Avenir"/>
                <a:cs typeface="Avenir"/>
                <a:sym typeface="Avenir"/>
              </a:rPr>
              <a:t>Jason Jerald, The VR Book, Audibility Curve</a:t>
            </a:r>
            <a:endParaRPr>
              <a:latin typeface="Avenir"/>
              <a:ea typeface="Avenir"/>
              <a:cs typeface="Avenir"/>
              <a:sym typeface="Avenir"/>
            </a:endParaRPr>
          </a:p>
        </p:txBody>
      </p:sp>
      <p:pic>
        <p:nvPicPr>
          <p:cNvPr descr="Diagram&#10;&#10;Description automatically generated" id="420" name="Google Shape;420;p23"/>
          <p:cNvPicPr preferRelativeResize="0"/>
          <p:nvPr/>
        </p:nvPicPr>
        <p:blipFill rotWithShape="1">
          <a:blip r:embed="rId4">
            <a:alphaModFix/>
          </a:blip>
          <a:srcRect b="33410" l="0" r="0" t="8660"/>
          <a:stretch/>
        </p:blipFill>
        <p:spPr>
          <a:xfrm>
            <a:off x="3342992" y="1161937"/>
            <a:ext cx="5132784" cy="397290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descr="Shape, rectangle&#10;&#10;Description automatically generated with medium confidence" id="426" name="Google Shape;426;p24"/>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427" name="Google Shape;427;p24"/>
          <p:cNvSpPr txBox="1"/>
          <p:nvPr>
            <p:ph idx="1" type="subTitle"/>
          </p:nvPr>
        </p:nvSpPr>
        <p:spPr>
          <a:xfrm>
            <a:off x="0" y="559559"/>
            <a:ext cx="12192000" cy="4495916"/>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800"/>
              <a:buNone/>
            </a:pPr>
            <a:r>
              <a:rPr lang="en-US" sz="4000">
                <a:solidFill>
                  <a:schemeClr val="lt1"/>
                </a:solidFill>
                <a:latin typeface="Avenir"/>
                <a:ea typeface="Avenir"/>
                <a:cs typeface="Avenir"/>
                <a:sym typeface="Avenir"/>
              </a:rPr>
              <a:t>CYCLE OF INTERACTION</a:t>
            </a:r>
            <a:endParaRPr/>
          </a:p>
        </p:txBody>
      </p:sp>
      <p:sp>
        <p:nvSpPr>
          <p:cNvPr id="428" name="Google Shape;428;p24"/>
          <p:cNvSpPr txBox="1"/>
          <p:nvPr/>
        </p:nvSpPr>
        <p:spPr>
          <a:xfrm>
            <a:off x="2667000" y="4958393"/>
            <a:ext cx="66774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b="1" lang="en-US" sz="1800">
                <a:solidFill>
                  <a:schemeClr val="lt1"/>
                </a:solidFill>
                <a:latin typeface="Avenir"/>
                <a:ea typeface="Avenir"/>
                <a:cs typeface="Avenir"/>
                <a:sym typeface="Avenir"/>
              </a:rPr>
              <a:t>(Jason Jerald, the VR Book, Don Norman inspired graphic).</a:t>
            </a:r>
            <a:endParaRPr b="1">
              <a:latin typeface="Avenir"/>
              <a:ea typeface="Avenir"/>
              <a:cs typeface="Avenir"/>
              <a:sym typeface="Avenir"/>
            </a:endParaRPr>
          </a:p>
        </p:txBody>
      </p:sp>
      <p:pic>
        <p:nvPicPr>
          <p:cNvPr descr="Diagram&#10;&#10;Description automatically generated" id="429" name="Google Shape;429;p24"/>
          <p:cNvPicPr preferRelativeResize="0"/>
          <p:nvPr/>
        </p:nvPicPr>
        <p:blipFill rotWithShape="1">
          <a:blip r:embed="rId4">
            <a:alphaModFix/>
          </a:blip>
          <a:srcRect b="55464" l="0" r="0" t="0"/>
          <a:stretch/>
        </p:blipFill>
        <p:spPr>
          <a:xfrm>
            <a:off x="3184109" y="1226384"/>
            <a:ext cx="5823771" cy="364102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descr="A picture containing text, monitor, television, screen&#10;&#10;Description automatically generated" id="434" name="Google Shape;434;p25"/>
          <p:cNvPicPr preferRelativeResize="0"/>
          <p:nvPr/>
        </p:nvPicPr>
        <p:blipFill rotWithShape="1">
          <a:blip r:embed="rId3">
            <a:alphaModFix/>
          </a:blip>
          <a:srcRect b="0" l="0" r="0" t="0"/>
          <a:stretch/>
        </p:blipFill>
        <p:spPr>
          <a:xfrm>
            <a:off x="0" y="-1"/>
            <a:ext cx="12192000" cy="8161867"/>
          </a:xfrm>
          <a:prstGeom prst="rect">
            <a:avLst/>
          </a:prstGeom>
          <a:noFill/>
          <a:ln>
            <a:noFill/>
          </a:ln>
        </p:spPr>
      </p:pic>
      <p:sp>
        <p:nvSpPr>
          <p:cNvPr id="435" name="Google Shape;435;p25"/>
          <p:cNvSpPr txBox="1"/>
          <p:nvPr/>
        </p:nvSpPr>
        <p:spPr>
          <a:xfrm>
            <a:off x="571512" y="4028853"/>
            <a:ext cx="6404100" cy="390300"/>
          </a:xfrm>
          <a:prstGeom prst="rect">
            <a:avLst/>
          </a:prstGeom>
          <a:noFill/>
          <a:ln>
            <a:noFill/>
          </a:ln>
        </p:spPr>
        <p:txBody>
          <a:bodyPr anchorCtr="0" anchor="t" bIns="45700" lIns="91425" spcFirstLastPara="1" rIns="91425" wrap="square" tIns="36000">
            <a:spAutoFit/>
          </a:bodyPr>
          <a:lstStyle/>
          <a:p>
            <a:pPr indent="0" lvl="0" marL="0" marR="0" rtl="0" algn="l">
              <a:lnSpc>
                <a:spcPct val="120000"/>
              </a:lnSpc>
              <a:spcBef>
                <a:spcPts val="0"/>
              </a:spcBef>
              <a:spcAft>
                <a:spcPts val="0"/>
              </a:spcAft>
              <a:buNone/>
            </a:pPr>
            <a:r>
              <a:rPr lang="en-US" sz="2000">
                <a:solidFill>
                  <a:schemeClr val="dk1"/>
                </a:solidFill>
                <a:latin typeface="Avenir"/>
                <a:ea typeface="Avenir"/>
                <a:cs typeface="Avenir"/>
                <a:sym typeface="Avenir"/>
              </a:rPr>
              <a:t>Ready Player One</a:t>
            </a:r>
            <a:endParaRPr sz="2000">
              <a:solidFill>
                <a:srgbClr val="000000"/>
              </a:solidFill>
              <a:latin typeface="Avenir"/>
              <a:ea typeface="Avenir"/>
              <a:cs typeface="Avenir"/>
              <a:sym typeface="Avenir"/>
            </a:endParaRPr>
          </a:p>
        </p:txBody>
      </p:sp>
      <p:sp>
        <p:nvSpPr>
          <p:cNvPr id="436" name="Google Shape;436;p25"/>
          <p:cNvSpPr txBox="1"/>
          <p:nvPr/>
        </p:nvSpPr>
        <p:spPr>
          <a:xfrm>
            <a:off x="441842" y="263840"/>
            <a:ext cx="618000" cy="11182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67">
                <a:solidFill>
                  <a:schemeClr val="lt1"/>
                </a:solidFill>
                <a:latin typeface="Kanit"/>
                <a:ea typeface="Kanit"/>
                <a:cs typeface="Kanit"/>
                <a:sym typeface="Kanit"/>
              </a:rPr>
              <a:t>“</a:t>
            </a:r>
            <a:endParaRPr b="1" sz="6667">
              <a:solidFill>
                <a:schemeClr val="lt1"/>
              </a:solidFill>
              <a:latin typeface="Kanit"/>
              <a:ea typeface="Kanit"/>
              <a:cs typeface="Kanit"/>
              <a:sym typeface="Kanit"/>
            </a:endParaRPr>
          </a:p>
        </p:txBody>
      </p:sp>
      <p:grpSp>
        <p:nvGrpSpPr>
          <p:cNvPr id="437" name="Google Shape;437;p25"/>
          <p:cNvGrpSpPr/>
          <p:nvPr/>
        </p:nvGrpSpPr>
        <p:grpSpPr>
          <a:xfrm>
            <a:off x="571512" y="3825260"/>
            <a:ext cx="5835651" cy="91337"/>
            <a:chOff x="4870449" y="4287720"/>
            <a:chExt cx="5835651" cy="91338"/>
          </a:xfrm>
        </p:grpSpPr>
        <p:cxnSp>
          <p:nvCxnSpPr>
            <p:cNvPr id="438" name="Google Shape;438;p25"/>
            <p:cNvCxnSpPr/>
            <p:nvPr/>
          </p:nvCxnSpPr>
          <p:spPr>
            <a:xfrm>
              <a:off x="4870449" y="4379057"/>
              <a:ext cx="5835651" cy="0"/>
            </a:xfrm>
            <a:prstGeom prst="straightConnector1">
              <a:avLst/>
            </a:prstGeom>
            <a:noFill/>
            <a:ln cap="flat" cmpd="sng" w="12700">
              <a:solidFill>
                <a:schemeClr val="dk1"/>
              </a:solidFill>
              <a:prstDash val="solid"/>
              <a:miter lim="800000"/>
              <a:headEnd len="sm" w="sm" type="none"/>
              <a:tailEnd len="sm" w="sm" type="none"/>
            </a:ln>
          </p:spPr>
        </p:cxnSp>
        <p:sp>
          <p:nvSpPr>
            <p:cNvPr id="439" name="Google Shape;439;p25"/>
            <p:cNvSpPr/>
            <p:nvPr/>
          </p:nvSpPr>
          <p:spPr>
            <a:xfrm rot="5400000">
              <a:off x="4864150" y="4294019"/>
              <a:ext cx="91338" cy="78739"/>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lt1"/>
                </a:solidFill>
                <a:latin typeface="Calibri"/>
                <a:ea typeface="Calibri"/>
                <a:cs typeface="Calibri"/>
                <a:sym typeface="Calibri"/>
              </a:endParaRPr>
            </a:p>
          </p:txBody>
        </p:sp>
      </p:grpSp>
      <p:sp>
        <p:nvSpPr>
          <p:cNvPr id="440" name="Google Shape;440;p25"/>
          <p:cNvSpPr txBox="1"/>
          <p:nvPr/>
        </p:nvSpPr>
        <p:spPr>
          <a:xfrm>
            <a:off x="691547" y="675292"/>
            <a:ext cx="6638700" cy="2709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8500">
                <a:solidFill>
                  <a:schemeClr val="lt1"/>
                </a:solidFill>
                <a:latin typeface="Kanit"/>
                <a:ea typeface="Kanit"/>
                <a:cs typeface="Kanit"/>
                <a:sym typeface="Kanit"/>
              </a:rPr>
              <a:t>Enter the oasis</a:t>
            </a:r>
            <a:endParaRPr b="1">
              <a:latin typeface="Kanit"/>
              <a:ea typeface="Kanit"/>
              <a:cs typeface="Kanit"/>
              <a:sym typeface="Kanit"/>
            </a:endParaRPr>
          </a:p>
        </p:txBody>
      </p:sp>
      <p:sp>
        <p:nvSpPr>
          <p:cNvPr id="441" name="Google Shape;441;p25"/>
          <p:cNvSpPr txBox="1"/>
          <p:nvPr/>
        </p:nvSpPr>
        <p:spPr>
          <a:xfrm>
            <a:off x="3575252" y="2128047"/>
            <a:ext cx="618005" cy="11182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67">
                <a:solidFill>
                  <a:schemeClr val="lt1"/>
                </a:solidFill>
                <a:latin typeface="Kanit"/>
                <a:ea typeface="Kanit"/>
                <a:cs typeface="Kanit"/>
                <a:sym typeface="Kanit"/>
              </a:rPr>
              <a:t>”</a:t>
            </a:r>
            <a:endParaRPr b="1" sz="6667">
              <a:solidFill>
                <a:schemeClr val="lt1"/>
              </a:solidFill>
              <a:latin typeface="Kanit"/>
              <a:ea typeface="Kanit"/>
              <a:cs typeface="Kanit"/>
              <a:sym typeface="Kanit"/>
            </a:endParaRPr>
          </a:p>
        </p:txBody>
      </p:sp>
      <p:sp>
        <p:nvSpPr>
          <p:cNvPr id="442" name="Google Shape;442;p25"/>
          <p:cNvSpPr txBox="1"/>
          <p:nvPr/>
        </p:nvSpPr>
        <p:spPr>
          <a:xfrm>
            <a:off x="0" y="6383825"/>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Montserrat"/>
                <a:ea typeface="Montserrat"/>
                <a:cs typeface="Montserrat"/>
                <a:sym typeface="Montserrat"/>
              </a:rPr>
              <a:t>#HarvardWeCode</a:t>
            </a:r>
            <a:endParaRPr b="1" sz="1800">
              <a:solidFill>
                <a:schemeClr val="dk1"/>
              </a:solidFill>
              <a:latin typeface="Montserrat"/>
              <a:ea typeface="Montserrat"/>
              <a:cs typeface="Montserrat"/>
              <a:sym typeface="Montserrat"/>
            </a:endParaRPr>
          </a:p>
        </p:txBody>
      </p:sp>
      <p:sp>
        <p:nvSpPr>
          <p:cNvPr id="443" name="Google Shape;443;p25"/>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Montserrat"/>
                <a:ea typeface="Montserrat"/>
                <a:cs typeface="Montserrat"/>
                <a:sym typeface="Montserrat"/>
              </a:rPr>
              <a:t>@erinjerri</a:t>
            </a:r>
            <a:endParaRPr b="1" sz="1800">
              <a:solidFill>
                <a:schemeClr val="lt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26"/>
          <p:cNvSpPr txBox="1"/>
          <p:nvPr/>
        </p:nvSpPr>
        <p:spPr>
          <a:xfrm>
            <a:off x="10540576" y="6376725"/>
            <a:ext cx="16515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pic>
        <p:nvPicPr>
          <p:cNvPr descr="A picture containing text, person, cellphone&#10;&#10;Description automatically generated" id="450" name="Google Shape;450;p26"/>
          <p:cNvPicPr preferRelativeResize="0"/>
          <p:nvPr/>
        </p:nvPicPr>
        <p:blipFill rotWithShape="1">
          <a:blip r:embed="rId3">
            <a:alphaModFix/>
          </a:blip>
          <a:srcRect b="0" l="0" r="0" t="0"/>
          <a:stretch/>
        </p:blipFill>
        <p:spPr>
          <a:xfrm>
            <a:off x="1482139" y="-2953"/>
            <a:ext cx="6858000" cy="6858000"/>
          </a:xfrm>
          <a:prstGeom prst="rect">
            <a:avLst/>
          </a:prstGeom>
          <a:noFill/>
          <a:ln>
            <a:noFill/>
          </a:ln>
        </p:spPr>
      </p:pic>
      <p:sp>
        <p:nvSpPr>
          <p:cNvPr id="451" name="Google Shape;451;p26"/>
          <p:cNvSpPr/>
          <p:nvPr/>
        </p:nvSpPr>
        <p:spPr>
          <a:xfrm>
            <a:off x="0"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452" name="Google Shape;452;p26"/>
          <p:cNvSpPr txBox="1"/>
          <p:nvPr/>
        </p:nvSpPr>
        <p:spPr>
          <a:xfrm rot="-5400000">
            <a:off x="-2519198" y="3289400"/>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METAVERSE</a:t>
            </a:r>
            <a:endParaRPr b="1" sz="4000">
              <a:solidFill>
                <a:srgbClr val="000000"/>
              </a:solidFill>
              <a:latin typeface="Kanit"/>
              <a:ea typeface="Kanit"/>
              <a:cs typeface="Kanit"/>
              <a:sym typeface="Kanit"/>
            </a:endParaRPr>
          </a:p>
        </p:txBody>
      </p:sp>
      <p:sp>
        <p:nvSpPr>
          <p:cNvPr id="453" name="Google Shape;453;p26"/>
          <p:cNvSpPr txBox="1"/>
          <p:nvPr/>
        </p:nvSpPr>
        <p:spPr>
          <a:xfrm>
            <a:off x="4864231" y="111931"/>
            <a:ext cx="73278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600">
                <a:solidFill>
                  <a:schemeClr val="lt1"/>
                </a:solidFill>
                <a:highlight>
                  <a:srgbClr val="000000"/>
                </a:highlight>
                <a:latin typeface="Kanit"/>
                <a:ea typeface="Kanit"/>
                <a:cs typeface="Kanit"/>
                <a:sym typeface="Kanit"/>
              </a:rPr>
              <a:t>CHALLENGES</a:t>
            </a:r>
            <a:endParaRPr b="1" sz="2600">
              <a:solidFill>
                <a:schemeClr val="dk1"/>
              </a:solidFill>
              <a:highlight>
                <a:srgbClr val="000000"/>
              </a:highlight>
              <a:latin typeface="Kanit"/>
              <a:ea typeface="Kanit"/>
              <a:cs typeface="Kanit"/>
              <a:sym typeface="Kanit"/>
            </a:endParaRPr>
          </a:p>
        </p:txBody>
      </p:sp>
      <p:sp>
        <p:nvSpPr>
          <p:cNvPr id="454" name="Google Shape;454;p26"/>
          <p:cNvSpPr txBox="1"/>
          <p:nvPr/>
        </p:nvSpPr>
        <p:spPr>
          <a:xfrm>
            <a:off x="4864231" y="3426047"/>
            <a:ext cx="73278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600">
                <a:solidFill>
                  <a:schemeClr val="lt1"/>
                </a:solidFill>
                <a:highlight>
                  <a:srgbClr val="000000"/>
                </a:highlight>
                <a:latin typeface="Kanit"/>
                <a:ea typeface="Kanit"/>
                <a:cs typeface="Kanit"/>
                <a:sym typeface="Kanit"/>
              </a:rPr>
              <a:t>SOLUTIONS</a:t>
            </a:r>
            <a:endParaRPr b="1" sz="2600">
              <a:solidFill>
                <a:schemeClr val="dk1"/>
              </a:solidFill>
              <a:highlight>
                <a:srgbClr val="000000"/>
              </a:highlight>
              <a:latin typeface="Kanit"/>
              <a:ea typeface="Kanit"/>
              <a:cs typeface="Kanit"/>
              <a:sym typeface="Kanit"/>
            </a:endParaRPr>
          </a:p>
        </p:txBody>
      </p:sp>
      <p:sp>
        <p:nvSpPr>
          <p:cNvPr id="455" name="Google Shape;455;p26"/>
          <p:cNvSpPr txBox="1"/>
          <p:nvPr/>
        </p:nvSpPr>
        <p:spPr>
          <a:xfrm>
            <a:off x="4945930" y="787707"/>
            <a:ext cx="7158000" cy="1816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Ergonomics.</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rgbClr val="000000"/>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a:t>
            </a:r>
            <a:r>
              <a:rPr b="1" lang="en-US" sz="2000">
                <a:solidFill>
                  <a:schemeClr val="dk1"/>
                </a:solidFill>
                <a:latin typeface="Avenir"/>
                <a:ea typeface="Avenir"/>
                <a:cs typeface="Avenir"/>
                <a:sym typeface="Avenir"/>
              </a:rPr>
              <a:t>ffordability/Accessibility.</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Dominant violent and oversexualized content.</a:t>
            </a:r>
            <a:endParaRPr b="1">
              <a:latin typeface="Avenir"/>
              <a:ea typeface="Avenir"/>
              <a:cs typeface="Avenir"/>
              <a:sym typeface="Avenir"/>
            </a:endParaRPr>
          </a:p>
        </p:txBody>
      </p:sp>
      <p:sp>
        <p:nvSpPr>
          <p:cNvPr id="456" name="Google Shape;456;p26"/>
          <p:cNvSpPr txBox="1"/>
          <p:nvPr/>
        </p:nvSpPr>
        <p:spPr>
          <a:xfrm>
            <a:off x="4945925" y="3918500"/>
            <a:ext cx="7208400" cy="2878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Improved Human Centered Design</a:t>
            </a:r>
            <a:r>
              <a:rPr b="1" lang="en-US" sz="2000">
                <a:solidFill>
                  <a:schemeClr val="dk1"/>
                </a:solidFill>
                <a:latin typeface="Avenir"/>
                <a:ea typeface="Avenir"/>
                <a:cs typeface="Avenir"/>
                <a:sym typeface="Avenir"/>
              </a:rPr>
              <a:t> practices, more </a:t>
            </a:r>
            <a:endParaRPr b="1" sz="2000">
              <a:solidFill>
                <a:schemeClr val="dk1"/>
              </a:solidFill>
              <a:latin typeface="Avenir"/>
              <a:ea typeface="Avenir"/>
              <a:cs typeface="Avenir"/>
              <a:sym typeface="Avenir"/>
            </a:endParaRPr>
          </a:p>
          <a:p>
            <a:pPr indent="457200" lvl="0" marL="0" marR="0" rtl="0" algn="l">
              <a:lnSpc>
                <a:spcPct val="115000"/>
              </a:lnSpc>
              <a:spcBef>
                <a:spcPts val="0"/>
              </a:spcBef>
              <a:spcAft>
                <a:spcPts val="0"/>
              </a:spcAft>
              <a:buNone/>
            </a:pPr>
            <a:r>
              <a:rPr b="1" lang="en-US" sz="2000">
                <a:solidFill>
                  <a:schemeClr val="dk1"/>
                </a:solidFill>
                <a:latin typeface="Avenir"/>
                <a:ea typeface="Avenir"/>
                <a:cs typeface="Avenir"/>
                <a:sym typeface="Avenir"/>
              </a:rPr>
              <a:t>inclusive UX testing,</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Price drops and rental programs. </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Holograms in public spaces.</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Culturally relevant content.</a:t>
            </a:r>
            <a:endParaRPr b="1">
              <a:latin typeface="Avenir"/>
              <a:ea typeface="Avenir"/>
              <a:cs typeface="Avenir"/>
              <a:sym typeface="Aveni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27"/>
          <p:cNvSpPr txBox="1"/>
          <p:nvPr/>
        </p:nvSpPr>
        <p:spPr>
          <a:xfrm>
            <a:off x="10753800" y="6376725"/>
            <a:ext cx="14382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pic>
        <p:nvPicPr>
          <p:cNvPr descr="A picture containing text, person, cellphone&#10;&#10;Description automatically generated" id="463" name="Google Shape;463;p27"/>
          <p:cNvPicPr preferRelativeResize="0"/>
          <p:nvPr/>
        </p:nvPicPr>
        <p:blipFill rotWithShape="1">
          <a:blip r:embed="rId3">
            <a:alphaModFix/>
          </a:blip>
          <a:srcRect b="0" l="0" r="0" t="0"/>
          <a:stretch/>
        </p:blipFill>
        <p:spPr>
          <a:xfrm>
            <a:off x="1482139" y="-2953"/>
            <a:ext cx="6858000" cy="6858000"/>
          </a:xfrm>
          <a:prstGeom prst="rect">
            <a:avLst/>
          </a:prstGeom>
          <a:noFill/>
          <a:ln>
            <a:noFill/>
          </a:ln>
        </p:spPr>
      </p:pic>
      <p:sp>
        <p:nvSpPr>
          <p:cNvPr id="464" name="Google Shape;464;p27"/>
          <p:cNvSpPr/>
          <p:nvPr/>
        </p:nvSpPr>
        <p:spPr>
          <a:xfrm>
            <a:off x="0"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465" name="Google Shape;465;p27"/>
          <p:cNvSpPr txBox="1"/>
          <p:nvPr/>
        </p:nvSpPr>
        <p:spPr>
          <a:xfrm rot="-5400000">
            <a:off x="-2519198" y="3289400"/>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AI</a:t>
            </a:r>
            <a:endParaRPr b="1" sz="4000">
              <a:solidFill>
                <a:srgbClr val="000000"/>
              </a:solidFill>
              <a:latin typeface="Kanit"/>
              <a:ea typeface="Kanit"/>
              <a:cs typeface="Kanit"/>
              <a:sym typeface="Kanit"/>
            </a:endParaRPr>
          </a:p>
        </p:txBody>
      </p:sp>
      <p:sp>
        <p:nvSpPr>
          <p:cNvPr id="466" name="Google Shape;466;p27"/>
          <p:cNvSpPr txBox="1"/>
          <p:nvPr/>
        </p:nvSpPr>
        <p:spPr>
          <a:xfrm>
            <a:off x="4864231" y="111931"/>
            <a:ext cx="73278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600">
                <a:solidFill>
                  <a:schemeClr val="lt1"/>
                </a:solidFill>
                <a:highlight>
                  <a:srgbClr val="000000"/>
                </a:highlight>
                <a:latin typeface="Kanit"/>
                <a:ea typeface="Kanit"/>
                <a:cs typeface="Kanit"/>
                <a:sym typeface="Kanit"/>
              </a:rPr>
              <a:t>CHALLENGES</a:t>
            </a:r>
            <a:endParaRPr b="1" sz="2600">
              <a:solidFill>
                <a:schemeClr val="dk1"/>
              </a:solidFill>
              <a:highlight>
                <a:srgbClr val="000000"/>
              </a:highlight>
              <a:latin typeface="Kanit"/>
              <a:ea typeface="Kanit"/>
              <a:cs typeface="Kanit"/>
              <a:sym typeface="Kanit"/>
            </a:endParaRPr>
          </a:p>
        </p:txBody>
      </p:sp>
      <p:sp>
        <p:nvSpPr>
          <p:cNvPr id="467" name="Google Shape;467;p27"/>
          <p:cNvSpPr txBox="1"/>
          <p:nvPr/>
        </p:nvSpPr>
        <p:spPr>
          <a:xfrm>
            <a:off x="4864231" y="3426047"/>
            <a:ext cx="73278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600">
                <a:solidFill>
                  <a:schemeClr val="lt1"/>
                </a:solidFill>
                <a:highlight>
                  <a:srgbClr val="000000"/>
                </a:highlight>
                <a:latin typeface="Kanit"/>
                <a:ea typeface="Kanit"/>
                <a:cs typeface="Kanit"/>
                <a:sym typeface="Kanit"/>
              </a:rPr>
              <a:t>SOLUTIONS</a:t>
            </a:r>
            <a:endParaRPr b="1" sz="2600">
              <a:solidFill>
                <a:schemeClr val="dk1"/>
              </a:solidFill>
              <a:highlight>
                <a:srgbClr val="000000"/>
              </a:highlight>
              <a:latin typeface="Kanit"/>
              <a:ea typeface="Kanit"/>
              <a:cs typeface="Kanit"/>
              <a:sym typeface="Kanit"/>
            </a:endParaRPr>
          </a:p>
        </p:txBody>
      </p:sp>
      <p:sp>
        <p:nvSpPr>
          <p:cNvPr id="468" name="Google Shape;468;p27"/>
          <p:cNvSpPr txBox="1"/>
          <p:nvPr/>
        </p:nvSpPr>
        <p:spPr>
          <a:xfrm>
            <a:off x="4945931" y="778280"/>
            <a:ext cx="7158000" cy="2170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Displacement from automation.</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rgbClr val="000000"/>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Lack of data governance and oversight, l</a:t>
            </a:r>
            <a:r>
              <a:rPr b="1" lang="en-US" sz="2000">
                <a:solidFill>
                  <a:schemeClr val="dk1"/>
                </a:solidFill>
                <a:latin typeface="Avenir"/>
                <a:ea typeface="Avenir"/>
                <a:cs typeface="Avenir"/>
                <a:sym typeface="Avenir"/>
              </a:rPr>
              <a:t>ack of 	accountability or ownership by subjects of 	datasets.</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High level of inaccuracy. </a:t>
            </a:r>
            <a:endParaRPr b="1" sz="2000">
              <a:solidFill>
                <a:schemeClr val="dk1"/>
              </a:solidFill>
              <a:latin typeface="Avenir"/>
              <a:ea typeface="Avenir"/>
              <a:cs typeface="Avenir"/>
              <a:sym typeface="Avenir"/>
            </a:endParaRPr>
          </a:p>
        </p:txBody>
      </p:sp>
      <p:sp>
        <p:nvSpPr>
          <p:cNvPr id="469" name="Google Shape;469;p27"/>
          <p:cNvSpPr txBox="1"/>
          <p:nvPr/>
        </p:nvSpPr>
        <p:spPr>
          <a:xfrm>
            <a:off x="4945925" y="3918500"/>
            <a:ext cx="7271700" cy="2878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Creation of new jobs that work in collaboration 	with AI</a:t>
            </a:r>
            <a:r>
              <a:rPr b="1" lang="en-US" sz="2000">
                <a:solidFill>
                  <a:schemeClr val="dk1"/>
                </a:solidFill>
                <a:latin typeface="Avenir"/>
                <a:ea typeface="Avenir"/>
                <a:cs typeface="Avenir"/>
                <a:sym typeface="Avenir"/>
              </a:rPr>
              <a:t>, human tasks will be more creative and 	less mundane.</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Data DAOs in web3. </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We are smarter than robots, AI will need humans </a:t>
            </a:r>
            <a:endParaRPr b="1">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chemeClr val="dk1"/>
                </a:solidFill>
                <a:latin typeface="Avenir"/>
                <a:ea typeface="Avenir"/>
                <a:cs typeface="Avenir"/>
                <a:sym typeface="Avenir"/>
              </a:rPr>
              <a:t>	to improve.</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28"/>
          <p:cNvSpPr txBox="1"/>
          <p:nvPr/>
        </p:nvSpPr>
        <p:spPr>
          <a:xfrm>
            <a:off x="10709901" y="6376725"/>
            <a:ext cx="14820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pic>
        <p:nvPicPr>
          <p:cNvPr descr="A picture containing text, person, cellphone&#10;&#10;Description automatically generated" id="476" name="Google Shape;476;p28"/>
          <p:cNvPicPr preferRelativeResize="0"/>
          <p:nvPr/>
        </p:nvPicPr>
        <p:blipFill rotWithShape="1">
          <a:blip r:embed="rId3">
            <a:alphaModFix/>
          </a:blip>
          <a:srcRect b="0" l="0" r="0" t="0"/>
          <a:stretch/>
        </p:blipFill>
        <p:spPr>
          <a:xfrm>
            <a:off x="1482139" y="-2953"/>
            <a:ext cx="6858000" cy="6858000"/>
          </a:xfrm>
          <a:prstGeom prst="rect">
            <a:avLst/>
          </a:prstGeom>
          <a:noFill/>
          <a:ln>
            <a:noFill/>
          </a:ln>
        </p:spPr>
      </p:pic>
      <p:sp>
        <p:nvSpPr>
          <p:cNvPr id="477" name="Google Shape;477;p28"/>
          <p:cNvSpPr/>
          <p:nvPr/>
        </p:nvSpPr>
        <p:spPr>
          <a:xfrm>
            <a:off x="0"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478" name="Google Shape;478;p28"/>
          <p:cNvSpPr txBox="1"/>
          <p:nvPr/>
        </p:nvSpPr>
        <p:spPr>
          <a:xfrm rot="-5400000">
            <a:off x="-2519198" y="3289400"/>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WEB3</a:t>
            </a:r>
            <a:endParaRPr b="1" sz="4000">
              <a:solidFill>
                <a:srgbClr val="000000"/>
              </a:solidFill>
              <a:latin typeface="Kanit"/>
              <a:ea typeface="Kanit"/>
              <a:cs typeface="Kanit"/>
              <a:sym typeface="Kanit"/>
            </a:endParaRPr>
          </a:p>
        </p:txBody>
      </p:sp>
      <p:sp>
        <p:nvSpPr>
          <p:cNvPr id="479" name="Google Shape;479;p28"/>
          <p:cNvSpPr txBox="1"/>
          <p:nvPr/>
        </p:nvSpPr>
        <p:spPr>
          <a:xfrm>
            <a:off x="4864231" y="111931"/>
            <a:ext cx="73278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600">
                <a:solidFill>
                  <a:schemeClr val="lt1"/>
                </a:solidFill>
                <a:highlight>
                  <a:srgbClr val="000000"/>
                </a:highlight>
                <a:latin typeface="Kanit"/>
                <a:ea typeface="Kanit"/>
                <a:cs typeface="Kanit"/>
                <a:sym typeface="Kanit"/>
              </a:rPr>
              <a:t>CHALLENGES</a:t>
            </a:r>
            <a:endParaRPr b="1" sz="2600">
              <a:solidFill>
                <a:schemeClr val="dk1"/>
              </a:solidFill>
              <a:highlight>
                <a:srgbClr val="000000"/>
              </a:highlight>
              <a:latin typeface="Kanit"/>
              <a:ea typeface="Kanit"/>
              <a:cs typeface="Kanit"/>
              <a:sym typeface="Kanit"/>
            </a:endParaRPr>
          </a:p>
        </p:txBody>
      </p:sp>
      <p:sp>
        <p:nvSpPr>
          <p:cNvPr id="480" name="Google Shape;480;p28"/>
          <p:cNvSpPr txBox="1"/>
          <p:nvPr/>
        </p:nvSpPr>
        <p:spPr>
          <a:xfrm>
            <a:off x="4864231" y="3426047"/>
            <a:ext cx="73278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600">
                <a:solidFill>
                  <a:schemeClr val="lt1"/>
                </a:solidFill>
                <a:highlight>
                  <a:srgbClr val="000000"/>
                </a:highlight>
                <a:latin typeface="Kanit"/>
                <a:ea typeface="Kanit"/>
                <a:cs typeface="Kanit"/>
                <a:sym typeface="Kanit"/>
              </a:rPr>
              <a:t>SOLUTIONS</a:t>
            </a:r>
            <a:endParaRPr b="1" sz="2600">
              <a:solidFill>
                <a:schemeClr val="dk1"/>
              </a:solidFill>
              <a:highlight>
                <a:srgbClr val="000000"/>
              </a:highlight>
              <a:latin typeface="Kanit"/>
              <a:ea typeface="Kanit"/>
              <a:cs typeface="Kanit"/>
              <a:sym typeface="Kanit"/>
            </a:endParaRPr>
          </a:p>
        </p:txBody>
      </p:sp>
      <p:sp>
        <p:nvSpPr>
          <p:cNvPr id="481" name="Google Shape;481;p28"/>
          <p:cNvSpPr txBox="1"/>
          <p:nvPr/>
        </p:nvSpPr>
        <p:spPr>
          <a:xfrm>
            <a:off x="4949073" y="778280"/>
            <a:ext cx="7155000" cy="2170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 Bad actors like SBF and FTX, Terra, 3AC, Celsius.</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rgbClr val="000000"/>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 Identity theft, hacking, stealing of money.</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 Silk Road.</a:t>
            </a:r>
            <a:endParaRPr b="1">
              <a:latin typeface="Avenir"/>
              <a:ea typeface="Avenir"/>
              <a:cs typeface="Avenir"/>
              <a:sym typeface="Avenir"/>
            </a:endParaRPr>
          </a:p>
          <a:p>
            <a:pPr indent="0" lvl="0" marL="0" marR="0" rtl="0" algn="l">
              <a:lnSpc>
                <a:spcPct val="115000"/>
              </a:lnSpc>
              <a:spcBef>
                <a:spcPts val="0"/>
              </a:spcBef>
              <a:spcAft>
                <a:spcPts val="0"/>
              </a:spcAft>
              <a:buNone/>
            </a:pPr>
            <a:r>
              <a:t/>
            </a:r>
            <a:endParaRPr b="1" sz="2000">
              <a:solidFill>
                <a:schemeClr val="dk1"/>
              </a:solidFill>
              <a:latin typeface="Avenir"/>
              <a:ea typeface="Avenir"/>
              <a:cs typeface="Avenir"/>
              <a:sym typeface="Avenir"/>
            </a:endParaRPr>
          </a:p>
        </p:txBody>
      </p:sp>
      <p:sp>
        <p:nvSpPr>
          <p:cNvPr id="482" name="Google Shape;482;p28"/>
          <p:cNvSpPr txBox="1"/>
          <p:nvPr/>
        </p:nvSpPr>
        <p:spPr>
          <a:xfrm>
            <a:off x="4949075" y="3758225"/>
            <a:ext cx="7242900" cy="34785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Defining securities law, enforcement,regulation</a:t>
            </a:r>
            <a:endParaRPr b="1">
              <a:latin typeface="Avenir"/>
              <a:ea typeface="Avenir"/>
              <a:cs typeface="Avenir"/>
              <a:sym typeface="Avenir"/>
            </a:endParaRPr>
          </a:p>
          <a:p>
            <a:pPr indent="0" lvl="0" marL="0" marR="0" rtl="0" algn="l">
              <a:lnSpc>
                <a:spcPct val="200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Teaching privacy, cybersecurity best practices</a:t>
            </a:r>
            <a:endParaRPr b="1">
              <a:latin typeface="Avenir"/>
              <a:ea typeface="Avenir"/>
              <a:cs typeface="Avenir"/>
              <a:sym typeface="Avenir"/>
            </a:endParaRPr>
          </a:p>
          <a:p>
            <a:pPr indent="0" lvl="0" marL="0" marR="0" rtl="0" algn="l">
              <a:lnSpc>
                <a:spcPct val="200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Collectively owned and run companies</a:t>
            </a:r>
            <a:endParaRPr b="1">
              <a:latin typeface="Avenir"/>
              <a:ea typeface="Avenir"/>
              <a:cs typeface="Avenir"/>
              <a:sym typeface="Avenir"/>
            </a:endParaRPr>
          </a:p>
          <a:p>
            <a:pPr indent="0" lvl="0" marL="0" marR="0" rtl="0" algn="l">
              <a:lnSpc>
                <a:spcPct val="200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Regenerative creator economy</a:t>
            </a:r>
            <a:endParaRPr b="1">
              <a:latin typeface="Avenir"/>
              <a:ea typeface="Avenir"/>
              <a:cs typeface="Avenir"/>
              <a:sym typeface="Avenir"/>
            </a:endParaRPr>
          </a:p>
          <a:p>
            <a:pPr indent="0" lvl="0" marL="0" marR="0" rtl="0" algn="l">
              <a:lnSpc>
                <a:spcPct val="200000"/>
              </a:lnSpc>
              <a:spcBef>
                <a:spcPts val="0"/>
              </a:spcBef>
              <a:spcAft>
                <a:spcPts val="0"/>
              </a:spcAft>
              <a:buNone/>
            </a:pPr>
            <a:r>
              <a:rPr b="1" lang="en-US" sz="2000">
                <a:solidFill>
                  <a:srgbClr val="000000"/>
                </a:solidFill>
                <a:latin typeface="Avenir"/>
                <a:ea typeface="Avenir"/>
                <a:cs typeface="Avenir"/>
                <a:sym typeface="Avenir"/>
              </a:rPr>
              <a:t>✅	</a:t>
            </a:r>
            <a:r>
              <a:rPr b="1" lang="en-US" sz="2000">
                <a:solidFill>
                  <a:schemeClr val="dk1"/>
                </a:solidFill>
                <a:latin typeface="Avenir"/>
                <a:ea typeface="Avenir"/>
                <a:cs typeface="Avenir"/>
                <a:sym typeface="Avenir"/>
              </a:rPr>
              <a:t>Transparent hxstorical record</a:t>
            </a:r>
            <a:endParaRPr b="1">
              <a:latin typeface="Avenir"/>
              <a:ea typeface="Avenir"/>
              <a:cs typeface="Avenir"/>
              <a:sym typeface="Avenir"/>
            </a:endParaRPr>
          </a:p>
          <a:p>
            <a:pPr indent="0" lvl="0" marL="0" marR="0" rtl="0" algn="l">
              <a:lnSpc>
                <a:spcPct val="200000"/>
              </a:lnSpc>
              <a:spcBef>
                <a:spcPts val="0"/>
              </a:spcBef>
              <a:spcAft>
                <a:spcPts val="0"/>
              </a:spcAft>
              <a:buNone/>
            </a:pPr>
            <a:r>
              <a:rPr b="1" lang="en-US" sz="2000">
                <a:solidFill>
                  <a:srgbClr val="000000"/>
                </a:solidFill>
                <a:latin typeface="Avenir"/>
                <a:ea typeface="Avenir"/>
                <a:cs typeface="Avenir"/>
                <a:sym typeface="Avenir"/>
              </a:rPr>
              <a:t>	</a:t>
            </a:r>
            <a:endParaRPr b="1" sz="2000">
              <a:solidFill>
                <a:schemeClr val="dk1"/>
              </a:solidFill>
              <a:latin typeface="Avenir"/>
              <a:ea typeface="Avenir"/>
              <a:cs typeface="Avenir"/>
              <a:sym typeface="Aveni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29"/>
          <p:cNvPicPr preferRelativeResize="0"/>
          <p:nvPr/>
        </p:nvPicPr>
        <p:blipFill>
          <a:blip r:embed="rId3">
            <a:alphaModFix/>
          </a:blip>
          <a:stretch>
            <a:fillRect/>
          </a:stretch>
        </p:blipFill>
        <p:spPr>
          <a:xfrm>
            <a:off x="0" y="0"/>
            <a:ext cx="12192000" cy="6857989"/>
          </a:xfrm>
          <a:prstGeom prst="rect">
            <a:avLst/>
          </a:prstGeom>
          <a:noFill/>
          <a:ln>
            <a:noFill/>
          </a:ln>
        </p:spPr>
      </p:pic>
      <p:sp>
        <p:nvSpPr>
          <p:cNvPr id="488" name="Google Shape;488;p29"/>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rgbClr val="000000"/>
                </a:solidFill>
                <a:latin typeface="Montserrat"/>
                <a:ea typeface="Montserrat"/>
                <a:cs typeface="Montserrat"/>
                <a:sym typeface="Montserrat"/>
              </a:rPr>
              <a:t>@erinjerri</a:t>
            </a:r>
            <a:endParaRPr b="1" sz="1800">
              <a:solidFill>
                <a:srgbClr val="000000"/>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pic>
        <p:nvPicPr>
          <p:cNvPr descr="Text&#10;&#10;Description automatically generated with medium confidence" id="494" name="Google Shape;494;p30"/>
          <p:cNvPicPr preferRelativeResize="0"/>
          <p:nvPr/>
        </p:nvPicPr>
        <p:blipFill rotWithShape="1">
          <a:blip r:embed="rId3">
            <a:alphaModFix/>
          </a:blip>
          <a:srcRect b="0" l="0" r="0" t="0"/>
          <a:stretch/>
        </p:blipFill>
        <p:spPr>
          <a:xfrm>
            <a:off x="0" y="-13667"/>
            <a:ext cx="12228898" cy="6878755"/>
          </a:xfrm>
          <a:prstGeom prst="rect">
            <a:avLst/>
          </a:prstGeom>
          <a:noFill/>
          <a:ln>
            <a:noFill/>
          </a:ln>
        </p:spPr>
      </p:pic>
      <p:sp>
        <p:nvSpPr>
          <p:cNvPr id="495" name="Google Shape;495;p30"/>
          <p:cNvSpPr txBox="1"/>
          <p:nvPr/>
        </p:nvSpPr>
        <p:spPr>
          <a:xfrm>
            <a:off x="-123371" y="3091543"/>
            <a:ext cx="12192000" cy="2326105"/>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6000"/>
              <a:buFont typeface="Calibri"/>
              <a:buNone/>
            </a:pPr>
            <a:r>
              <a:t/>
            </a:r>
            <a:endParaRPr sz="6000">
              <a:solidFill>
                <a:schemeClr val="lt1"/>
              </a:solidFill>
              <a:latin typeface="Arial"/>
              <a:ea typeface="Arial"/>
              <a:cs typeface="Arial"/>
              <a:sym typeface="Arial"/>
            </a:endParaRPr>
          </a:p>
        </p:txBody>
      </p:sp>
      <p:pic>
        <p:nvPicPr>
          <p:cNvPr descr="A group of people posing for a photo&#10;&#10;Description automatically generated with medium confidence" id="496" name="Google Shape;496;p30"/>
          <p:cNvPicPr preferRelativeResize="0"/>
          <p:nvPr/>
        </p:nvPicPr>
        <p:blipFill rotWithShape="1">
          <a:blip r:embed="rId4">
            <a:alphaModFix/>
          </a:blip>
          <a:srcRect b="0" l="0" r="0" t="19685"/>
          <a:stretch/>
        </p:blipFill>
        <p:spPr>
          <a:xfrm>
            <a:off x="123371" y="2856322"/>
            <a:ext cx="3944258" cy="2111365"/>
          </a:xfrm>
          <a:prstGeom prst="rect">
            <a:avLst/>
          </a:prstGeom>
          <a:noFill/>
          <a:ln>
            <a:noFill/>
          </a:ln>
        </p:spPr>
      </p:pic>
      <p:pic>
        <p:nvPicPr>
          <p:cNvPr descr="A group of people posing for a photo&#10;&#10;Description automatically generated" id="497" name="Google Shape;497;p30"/>
          <p:cNvPicPr preferRelativeResize="0"/>
          <p:nvPr/>
        </p:nvPicPr>
        <p:blipFill rotWithShape="1">
          <a:blip r:embed="rId5">
            <a:alphaModFix/>
          </a:blip>
          <a:srcRect b="0" l="0" r="0" t="0"/>
          <a:stretch/>
        </p:blipFill>
        <p:spPr>
          <a:xfrm>
            <a:off x="8894975" y="2842099"/>
            <a:ext cx="3230519" cy="1249134"/>
          </a:xfrm>
          <a:prstGeom prst="rect">
            <a:avLst/>
          </a:prstGeom>
          <a:noFill/>
          <a:ln>
            <a:noFill/>
          </a:ln>
        </p:spPr>
      </p:pic>
      <p:pic>
        <p:nvPicPr>
          <p:cNvPr descr="A group of people posing for a photo&#10;&#10;Description automatically generated" id="498" name="Google Shape;498;p30"/>
          <p:cNvPicPr preferRelativeResize="0"/>
          <p:nvPr/>
        </p:nvPicPr>
        <p:blipFill rotWithShape="1">
          <a:blip r:embed="rId6">
            <a:alphaModFix/>
          </a:blip>
          <a:srcRect b="0" l="0" r="0" t="15063"/>
          <a:stretch/>
        </p:blipFill>
        <p:spPr>
          <a:xfrm>
            <a:off x="4191000" y="2856322"/>
            <a:ext cx="4580604" cy="2917955"/>
          </a:xfrm>
          <a:prstGeom prst="rect">
            <a:avLst/>
          </a:prstGeom>
          <a:noFill/>
          <a:ln>
            <a:noFill/>
          </a:ln>
        </p:spPr>
      </p:pic>
      <p:sp>
        <p:nvSpPr>
          <p:cNvPr id="499" name="Google Shape;499;p30"/>
          <p:cNvSpPr txBox="1"/>
          <p:nvPr/>
        </p:nvSpPr>
        <p:spPr>
          <a:xfrm>
            <a:off x="-123371" y="1945695"/>
            <a:ext cx="12192000"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000">
                <a:solidFill>
                  <a:schemeClr val="lt1"/>
                </a:solidFill>
                <a:latin typeface="Arial"/>
                <a:ea typeface="Arial"/>
                <a:cs typeface="Arial"/>
                <a:sym typeface="Arial"/>
              </a:rPr>
              <a:t>Teaching next generation spatial computing</a:t>
            </a:r>
            <a:endParaRPr b="1" sz="3000">
              <a:solidFill>
                <a:schemeClr val="lt1"/>
              </a:solidFill>
              <a:latin typeface="Arial"/>
              <a:ea typeface="Arial"/>
              <a:cs typeface="Arial"/>
              <a:sym typeface="Arial"/>
            </a:endParaRPr>
          </a:p>
        </p:txBody>
      </p:sp>
      <p:sp>
        <p:nvSpPr>
          <p:cNvPr id="500" name="Google Shape;500;p30"/>
          <p:cNvSpPr txBox="1"/>
          <p:nvPr/>
        </p:nvSpPr>
        <p:spPr>
          <a:xfrm>
            <a:off x="123371" y="5232549"/>
            <a:ext cx="39444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000">
                <a:solidFill>
                  <a:schemeClr val="dk1"/>
                </a:solidFill>
                <a:latin typeface="Avenir"/>
                <a:ea typeface="Avenir"/>
                <a:cs typeface="Avenir"/>
                <a:sym typeface="Avenir"/>
              </a:rPr>
              <a:t>Girls Who Code 2018</a:t>
            </a:r>
            <a:endParaRPr b="1" sz="3000">
              <a:solidFill>
                <a:schemeClr val="dk1"/>
              </a:solidFill>
              <a:latin typeface="Avenir"/>
              <a:ea typeface="Avenir"/>
              <a:cs typeface="Avenir"/>
              <a:sym typeface="Avenir"/>
            </a:endParaRPr>
          </a:p>
        </p:txBody>
      </p:sp>
      <p:sp>
        <p:nvSpPr>
          <p:cNvPr id="501" name="Google Shape;501;p30"/>
          <p:cNvSpPr txBox="1"/>
          <p:nvPr/>
        </p:nvSpPr>
        <p:spPr>
          <a:xfrm>
            <a:off x="4190999" y="5835154"/>
            <a:ext cx="4580604"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000">
                <a:solidFill>
                  <a:schemeClr val="dk1"/>
                </a:solidFill>
                <a:latin typeface="Avenir"/>
                <a:ea typeface="Avenir"/>
                <a:cs typeface="Avenir"/>
                <a:sym typeface="Avenir"/>
              </a:rPr>
              <a:t>PixelHacks 2019</a:t>
            </a:r>
            <a:endParaRPr b="1" sz="3000">
              <a:solidFill>
                <a:schemeClr val="dk1"/>
              </a:solidFill>
              <a:latin typeface="Avenir"/>
              <a:ea typeface="Avenir"/>
              <a:cs typeface="Avenir"/>
              <a:sym typeface="Avenir"/>
            </a:endParaRPr>
          </a:p>
        </p:txBody>
      </p:sp>
      <p:sp>
        <p:nvSpPr>
          <p:cNvPr id="502" name="Google Shape;502;p30"/>
          <p:cNvSpPr txBox="1"/>
          <p:nvPr/>
        </p:nvSpPr>
        <p:spPr>
          <a:xfrm>
            <a:off x="8129815" y="4221623"/>
            <a:ext cx="4580604"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000">
                <a:solidFill>
                  <a:schemeClr val="dk1"/>
                </a:solidFill>
                <a:latin typeface="Avenir"/>
                <a:ea typeface="Avenir"/>
                <a:cs typeface="Avenir"/>
                <a:sym typeface="Avenir"/>
              </a:rPr>
              <a:t>Cisco 2016</a:t>
            </a:r>
            <a:endParaRPr b="1" sz="3000">
              <a:solidFill>
                <a:schemeClr val="dk1"/>
              </a:solidFill>
              <a:latin typeface="Avenir"/>
              <a:ea typeface="Avenir"/>
              <a:cs typeface="Avenir"/>
              <a:sym typeface="Avenir"/>
            </a:endParaRPr>
          </a:p>
        </p:txBody>
      </p:sp>
      <p:sp>
        <p:nvSpPr>
          <p:cNvPr id="503" name="Google Shape;503;p30"/>
          <p:cNvSpPr txBox="1"/>
          <p:nvPr/>
        </p:nvSpPr>
        <p:spPr>
          <a:xfrm>
            <a:off x="0" y="6383825"/>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Montserrat"/>
                <a:ea typeface="Montserrat"/>
                <a:cs typeface="Montserrat"/>
                <a:sym typeface="Montserrat"/>
              </a:rPr>
              <a:t>#HarvardWeCode</a:t>
            </a:r>
            <a:endParaRPr b="1" sz="1800">
              <a:solidFill>
                <a:schemeClr val="dk1"/>
              </a:solidFill>
              <a:latin typeface="Montserrat"/>
              <a:ea typeface="Montserrat"/>
              <a:cs typeface="Montserrat"/>
              <a:sym typeface="Montserrat"/>
            </a:endParaRPr>
          </a:p>
        </p:txBody>
      </p:sp>
      <p:sp>
        <p:nvSpPr>
          <p:cNvPr id="504" name="Google Shape;504;p30"/>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rgbClr val="000000"/>
                </a:solidFill>
                <a:latin typeface="Montserrat"/>
                <a:ea typeface="Montserrat"/>
                <a:cs typeface="Montserrat"/>
                <a:sym typeface="Montserrat"/>
              </a:rPr>
              <a:t>@erinjerri</a:t>
            </a:r>
            <a:endParaRPr b="1" sz="1800">
              <a:solidFill>
                <a:srgbClr val="000000"/>
              </a:solidFill>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pic>
        <p:nvPicPr>
          <p:cNvPr descr="A group of people posing for a photo&#10;&#10;Description automatically generated" id="510" name="Google Shape;510;p31"/>
          <p:cNvPicPr preferRelativeResize="0"/>
          <p:nvPr/>
        </p:nvPicPr>
        <p:blipFill rotWithShape="1">
          <a:blip r:embed="rId3">
            <a:alphaModFix/>
          </a:blip>
          <a:srcRect b="0" l="0" r="0" t="0"/>
          <a:stretch/>
        </p:blipFill>
        <p:spPr>
          <a:xfrm>
            <a:off x="0" y="0"/>
            <a:ext cx="12192000" cy="7950200"/>
          </a:xfrm>
          <a:prstGeom prst="rect">
            <a:avLst/>
          </a:prstGeom>
          <a:noFill/>
          <a:ln>
            <a:noFill/>
          </a:ln>
        </p:spPr>
      </p:pic>
      <p:sp>
        <p:nvSpPr>
          <p:cNvPr id="511" name="Google Shape;511;p31"/>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#HarvardWeCode</a:t>
            </a:r>
            <a:endParaRPr b="1" sz="1800">
              <a:solidFill>
                <a:schemeClr val="lt1"/>
              </a:solidFill>
              <a:latin typeface="Arial"/>
              <a:ea typeface="Arial"/>
              <a:cs typeface="Arial"/>
              <a:sym typeface="Arial"/>
            </a:endParaRPr>
          </a:p>
        </p:txBody>
      </p:sp>
      <p:sp>
        <p:nvSpPr>
          <p:cNvPr id="512" name="Google Shape;512;p31"/>
          <p:cNvSpPr txBox="1"/>
          <p:nvPr/>
        </p:nvSpPr>
        <p:spPr>
          <a:xfrm>
            <a:off x="10748050" y="6376725"/>
            <a:ext cx="14439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Montserrat"/>
                <a:ea typeface="Montserrat"/>
                <a:cs typeface="Montserrat"/>
                <a:sym typeface="Montserrat"/>
              </a:rPr>
              <a:t>@erinjerri</a:t>
            </a:r>
            <a:endParaRPr b="1" sz="1800">
              <a:solidFill>
                <a:schemeClr val="lt1"/>
              </a:solidFill>
              <a:latin typeface="Montserrat"/>
              <a:ea typeface="Montserrat"/>
              <a:cs typeface="Montserrat"/>
              <a:sym typeface="Montserrat"/>
            </a:endParaRPr>
          </a:p>
        </p:txBody>
      </p:sp>
      <p:sp>
        <p:nvSpPr>
          <p:cNvPr id="513" name="Google Shape;513;p31"/>
          <p:cNvSpPr txBox="1"/>
          <p:nvPr/>
        </p:nvSpPr>
        <p:spPr>
          <a:xfrm>
            <a:off x="3023191" y="3653411"/>
            <a:ext cx="6145500" cy="16317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5000">
                <a:solidFill>
                  <a:schemeClr val="lt1"/>
                </a:solidFill>
                <a:latin typeface="Kanit"/>
                <a:ea typeface="Kanit"/>
                <a:cs typeface="Kanit"/>
                <a:sym typeface="Kanit"/>
              </a:rPr>
              <a:t>It takes a network state.</a:t>
            </a:r>
            <a:endParaRPr b="1" sz="5000">
              <a:solidFill>
                <a:schemeClr val="dk1"/>
              </a:solidFill>
              <a:latin typeface="Kanit"/>
              <a:ea typeface="Kanit"/>
              <a:cs typeface="Kanit"/>
              <a:sym typeface="Kani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32"/>
          <p:cNvSpPr txBox="1"/>
          <p:nvPr/>
        </p:nvSpPr>
        <p:spPr>
          <a:xfrm>
            <a:off x="10598201" y="6376725"/>
            <a:ext cx="15939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pic>
        <p:nvPicPr>
          <p:cNvPr descr="A group of people posing for a photo&#10;&#10;Description automatically generated" id="520" name="Google Shape;520;p32"/>
          <p:cNvPicPr preferRelativeResize="0"/>
          <p:nvPr/>
        </p:nvPicPr>
        <p:blipFill rotWithShape="1">
          <a:blip r:embed="rId3">
            <a:alphaModFix/>
          </a:blip>
          <a:srcRect b="0" l="0" r="0" t="0"/>
          <a:stretch/>
        </p:blipFill>
        <p:spPr>
          <a:xfrm>
            <a:off x="2667000" y="0"/>
            <a:ext cx="6858000" cy="6858000"/>
          </a:xfrm>
          <a:prstGeom prst="rect">
            <a:avLst/>
          </a:prstGeom>
          <a:noFill/>
          <a:ln>
            <a:noFill/>
          </a:ln>
        </p:spPr>
      </p:pic>
      <p:sp>
        <p:nvSpPr>
          <p:cNvPr id="521" name="Google Shape;521;p32"/>
          <p:cNvSpPr/>
          <p:nvPr/>
        </p:nvSpPr>
        <p:spPr>
          <a:xfrm>
            <a:off x="-14962"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522" name="Google Shape;522;p32"/>
          <p:cNvSpPr txBox="1"/>
          <p:nvPr/>
        </p:nvSpPr>
        <p:spPr>
          <a:xfrm rot="-5400000">
            <a:off x="-2534160" y="3289401"/>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STORY OF NOW</a:t>
            </a:r>
            <a:endParaRPr b="1" sz="4000">
              <a:solidFill>
                <a:srgbClr val="000000"/>
              </a:solidFill>
              <a:latin typeface="Kanit"/>
              <a:ea typeface="Kanit"/>
              <a:cs typeface="Kanit"/>
              <a:sym typeface="Kani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pic>
        <p:nvPicPr>
          <p:cNvPr descr="A picture containing colorful, decorated&#10;&#10;Description automatically generated" id="528" name="Google Shape;528;p33"/>
          <p:cNvPicPr preferRelativeResize="0"/>
          <p:nvPr/>
        </p:nvPicPr>
        <p:blipFill rotWithShape="1">
          <a:blip r:embed="rId3">
            <a:alphaModFix/>
          </a:blip>
          <a:srcRect b="0" l="0" r="0" t="0"/>
          <a:stretch/>
        </p:blipFill>
        <p:spPr>
          <a:xfrm>
            <a:off x="0" y="-55850"/>
            <a:ext cx="12252111" cy="6896187"/>
          </a:xfrm>
          <a:prstGeom prst="rect">
            <a:avLst/>
          </a:prstGeom>
          <a:noFill/>
          <a:ln>
            <a:noFill/>
          </a:ln>
        </p:spPr>
      </p:pic>
      <p:sp>
        <p:nvSpPr>
          <p:cNvPr id="529" name="Google Shape;529;p33"/>
          <p:cNvSpPr txBox="1"/>
          <p:nvPr/>
        </p:nvSpPr>
        <p:spPr>
          <a:xfrm>
            <a:off x="9942048" y="6194006"/>
            <a:ext cx="23100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Kanit"/>
                <a:ea typeface="Kanit"/>
                <a:cs typeface="Kanit"/>
                <a:sym typeface="Kanit"/>
              </a:rPr>
              <a:t>#HarvardWeCode #SayHerName</a:t>
            </a:r>
            <a:endParaRPr b="1" sz="1800">
              <a:solidFill>
                <a:schemeClr val="lt1"/>
              </a:solidFill>
              <a:latin typeface="Kanit"/>
              <a:ea typeface="Kanit"/>
              <a:cs typeface="Kanit"/>
              <a:sym typeface="Kanit"/>
            </a:endParaRPr>
          </a:p>
        </p:txBody>
      </p:sp>
      <p:sp>
        <p:nvSpPr>
          <p:cNvPr id="530" name="Google Shape;530;p33"/>
          <p:cNvSpPr txBox="1"/>
          <p:nvPr/>
        </p:nvSpPr>
        <p:spPr>
          <a:xfrm>
            <a:off x="1481701" y="0"/>
            <a:ext cx="10710300" cy="2401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000">
                <a:solidFill>
                  <a:schemeClr val="lt1"/>
                </a:solidFill>
                <a:latin typeface="Kanit"/>
                <a:ea typeface="Kanit"/>
                <a:cs typeface="Kanit"/>
                <a:sym typeface="Kanit"/>
              </a:rPr>
              <a:t>BREONNA’S GARDEN: </a:t>
            </a:r>
            <a:endParaRPr b="1" sz="3000">
              <a:solidFill>
                <a:schemeClr val="lt1"/>
              </a:solidFill>
              <a:latin typeface="Kanit"/>
              <a:ea typeface="Kanit"/>
              <a:cs typeface="Kanit"/>
              <a:sym typeface="Kanit"/>
            </a:endParaRPr>
          </a:p>
          <a:p>
            <a:pPr indent="0" lvl="0" marL="0" marR="0" rtl="0" algn="ctr">
              <a:spcBef>
                <a:spcPts val="0"/>
              </a:spcBef>
              <a:spcAft>
                <a:spcPts val="0"/>
              </a:spcAft>
              <a:buNone/>
            </a:pPr>
            <a:r>
              <a:rPr b="1" lang="en-US" sz="3000">
                <a:solidFill>
                  <a:schemeClr val="lt1"/>
                </a:solidFill>
                <a:latin typeface="Kanit"/>
                <a:ea typeface="Kanit"/>
                <a:cs typeface="Kanit"/>
                <a:sym typeface="Kanit"/>
              </a:rPr>
              <a:t>BREONNA TAYLOR </a:t>
            </a:r>
            <a:endParaRPr b="1" sz="3000">
              <a:solidFill>
                <a:schemeClr val="lt1"/>
              </a:solidFill>
              <a:latin typeface="Kanit"/>
              <a:ea typeface="Kanit"/>
              <a:cs typeface="Kanit"/>
              <a:sym typeface="Kanit"/>
            </a:endParaRPr>
          </a:p>
          <a:p>
            <a:pPr indent="0" lvl="0" marL="0" marR="0" rtl="0" algn="ctr">
              <a:spcBef>
                <a:spcPts val="0"/>
              </a:spcBef>
              <a:spcAft>
                <a:spcPts val="0"/>
              </a:spcAft>
              <a:buNone/>
            </a:pPr>
            <a:r>
              <a:rPr b="1" lang="en-US" sz="3000">
                <a:solidFill>
                  <a:schemeClr val="lt1"/>
                </a:solidFill>
                <a:latin typeface="Kanit"/>
                <a:ea typeface="Kanit"/>
                <a:cs typeface="Kanit"/>
                <a:sym typeface="Kanit"/>
              </a:rPr>
              <a:t>METAVERSE EXPERIENCE </a:t>
            </a:r>
            <a:endParaRPr b="1" sz="3000">
              <a:solidFill>
                <a:schemeClr val="lt1"/>
              </a:solidFill>
              <a:latin typeface="Kanit"/>
              <a:ea typeface="Kanit"/>
              <a:cs typeface="Kanit"/>
              <a:sym typeface="Kanit"/>
            </a:endParaRPr>
          </a:p>
          <a:p>
            <a:pPr indent="0" lvl="0" marL="0" marR="0" rtl="0" algn="ctr">
              <a:spcBef>
                <a:spcPts val="0"/>
              </a:spcBef>
              <a:spcAft>
                <a:spcPts val="0"/>
              </a:spcAft>
              <a:buNone/>
            </a:pPr>
            <a:r>
              <a:rPr b="1" lang="en-US" sz="3000">
                <a:solidFill>
                  <a:schemeClr val="lt1"/>
                </a:solidFill>
                <a:latin typeface="Kanit"/>
                <a:ea typeface="Kanit"/>
                <a:cs typeface="Kanit"/>
                <a:sym typeface="Kanit"/>
              </a:rPr>
              <a:t>By Breonna Taylor Family and Lady Pheonix</a:t>
            </a:r>
            <a:endParaRPr b="1" sz="3000">
              <a:solidFill>
                <a:schemeClr val="lt1"/>
              </a:solidFill>
              <a:latin typeface="Kanit"/>
              <a:ea typeface="Kanit"/>
              <a:cs typeface="Kanit"/>
              <a:sym typeface="Kanit"/>
            </a:endParaRPr>
          </a:p>
          <a:p>
            <a:pPr indent="0" lvl="0" marL="0" marR="0" rtl="0" algn="ctr">
              <a:spcBef>
                <a:spcPts val="0"/>
              </a:spcBef>
              <a:spcAft>
                <a:spcPts val="0"/>
              </a:spcAft>
              <a:buNone/>
            </a:pPr>
            <a:r>
              <a:t/>
            </a:r>
            <a:endParaRPr b="1" sz="3000">
              <a:solidFill>
                <a:schemeClr val="dk1"/>
              </a:solidFill>
              <a:latin typeface="Kanit"/>
              <a:ea typeface="Kanit"/>
              <a:cs typeface="Kanit"/>
              <a:sym typeface="Kanit"/>
            </a:endParaRPr>
          </a:p>
        </p:txBody>
      </p:sp>
      <p:sp>
        <p:nvSpPr>
          <p:cNvPr id="531" name="Google Shape;531;p33"/>
          <p:cNvSpPr/>
          <p:nvPr/>
        </p:nvSpPr>
        <p:spPr>
          <a:xfrm>
            <a:off x="-14962"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532" name="Google Shape;532;p33"/>
          <p:cNvSpPr txBox="1"/>
          <p:nvPr/>
        </p:nvSpPr>
        <p:spPr>
          <a:xfrm rot="-5400000">
            <a:off x="-2534160" y="3289401"/>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STORY OF NOW</a:t>
            </a:r>
            <a:endParaRPr b="1" sz="4000">
              <a:solidFill>
                <a:srgbClr val="000000"/>
              </a:solidFill>
              <a:latin typeface="Kanit"/>
              <a:ea typeface="Kanit"/>
              <a:cs typeface="Kanit"/>
              <a:sym typeface="Kani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p34"/>
          <p:cNvPicPr preferRelativeResize="0"/>
          <p:nvPr/>
        </p:nvPicPr>
        <p:blipFill rotWithShape="1">
          <a:blip r:embed="rId3">
            <a:alphaModFix amt="35000"/>
          </a:blip>
          <a:srcRect b="0" l="0" r="0" t="0"/>
          <a:stretch/>
        </p:blipFill>
        <p:spPr>
          <a:xfrm>
            <a:off x="1467177" y="-1018518"/>
            <a:ext cx="10724823" cy="14048332"/>
          </a:xfrm>
          <a:prstGeom prst="rect">
            <a:avLst/>
          </a:prstGeom>
          <a:noFill/>
          <a:ln>
            <a:noFill/>
          </a:ln>
        </p:spPr>
      </p:pic>
      <p:sp>
        <p:nvSpPr>
          <p:cNvPr id="538" name="Google Shape;538;p34"/>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dk1"/>
                </a:solidFill>
                <a:latin typeface="Montserrat"/>
                <a:ea typeface="Montserrat"/>
                <a:cs typeface="Montserrat"/>
                <a:sym typeface="Montserrat"/>
              </a:rPr>
              <a:t>@erinjerri</a:t>
            </a:r>
            <a:endParaRPr b="1" sz="1800">
              <a:solidFill>
                <a:schemeClr val="dk1"/>
              </a:solidFill>
              <a:latin typeface="Montserrat"/>
              <a:ea typeface="Montserrat"/>
              <a:cs typeface="Montserrat"/>
              <a:sym typeface="Montserrat"/>
            </a:endParaRPr>
          </a:p>
        </p:txBody>
      </p:sp>
      <p:sp>
        <p:nvSpPr>
          <p:cNvPr id="539" name="Google Shape;539;p34"/>
          <p:cNvSpPr txBox="1"/>
          <p:nvPr/>
        </p:nvSpPr>
        <p:spPr>
          <a:xfrm>
            <a:off x="2880173" y="1287951"/>
            <a:ext cx="6906600" cy="4227600"/>
          </a:xfrm>
          <a:prstGeom prst="rect">
            <a:avLst/>
          </a:prstGeom>
          <a:noFill/>
          <a:ln>
            <a:noFill/>
          </a:ln>
        </p:spPr>
        <p:txBody>
          <a:bodyPr anchorCtr="0" anchor="t" bIns="60925" lIns="121900" spcFirstLastPara="1" rIns="121900" wrap="square" tIns="60925">
            <a:spAutoFit/>
          </a:bodyPr>
          <a:lstStyle/>
          <a:p>
            <a:pPr indent="0" lvl="0" marL="0" marR="0" rtl="0" algn="ctr">
              <a:lnSpc>
                <a:spcPct val="200000"/>
              </a:lnSpc>
              <a:spcBef>
                <a:spcPts val="0"/>
              </a:spcBef>
              <a:spcAft>
                <a:spcPts val="0"/>
              </a:spcAft>
              <a:buNone/>
            </a:pPr>
            <a:r>
              <a:rPr b="1" lang="en-US" sz="26666">
                <a:solidFill>
                  <a:schemeClr val="dk1"/>
                </a:solidFill>
                <a:latin typeface="Kanit"/>
                <a:ea typeface="Kanit"/>
                <a:cs typeface="Kanit"/>
                <a:sym typeface="Kanit"/>
              </a:rPr>
              <a:t>3</a:t>
            </a:r>
            <a:r>
              <a:rPr b="1" lang="en-US" sz="13333">
                <a:solidFill>
                  <a:schemeClr val="lt1"/>
                </a:solidFill>
                <a:latin typeface="Questrial"/>
                <a:ea typeface="Questrial"/>
                <a:cs typeface="Questrial"/>
                <a:sym typeface="Questrial"/>
              </a:rPr>
              <a:t> </a:t>
            </a:r>
            <a:endParaRPr b="1" sz="13333">
              <a:solidFill>
                <a:schemeClr val="lt1"/>
              </a:solidFill>
              <a:latin typeface="Arial"/>
              <a:ea typeface="Arial"/>
              <a:cs typeface="Arial"/>
              <a:sym typeface="Arial"/>
            </a:endParaRPr>
          </a:p>
        </p:txBody>
      </p:sp>
      <p:sp>
        <p:nvSpPr>
          <p:cNvPr id="540" name="Google Shape;540;p34"/>
          <p:cNvSpPr txBox="1"/>
          <p:nvPr/>
        </p:nvSpPr>
        <p:spPr>
          <a:xfrm>
            <a:off x="3398422" y="462593"/>
            <a:ext cx="7311600" cy="2016300"/>
          </a:xfrm>
          <a:prstGeom prst="rect">
            <a:avLst/>
          </a:prstGeom>
          <a:noFill/>
          <a:ln>
            <a:noFill/>
          </a:ln>
        </p:spPr>
        <p:txBody>
          <a:bodyPr anchorCtr="0" anchor="t" bIns="45700" lIns="91425" spcFirstLastPara="1" rIns="91425" wrap="square" tIns="45700">
            <a:spAutoFit/>
          </a:bodyPr>
          <a:lstStyle/>
          <a:p>
            <a:pPr indent="0" lvl="0" marL="93131" marR="0" rtl="0" algn="l">
              <a:lnSpc>
                <a:spcPct val="150000"/>
              </a:lnSpc>
              <a:spcBef>
                <a:spcPts val="0"/>
              </a:spcBef>
              <a:spcAft>
                <a:spcPts val="0"/>
              </a:spcAft>
              <a:buNone/>
            </a:pPr>
            <a:r>
              <a:rPr lang="en-US" sz="5000">
                <a:solidFill>
                  <a:schemeClr val="dk1"/>
                </a:solidFill>
                <a:latin typeface="Avenir"/>
                <a:ea typeface="Avenir"/>
                <a:cs typeface="Avenir"/>
                <a:sym typeface="Avenir"/>
              </a:rPr>
              <a:t> STORY OF NOW</a:t>
            </a:r>
            <a:endParaRPr sz="5000">
              <a:solidFill>
                <a:srgbClr val="000000"/>
              </a:solidFill>
              <a:latin typeface="Avenir"/>
              <a:ea typeface="Avenir"/>
              <a:cs typeface="Avenir"/>
              <a:sym typeface="Avenir"/>
            </a:endParaRPr>
          </a:p>
          <a:p>
            <a:pPr indent="0" lvl="0" marL="93131" marR="0" rtl="0" algn="l">
              <a:lnSpc>
                <a:spcPct val="150000"/>
              </a:lnSpc>
              <a:spcBef>
                <a:spcPts val="0"/>
              </a:spcBef>
              <a:spcAft>
                <a:spcPts val="0"/>
              </a:spcAft>
              <a:buNone/>
            </a:pPr>
            <a:r>
              <a:t/>
            </a:r>
            <a:endParaRPr sz="5000">
              <a:solidFill>
                <a:srgbClr val="000000"/>
              </a:solidFill>
              <a:latin typeface="Arial"/>
              <a:ea typeface="Arial"/>
              <a:cs typeface="Arial"/>
              <a:sym typeface="Arial"/>
            </a:endParaRPr>
          </a:p>
        </p:txBody>
      </p:sp>
      <p:sp>
        <p:nvSpPr>
          <p:cNvPr id="541" name="Google Shape;541;p34"/>
          <p:cNvSpPr txBox="1"/>
          <p:nvPr/>
        </p:nvSpPr>
        <p:spPr>
          <a:xfrm>
            <a:off x="3038573" y="5615889"/>
            <a:ext cx="6343500" cy="451500"/>
          </a:xfrm>
          <a:prstGeom prst="rect">
            <a:avLst/>
          </a:prstGeom>
          <a:noFill/>
          <a:ln>
            <a:noFill/>
          </a:ln>
        </p:spPr>
        <p:txBody>
          <a:bodyPr anchorCtr="0" anchor="t" bIns="60925" lIns="121900" spcFirstLastPara="1" rIns="121900" wrap="square" tIns="60925">
            <a:spAutoFit/>
          </a:bodyPr>
          <a:lstStyle/>
          <a:p>
            <a:pPr indent="0" lvl="0" marL="0" marR="0" rtl="0" algn="ctr">
              <a:lnSpc>
                <a:spcPct val="200000"/>
              </a:lnSpc>
              <a:spcBef>
                <a:spcPts val="0"/>
              </a:spcBef>
              <a:spcAft>
                <a:spcPts val="0"/>
              </a:spcAft>
              <a:buNone/>
            </a:pPr>
            <a:r>
              <a:rPr b="1" lang="en-US" sz="2133">
                <a:solidFill>
                  <a:schemeClr val="dk1"/>
                </a:solidFill>
                <a:latin typeface="Avenir"/>
                <a:ea typeface="Avenir"/>
                <a:cs typeface="Avenir"/>
                <a:sym typeface="Avenir"/>
              </a:rPr>
              <a:t>YOUR STORY</a:t>
            </a:r>
            <a:endParaRPr b="1" sz="2133">
              <a:solidFill>
                <a:schemeClr val="dk1"/>
              </a:solidFill>
              <a:latin typeface="Avenir"/>
              <a:ea typeface="Avenir"/>
              <a:cs typeface="Avenir"/>
              <a:sym typeface="Avenir"/>
            </a:endParaRPr>
          </a:p>
        </p:txBody>
      </p:sp>
      <p:sp>
        <p:nvSpPr>
          <p:cNvPr id="542" name="Google Shape;542;p34"/>
          <p:cNvSpPr/>
          <p:nvPr/>
        </p:nvSpPr>
        <p:spPr>
          <a:xfrm>
            <a:off x="-14962"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543" name="Google Shape;543;p34"/>
          <p:cNvSpPr txBox="1"/>
          <p:nvPr/>
        </p:nvSpPr>
        <p:spPr>
          <a:xfrm rot="-5400000">
            <a:off x="-2534160" y="3289401"/>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STORY OF NOW</a:t>
            </a:r>
            <a:endParaRPr b="1" sz="4000">
              <a:solidFill>
                <a:srgbClr val="000000"/>
              </a:solidFill>
              <a:latin typeface="Kanit"/>
              <a:ea typeface="Kanit"/>
              <a:cs typeface="Kanit"/>
              <a:sym typeface="Kani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id="549" name="Google Shape;549;p35"/>
          <p:cNvPicPr preferRelativeResize="0"/>
          <p:nvPr/>
        </p:nvPicPr>
        <p:blipFill>
          <a:blip r:embed="rId3">
            <a:alphaModFix/>
          </a:blip>
          <a:stretch>
            <a:fillRect/>
          </a:stretch>
        </p:blipFill>
        <p:spPr>
          <a:xfrm>
            <a:off x="6800376" y="0"/>
            <a:ext cx="5391625" cy="7188823"/>
          </a:xfrm>
          <a:prstGeom prst="rect">
            <a:avLst/>
          </a:prstGeom>
          <a:noFill/>
          <a:ln>
            <a:noFill/>
          </a:ln>
        </p:spPr>
      </p:pic>
      <p:sp>
        <p:nvSpPr>
          <p:cNvPr id="550" name="Google Shape;550;p35"/>
          <p:cNvSpPr txBox="1"/>
          <p:nvPr/>
        </p:nvSpPr>
        <p:spPr>
          <a:xfrm>
            <a:off x="0" y="6376737"/>
            <a:ext cx="2667000" cy="415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venir"/>
                <a:ea typeface="Avenir"/>
                <a:cs typeface="Avenir"/>
                <a:sym typeface="Avenir"/>
              </a:rPr>
              <a:t>#</a:t>
            </a:r>
            <a:r>
              <a:rPr b="1" lang="en-US" sz="2100">
                <a:solidFill>
                  <a:schemeClr val="dk1"/>
                </a:solidFill>
                <a:latin typeface="Montserrat"/>
                <a:ea typeface="Montserrat"/>
                <a:cs typeface="Montserrat"/>
                <a:sym typeface="Montserrat"/>
              </a:rPr>
              <a:t>HarvardWeCode</a:t>
            </a:r>
            <a:endParaRPr b="1" sz="2100">
              <a:solidFill>
                <a:schemeClr val="dk1"/>
              </a:solidFill>
              <a:latin typeface="Montserrat"/>
              <a:ea typeface="Montserrat"/>
              <a:cs typeface="Montserrat"/>
              <a:sym typeface="Montserrat"/>
            </a:endParaRPr>
          </a:p>
        </p:txBody>
      </p:sp>
      <p:sp>
        <p:nvSpPr>
          <p:cNvPr id="551" name="Google Shape;551;p35"/>
          <p:cNvSpPr txBox="1"/>
          <p:nvPr/>
        </p:nvSpPr>
        <p:spPr>
          <a:xfrm>
            <a:off x="0" y="399795"/>
            <a:ext cx="6067928" cy="86177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5000">
                <a:solidFill>
                  <a:srgbClr val="FFFFFF"/>
                </a:solidFill>
                <a:latin typeface="Arial"/>
                <a:ea typeface="Arial"/>
                <a:cs typeface="Arial"/>
                <a:sym typeface="Arial"/>
              </a:rPr>
              <a:t>Identify to Act</a:t>
            </a:r>
            <a:endParaRPr/>
          </a:p>
        </p:txBody>
      </p:sp>
      <p:sp>
        <p:nvSpPr>
          <p:cNvPr id="552" name="Google Shape;552;p35"/>
          <p:cNvSpPr txBox="1"/>
          <p:nvPr/>
        </p:nvSpPr>
        <p:spPr>
          <a:xfrm>
            <a:off x="294675" y="1637300"/>
            <a:ext cx="5478600" cy="4402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0000"/>
                </a:solidFill>
                <a:latin typeface="Avenir"/>
                <a:ea typeface="Avenir"/>
                <a:cs typeface="Avenir"/>
                <a:sym typeface="Avenir"/>
              </a:rPr>
              <a:t>✅ Cause / Passion / Purpose / Mission  </a:t>
            </a:r>
            <a:br>
              <a:rPr b="1" lang="en-US" sz="4000">
                <a:solidFill>
                  <a:srgbClr val="000000"/>
                </a:solidFill>
                <a:latin typeface="Avenir"/>
                <a:ea typeface="Avenir"/>
                <a:cs typeface="Avenir"/>
                <a:sym typeface="Avenir"/>
              </a:rPr>
            </a:br>
            <a:endParaRPr b="1" sz="4000">
              <a:solidFill>
                <a:srgbClr val="000000"/>
              </a:solidFill>
              <a:latin typeface="Avenir"/>
              <a:ea typeface="Avenir"/>
              <a:cs typeface="Avenir"/>
              <a:sym typeface="Avenir"/>
            </a:endParaRPr>
          </a:p>
          <a:p>
            <a:pPr indent="0" lvl="0" marL="0" marR="0" rtl="0" algn="l">
              <a:spcBef>
                <a:spcPts val="0"/>
              </a:spcBef>
              <a:spcAft>
                <a:spcPts val="0"/>
              </a:spcAft>
              <a:buNone/>
            </a:pPr>
            <a:r>
              <a:rPr b="1" lang="en-US" sz="4000">
                <a:solidFill>
                  <a:srgbClr val="000000"/>
                </a:solidFill>
                <a:latin typeface="Avenir"/>
                <a:ea typeface="Avenir"/>
                <a:cs typeface="Avenir"/>
                <a:sym typeface="Avenir"/>
              </a:rPr>
              <a:t>✅ Create Solution</a:t>
            </a:r>
            <a:endParaRPr b="1" sz="4000">
              <a:solidFill>
                <a:srgbClr val="000000"/>
              </a:solidFill>
              <a:latin typeface="Avenir"/>
              <a:ea typeface="Avenir"/>
              <a:cs typeface="Avenir"/>
              <a:sym typeface="Avenir"/>
            </a:endParaRPr>
          </a:p>
          <a:p>
            <a:pPr indent="0" lvl="0" marL="0" marR="0" rtl="0" algn="l">
              <a:spcBef>
                <a:spcPts val="0"/>
              </a:spcBef>
              <a:spcAft>
                <a:spcPts val="0"/>
              </a:spcAft>
              <a:buNone/>
            </a:pPr>
            <a:r>
              <a:t/>
            </a:r>
            <a:endParaRPr b="1" sz="4000">
              <a:solidFill>
                <a:srgbClr val="000000"/>
              </a:solidFill>
              <a:latin typeface="Avenir"/>
              <a:ea typeface="Avenir"/>
              <a:cs typeface="Avenir"/>
              <a:sym typeface="Avenir"/>
            </a:endParaRPr>
          </a:p>
          <a:p>
            <a:pPr indent="0" lvl="0" marL="0" marR="0" rtl="0" algn="l">
              <a:spcBef>
                <a:spcPts val="0"/>
              </a:spcBef>
              <a:spcAft>
                <a:spcPts val="0"/>
              </a:spcAft>
              <a:buNone/>
            </a:pPr>
            <a:r>
              <a:rPr b="1" lang="en-US" sz="4000">
                <a:solidFill>
                  <a:srgbClr val="000000"/>
                </a:solidFill>
                <a:latin typeface="Avenir"/>
                <a:ea typeface="Avenir"/>
                <a:cs typeface="Avenir"/>
                <a:sym typeface="Avenir"/>
              </a:rPr>
              <a:t>✅ Compose Expression</a:t>
            </a:r>
            <a:endParaRPr b="1" sz="4000">
              <a:solidFill>
                <a:srgbClr val="000000"/>
              </a:solidFill>
              <a:latin typeface="Avenir"/>
              <a:ea typeface="Avenir"/>
              <a:cs typeface="Avenir"/>
              <a:sym typeface="Avenir"/>
            </a:endParaRPr>
          </a:p>
        </p:txBody>
      </p:sp>
      <p:sp>
        <p:nvSpPr>
          <p:cNvPr id="553" name="Google Shape;553;p35"/>
          <p:cNvSpPr txBox="1"/>
          <p:nvPr/>
        </p:nvSpPr>
        <p:spPr>
          <a:xfrm>
            <a:off x="6067925" y="6399830"/>
            <a:ext cx="61242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Montserrat"/>
                <a:ea typeface="Montserrat"/>
                <a:cs typeface="Montserrat"/>
                <a:sym typeface="Montserrat"/>
              </a:rPr>
              <a:t>@erinjerri</a:t>
            </a:r>
            <a:endParaRPr b="1" sz="1800">
              <a:solidFill>
                <a:schemeClr val="lt1"/>
              </a:solidFill>
              <a:latin typeface="Montserrat"/>
              <a:ea typeface="Montserrat"/>
              <a:cs typeface="Montserrat"/>
              <a:sym typeface="Montserrat"/>
            </a:endParaRPr>
          </a:p>
        </p:txBody>
      </p:sp>
      <p:sp>
        <p:nvSpPr>
          <p:cNvPr id="554" name="Google Shape;554;p35"/>
          <p:cNvSpPr txBox="1"/>
          <p:nvPr/>
        </p:nvSpPr>
        <p:spPr>
          <a:xfrm>
            <a:off x="135467" y="254001"/>
            <a:ext cx="5808134" cy="86177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000">
                <a:solidFill>
                  <a:schemeClr val="dk1"/>
                </a:solidFill>
                <a:latin typeface="Kanit"/>
                <a:ea typeface="Kanit"/>
                <a:cs typeface="Kanit"/>
                <a:sym typeface="Kanit"/>
              </a:rPr>
              <a:t>IDENTIFY TO ACT</a:t>
            </a:r>
            <a:endParaRPr b="1">
              <a:latin typeface="Kanit"/>
              <a:ea typeface="Kanit"/>
              <a:cs typeface="Kanit"/>
              <a:sym typeface="Kani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pic>
        <p:nvPicPr>
          <p:cNvPr descr="Shape, rectangle&#10;&#10;Description automatically generated with medium confidence" id="559" name="Google Shape;559;p36"/>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560" name="Google Shape;560;p36"/>
          <p:cNvSpPr txBox="1"/>
          <p:nvPr/>
        </p:nvSpPr>
        <p:spPr>
          <a:xfrm>
            <a:off x="0" y="2275368"/>
            <a:ext cx="12192000" cy="2786100"/>
          </a:xfrm>
          <a:prstGeom prst="rect">
            <a:avLst/>
          </a:prstGeom>
          <a:noFill/>
          <a:ln>
            <a:noFill/>
          </a:ln>
        </p:spPr>
        <p:txBody>
          <a:bodyPr anchorCtr="0" anchor="t" bIns="45700" lIns="91425" spcFirstLastPara="1" rIns="91425" wrap="square" tIns="45700">
            <a:spAutoFit/>
          </a:bodyPr>
          <a:lstStyle/>
          <a:p>
            <a:pPr indent="0" lvl="0" marL="93131" marR="0" rtl="0" algn="ctr">
              <a:lnSpc>
                <a:spcPct val="150000"/>
              </a:lnSpc>
              <a:spcBef>
                <a:spcPts val="0"/>
              </a:spcBef>
              <a:spcAft>
                <a:spcPts val="0"/>
              </a:spcAft>
              <a:buNone/>
            </a:pPr>
            <a:r>
              <a:rPr b="1" lang="en-US" sz="7000">
                <a:solidFill>
                  <a:srgbClr val="000000"/>
                </a:solidFill>
                <a:highlight>
                  <a:srgbClr val="D50026"/>
                </a:highlight>
                <a:latin typeface="Kanit"/>
                <a:ea typeface="Kanit"/>
                <a:cs typeface="Kanit"/>
                <a:sym typeface="Kanit"/>
              </a:rPr>
              <a:t>We</a:t>
            </a:r>
            <a:r>
              <a:rPr b="1" lang="en-US" sz="7000">
                <a:solidFill>
                  <a:schemeClr val="dk1"/>
                </a:solidFill>
                <a:latin typeface="Kanit"/>
                <a:ea typeface="Kanit"/>
                <a:cs typeface="Kanit"/>
                <a:sym typeface="Kanit"/>
              </a:rPr>
              <a:t> </a:t>
            </a:r>
            <a:r>
              <a:rPr b="1" lang="en-US" sz="7000">
                <a:solidFill>
                  <a:schemeClr val="lt1"/>
                </a:solidFill>
                <a:latin typeface="Kanit"/>
                <a:ea typeface="Kanit"/>
                <a:cs typeface="Kanit"/>
                <a:sym typeface="Kanit"/>
              </a:rPr>
              <a:t>are the new electricity.</a:t>
            </a:r>
            <a:endParaRPr b="1" sz="7000">
              <a:solidFill>
                <a:schemeClr val="lt1"/>
              </a:solidFill>
              <a:latin typeface="Kanit"/>
              <a:ea typeface="Kanit"/>
              <a:cs typeface="Kanit"/>
              <a:sym typeface="Kanit"/>
            </a:endParaRPr>
          </a:p>
          <a:p>
            <a:pPr indent="0" lvl="0" marL="93131" marR="0" rtl="0" algn="ctr">
              <a:lnSpc>
                <a:spcPct val="150000"/>
              </a:lnSpc>
              <a:spcBef>
                <a:spcPts val="0"/>
              </a:spcBef>
              <a:spcAft>
                <a:spcPts val="0"/>
              </a:spcAft>
              <a:buNone/>
            </a:pPr>
            <a:r>
              <a:t/>
            </a:r>
            <a:endParaRPr b="1" sz="7000">
              <a:solidFill>
                <a:srgbClr val="000000"/>
              </a:solidFill>
              <a:latin typeface="Kanit"/>
              <a:ea typeface="Kanit"/>
              <a:cs typeface="Kanit"/>
              <a:sym typeface="Kani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descr="Shape, rectangle&#10;&#10;Description automatically generated with medium confidence" id="565" name="Google Shape;565;p37"/>
          <p:cNvPicPr preferRelativeResize="0"/>
          <p:nvPr/>
        </p:nvPicPr>
        <p:blipFill rotWithShape="1">
          <a:blip r:embed="rId3">
            <a:alphaModFix/>
          </a:blip>
          <a:srcRect b="0" l="0" r="0" t="0"/>
          <a:stretch/>
        </p:blipFill>
        <p:spPr>
          <a:xfrm>
            <a:off x="1121" y="0"/>
            <a:ext cx="12192000" cy="6858000"/>
          </a:xfrm>
          <a:prstGeom prst="rect">
            <a:avLst/>
          </a:prstGeom>
          <a:noFill/>
          <a:ln>
            <a:noFill/>
          </a:ln>
        </p:spPr>
      </p:pic>
      <p:sp>
        <p:nvSpPr>
          <p:cNvPr id="566" name="Google Shape;566;p37"/>
          <p:cNvSpPr txBox="1"/>
          <p:nvPr/>
        </p:nvSpPr>
        <p:spPr>
          <a:xfrm>
            <a:off x="4218525" y="247800"/>
            <a:ext cx="6359700" cy="5171700"/>
          </a:xfrm>
          <a:prstGeom prst="rect">
            <a:avLst/>
          </a:prstGeom>
          <a:noFill/>
          <a:ln>
            <a:noFill/>
          </a:ln>
        </p:spPr>
        <p:txBody>
          <a:bodyPr anchorCtr="0" anchor="t" bIns="45700" lIns="91425" spcFirstLastPara="1" rIns="91425" wrap="square" tIns="45700">
            <a:spAutoFit/>
          </a:bodyPr>
          <a:lstStyle/>
          <a:p>
            <a:pPr indent="0" lvl="0" marL="93131" marR="0" rtl="0" algn="l">
              <a:lnSpc>
                <a:spcPct val="200000"/>
              </a:lnSpc>
              <a:spcBef>
                <a:spcPts val="0"/>
              </a:spcBef>
              <a:spcAft>
                <a:spcPts val="0"/>
              </a:spcAft>
              <a:buNone/>
            </a:pPr>
            <a:r>
              <a:rPr b="1" lang="en-US" sz="3000">
                <a:solidFill>
                  <a:schemeClr val="lt1"/>
                </a:solidFill>
                <a:latin typeface="Kanit"/>
                <a:ea typeface="Kanit"/>
                <a:cs typeface="Kanit"/>
                <a:sym typeface="Kanit"/>
              </a:rPr>
              <a:t>WA</a:t>
            </a:r>
            <a:r>
              <a:rPr b="1" lang="en-US" sz="3000">
                <a:solidFill>
                  <a:schemeClr val="lt1"/>
                </a:solidFill>
                <a:highlight>
                  <a:srgbClr val="D50026"/>
                </a:highlight>
                <a:latin typeface="Kanit"/>
                <a:ea typeface="Kanit"/>
                <a:cs typeface="Kanit"/>
                <a:sym typeface="Kanit"/>
              </a:rPr>
              <a:t>C</a:t>
            </a:r>
            <a:r>
              <a:rPr b="1" lang="en-US" sz="3000">
                <a:solidFill>
                  <a:schemeClr val="lt1"/>
                </a:solidFill>
                <a:latin typeface="Kanit"/>
                <a:ea typeface="Kanit"/>
                <a:cs typeface="Kanit"/>
                <a:sym typeface="Kanit"/>
              </a:rPr>
              <a:t>MI.</a:t>
            </a:r>
            <a:endParaRPr b="1">
              <a:latin typeface="Kanit"/>
              <a:ea typeface="Kanit"/>
              <a:cs typeface="Kanit"/>
              <a:sym typeface="Kanit"/>
            </a:endParaRPr>
          </a:p>
          <a:p>
            <a:pPr indent="0" lvl="0" marL="93131" marR="0" rtl="0" algn="l">
              <a:lnSpc>
                <a:spcPct val="200000"/>
              </a:lnSpc>
              <a:spcBef>
                <a:spcPts val="0"/>
              </a:spcBef>
              <a:spcAft>
                <a:spcPts val="0"/>
              </a:spcAft>
              <a:buNone/>
            </a:pPr>
            <a:r>
              <a:rPr b="1" lang="en-US" sz="3000">
                <a:solidFill>
                  <a:schemeClr val="lt1"/>
                </a:solidFill>
                <a:latin typeface="Kanit"/>
                <a:ea typeface="Kanit"/>
                <a:cs typeface="Kanit"/>
                <a:sym typeface="Kanit"/>
              </a:rPr>
              <a:t>We All </a:t>
            </a:r>
            <a:r>
              <a:rPr b="1" lang="en-US" sz="3000">
                <a:solidFill>
                  <a:srgbClr val="000000"/>
                </a:solidFill>
                <a:highlight>
                  <a:srgbClr val="D50026"/>
                </a:highlight>
                <a:latin typeface="Kanit"/>
                <a:ea typeface="Kanit"/>
                <a:cs typeface="Kanit"/>
                <a:sym typeface="Kanit"/>
              </a:rPr>
              <a:t>Can</a:t>
            </a:r>
            <a:r>
              <a:rPr b="1" lang="en-US" sz="3000">
                <a:solidFill>
                  <a:schemeClr val="lt1"/>
                </a:solidFill>
                <a:latin typeface="Kanit"/>
                <a:ea typeface="Kanit"/>
                <a:cs typeface="Kanit"/>
                <a:sym typeface="Kanit"/>
              </a:rPr>
              <a:t> try and Make It. </a:t>
            </a:r>
            <a:endParaRPr b="1" sz="3000">
              <a:solidFill>
                <a:schemeClr val="lt1"/>
              </a:solidFill>
              <a:latin typeface="Kanit"/>
              <a:ea typeface="Kanit"/>
              <a:cs typeface="Kanit"/>
              <a:sym typeface="Kanit"/>
            </a:endParaRPr>
          </a:p>
          <a:p>
            <a:pPr indent="0" lvl="0" marL="93131" marR="0" rtl="0" algn="l">
              <a:lnSpc>
                <a:spcPct val="200000"/>
              </a:lnSpc>
              <a:spcBef>
                <a:spcPts val="0"/>
              </a:spcBef>
              <a:spcAft>
                <a:spcPts val="0"/>
              </a:spcAft>
              <a:buNone/>
            </a:pPr>
            <a:r>
              <a:rPr b="1" lang="en-US" sz="3000">
                <a:solidFill>
                  <a:schemeClr val="lt1"/>
                </a:solidFill>
                <a:latin typeface="Kanit"/>
                <a:ea typeface="Kanit"/>
                <a:cs typeface="Kanit"/>
                <a:sym typeface="Kanit"/>
              </a:rPr>
              <a:t>All</a:t>
            </a:r>
            <a:endParaRPr b="1">
              <a:latin typeface="Kanit"/>
              <a:ea typeface="Kanit"/>
              <a:cs typeface="Kanit"/>
              <a:sym typeface="Kanit"/>
            </a:endParaRPr>
          </a:p>
          <a:p>
            <a:pPr indent="0" lvl="0" marL="93131" marR="0" rtl="0" algn="l">
              <a:lnSpc>
                <a:spcPct val="200000"/>
              </a:lnSpc>
              <a:spcBef>
                <a:spcPts val="0"/>
              </a:spcBef>
              <a:spcAft>
                <a:spcPts val="0"/>
              </a:spcAft>
              <a:buNone/>
            </a:pPr>
            <a:r>
              <a:rPr b="1" lang="en-US" sz="3000">
                <a:solidFill>
                  <a:srgbClr val="000000"/>
                </a:solidFill>
                <a:highlight>
                  <a:srgbClr val="D50026"/>
                </a:highlight>
                <a:latin typeface="Kanit"/>
                <a:ea typeface="Kanit"/>
                <a:cs typeface="Kanit"/>
                <a:sym typeface="Kanit"/>
              </a:rPr>
              <a:t>Can</a:t>
            </a:r>
            <a:r>
              <a:rPr b="1" lang="en-US" sz="3000">
                <a:solidFill>
                  <a:schemeClr val="lt1"/>
                </a:solidFill>
                <a:latin typeface="Kanit"/>
                <a:ea typeface="Kanit"/>
                <a:cs typeface="Kanit"/>
                <a:sym typeface="Kanit"/>
              </a:rPr>
              <a:t> Try</a:t>
            </a:r>
            <a:endParaRPr b="1">
              <a:latin typeface="Kanit"/>
              <a:ea typeface="Kanit"/>
              <a:cs typeface="Kanit"/>
              <a:sym typeface="Kanit"/>
            </a:endParaRPr>
          </a:p>
          <a:p>
            <a:pPr indent="0" lvl="0" marL="93131" marR="0" rtl="0" algn="l">
              <a:lnSpc>
                <a:spcPct val="200000"/>
              </a:lnSpc>
              <a:spcBef>
                <a:spcPts val="0"/>
              </a:spcBef>
              <a:spcAft>
                <a:spcPts val="0"/>
              </a:spcAft>
              <a:buNone/>
            </a:pPr>
            <a:r>
              <a:rPr b="1" lang="en-US" sz="3000">
                <a:solidFill>
                  <a:schemeClr val="lt1"/>
                </a:solidFill>
                <a:latin typeface="Kanit"/>
                <a:ea typeface="Kanit"/>
                <a:cs typeface="Kanit"/>
                <a:sym typeface="Kanit"/>
              </a:rPr>
              <a:t>Make</a:t>
            </a:r>
            <a:endParaRPr b="1">
              <a:latin typeface="Kanit"/>
              <a:ea typeface="Kanit"/>
              <a:cs typeface="Kanit"/>
              <a:sym typeface="Kanit"/>
            </a:endParaRPr>
          </a:p>
          <a:p>
            <a:pPr indent="0" lvl="0" marL="93131" marR="0" rtl="0" algn="l">
              <a:lnSpc>
                <a:spcPct val="200000"/>
              </a:lnSpc>
              <a:spcBef>
                <a:spcPts val="0"/>
              </a:spcBef>
              <a:spcAft>
                <a:spcPts val="0"/>
              </a:spcAft>
              <a:buNone/>
            </a:pPr>
            <a:r>
              <a:rPr b="1" lang="en-US" sz="3000">
                <a:solidFill>
                  <a:schemeClr val="lt1"/>
                </a:solidFill>
                <a:latin typeface="Kanit"/>
                <a:ea typeface="Kanit"/>
                <a:cs typeface="Kanit"/>
                <a:sym typeface="Kanit"/>
              </a:rPr>
              <a:t>It.</a:t>
            </a:r>
            <a:endParaRPr b="1" sz="3000">
              <a:solidFill>
                <a:schemeClr val="lt1"/>
              </a:solidFill>
              <a:latin typeface="Kanit"/>
              <a:ea typeface="Kanit"/>
              <a:cs typeface="Kanit"/>
              <a:sym typeface="Kanit"/>
            </a:endParaRPr>
          </a:p>
        </p:txBody>
      </p:sp>
      <p:pic>
        <p:nvPicPr>
          <p:cNvPr id="567" name="Google Shape;567;p37"/>
          <p:cNvPicPr preferRelativeResize="0"/>
          <p:nvPr/>
        </p:nvPicPr>
        <p:blipFill>
          <a:blip r:embed="rId4">
            <a:alphaModFix/>
          </a:blip>
          <a:stretch>
            <a:fillRect/>
          </a:stretch>
        </p:blipFill>
        <p:spPr>
          <a:xfrm>
            <a:off x="268901" y="316950"/>
            <a:ext cx="3552000" cy="472677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descr="A person wearing a crown holding flowers&#10;&#10;Description automatically generated with medium confidence" id="572" name="Google Shape;572;p38"/>
          <p:cNvPicPr preferRelativeResize="0"/>
          <p:nvPr/>
        </p:nvPicPr>
        <p:blipFill rotWithShape="1">
          <a:blip r:embed="rId3">
            <a:alphaModFix/>
          </a:blip>
          <a:srcRect b="0" l="0" r="0" t="0"/>
          <a:stretch/>
        </p:blipFill>
        <p:spPr>
          <a:xfrm>
            <a:off x="4271166" y="223641"/>
            <a:ext cx="7963506" cy="4479472"/>
          </a:xfrm>
          <a:prstGeom prst="rect">
            <a:avLst/>
          </a:prstGeom>
          <a:noFill/>
          <a:ln>
            <a:noFill/>
          </a:ln>
        </p:spPr>
      </p:pic>
      <p:sp>
        <p:nvSpPr>
          <p:cNvPr id="573" name="Google Shape;573;p38"/>
          <p:cNvSpPr txBox="1"/>
          <p:nvPr/>
        </p:nvSpPr>
        <p:spPr>
          <a:xfrm>
            <a:off x="1624686" y="1120931"/>
            <a:ext cx="4960800" cy="4325100"/>
          </a:xfrm>
          <a:prstGeom prst="rect">
            <a:avLst/>
          </a:prstGeom>
          <a:noFill/>
          <a:ln>
            <a:noFill/>
          </a:ln>
        </p:spPr>
        <p:txBody>
          <a:bodyPr anchorCtr="0" anchor="t" bIns="45700" lIns="91425" spcFirstLastPara="1" rIns="91425" wrap="square" tIns="45700">
            <a:spAutoFit/>
          </a:bodyPr>
          <a:lstStyle/>
          <a:p>
            <a:pPr indent="0" lvl="0" marL="93131" marR="0" rtl="0" algn="l">
              <a:lnSpc>
                <a:spcPct val="150000"/>
              </a:lnSpc>
              <a:spcBef>
                <a:spcPts val="0"/>
              </a:spcBef>
              <a:spcAft>
                <a:spcPts val="0"/>
              </a:spcAft>
              <a:buNone/>
            </a:pPr>
            <a:r>
              <a:rPr b="1" lang="en-US" sz="5000">
                <a:solidFill>
                  <a:schemeClr val="dk1"/>
                </a:solidFill>
                <a:latin typeface="Kanit"/>
                <a:ea typeface="Kanit"/>
                <a:cs typeface="Kanit"/>
                <a:sym typeface="Kanit"/>
              </a:rPr>
              <a:t>We can rule </a:t>
            </a:r>
            <a:endParaRPr b="1">
              <a:latin typeface="Kanit"/>
              <a:ea typeface="Kanit"/>
              <a:cs typeface="Kanit"/>
              <a:sym typeface="Kanit"/>
            </a:endParaRPr>
          </a:p>
          <a:p>
            <a:pPr indent="0" lvl="0" marL="93131" marR="0" rtl="0" algn="l">
              <a:lnSpc>
                <a:spcPct val="150000"/>
              </a:lnSpc>
              <a:spcBef>
                <a:spcPts val="0"/>
              </a:spcBef>
              <a:spcAft>
                <a:spcPts val="0"/>
              </a:spcAft>
              <a:buNone/>
            </a:pPr>
            <a:r>
              <a:rPr b="1" lang="en-US" sz="5000">
                <a:solidFill>
                  <a:schemeClr val="dk1"/>
                </a:solidFill>
                <a:latin typeface="Kanit"/>
                <a:ea typeface="Kanit"/>
                <a:cs typeface="Kanit"/>
                <a:sym typeface="Kanit"/>
              </a:rPr>
              <a:t>over as queens </a:t>
            </a:r>
            <a:endParaRPr b="1">
              <a:latin typeface="Kanit"/>
              <a:ea typeface="Kanit"/>
              <a:cs typeface="Kanit"/>
              <a:sym typeface="Kanit"/>
            </a:endParaRPr>
          </a:p>
          <a:p>
            <a:pPr indent="0" lvl="0" marL="93131" marR="0" rtl="0" algn="l">
              <a:lnSpc>
                <a:spcPct val="150000"/>
              </a:lnSpc>
              <a:spcBef>
                <a:spcPts val="0"/>
              </a:spcBef>
              <a:spcAft>
                <a:spcPts val="0"/>
              </a:spcAft>
              <a:buNone/>
            </a:pPr>
            <a:r>
              <a:rPr b="1" lang="en-US" sz="5000">
                <a:solidFill>
                  <a:schemeClr val="dk1"/>
                </a:solidFill>
                <a:latin typeface="Kanit"/>
                <a:ea typeface="Kanit"/>
                <a:cs typeface="Kanit"/>
                <a:sym typeface="Kanit"/>
              </a:rPr>
              <a:t>and princesses</a:t>
            </a:r>
            <a:endParaRPr b="1">
              <a:latin typeface="Kanit"/>
              <a:ea typeface="Kanit"/>
              <a:cs typeface="Kanit"/>
              <a:sym typeface="Kanit"/>
            </a:endParaRPr>
          </a:p>
          <a:p>
            <a:pPr indent="0" lvl="0" marL="93131" marR="0" rtl="0" algn="l">
              <a:lnSpc>
                <a:spcPct val="150000"/>
              </a:lnSpc>
              <a:spcBef>
                <a:spcPts val="0"/>
              </a:spcBef>
              <a:spcAft>
                <a:spcPts val="0"/>
              </a:spcAft>
              <a:buNone/>
            </a:pPr>
            <a:r>
              <a:rPr b="1" lang="en-US" sz="5000">
                <a:solidFill>
                  <a:schemeClr val="dk1"/>
                </a:solidFill>
                <a:latin typeface="Kanit"/>
                <a:ea typeface="Kanit"/>
                <a:cs typeface="Kanit"/>
                <a:sym typeface="Kanit"/>
              </a:rPr>
              <a:t>of the universe.</a:t>
            </a:r>
            <a:endParaRPr b="1">
              <a:latin typeface="Kanit"/>
              <a:ea typeface="Kanit"/>
              <a:cs typeface="Kanit"/>
              <a:sym typeface="Kanit"/>
            </a:endParaRPr>
          </a:p>
        </p:txBody>
      </p:sp>
      <p:pic>
        <p:nvPicPr>
          <p:cNvPr descr="A person wearing a hat&#10;&#10;Description automatically generated with low confidence" id="574" name="Google Shape;574;p38"/>
          <p:cNvPicPr preferRelativeResize="0"/>
          <p:nvPr/>
        </p:nvPicPr>
        <p:blipFill rotWithShape="1">
          <a:blip r:embed="rId4">
            <a:alphaModFix/>
          </a:blip>
          <a:srcRect b="0" l="0" r="0" t="0"/>
          <a:stretch/>
        </p:blipFill>
        <p:spPr>
          <a:xfrm>
            <a:off x="9124247" y="3429000"/>
            <a:ext cx="2644853" cy="3182526"/>
          </a:xfrm>
          <a:prstGeom prst="rect">
            <a:avLst/>
          </a:prstGeom>
          <a:noFill/>
          <a:ln>
            <a:noFill/>
          </a:ln>
        </p:spPr>
      </p:pic>
      <p:sp>
        <p:nvSpPr>
          <p:cNvPr id="575" name="Google Shape;575;p38"/>
          <p:cNvSpPr/>
          <p:nvPr/>
        </p:nvSpPr>
        <p:spPr>
          <a:xfrm>
            <a:off x="-14962"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576" name="Google Shape;576;p38"/>
          <p:cNvSpPr txBox="1"/>
          <p:nvPr/>
        </p:nvSpPr>
        <p:spPr>
          <a:xfrm rot="-5400000">
            <a:off x="-2534160" y="3289401"/>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THE FANTASY IS REAL.</a:t>
            </a:r>
            <a:endParaRPr b="1" sz="4000">
              <a:solidFill>
                <a:srgbClr val="000000"/>
              </a:solidFill>
              <a:latin typeface="Kanit"/>
              <a:ea typeface="Kanit"/>
              <a:cs typeface="Kanit"/>
              <a:sym typeface="Kanit"/>
            </a:endParaRPr>
          </a:p>
        </p:txBody>
      </p:sp>
      <p:cxnSp>
        <p:nvCxnSpPr>
          <p:cNvPr id="577" name="Google Shape;577;p38"/>
          <p:cNvCxnSpPr/>
          <p:nvPr/>
        </p:nvCxnSpPr>
        <p:spPr>
          <a:xfrm>
            <a:off x="4327475" y="2203200"/>
            <a:ext cx="2258100" cy="1080300"/>
          </a:xfrm>
          <a:prstGeom prst="straightConnector1">
            <a:avLst/>
          </a:prstGeom>
          <a:noFill/>
          <a:ln cap="flat" cmpd="sng" w="28575">
            <a:solidFill>
              <a:srgbClr val="C00000"/>
            </a:solidFill>
            <a:prstDash val="solid"/>
            <a:round/>
            <a:headEnd len="med" w="med" type="none"/>
            <a:tailEnd len="med" w="med" type="none"/>
          </a:ln>
        </p:spPr>
      </p:cxnSp>
      <p:cxnSp>
        <p:nvCxnSpPr>
          <p:cNvPr id="578" name="Google Shape;578;p38"/>
          <p:cNvCxnSpPr/>
          <p:nvPr/>
        </p:nvCxnSpPr>
        <p:spPr>
          <a:xfrm>
            <a:off x="3829250" y="3516200"/>
            <a:ext cx="2258100" cy="1080300"/>
          </a:xfrm>
          <a:prstGeom prst="straightConnector1">
            <a:avLst/>
          </a:prstGeom>
          <a:noFill/>
          <a:ln cap="flat" cmpd="sng" w="28575">
            <a:solidFill>
              <a:srgbClr val="C00000"/>
            </a:solidFill>
            <a:prstDash val="solid"/>
            <a:round/>
            <a:headEnd len="med" w="med" type="none"/>
            <a:tailEnd len="med" w="med" type="none"/>
          </a:ln>
        </p:spPr>
      </p:cxnSp>
      <p:cxnSp>
        <p:nvCxnSpPr>
          <p:cNvPr id="579" name="Google Shape;579;p38"/>
          <p:cNvCxnSpPr/>
          <p:nvPr/>
        </p:nvCxnSpPr>
        <p:spPr>
          <a:xfrm flipH="1" rot="10800000">
            <a:off x="3953200" y="1526175"/>
            <a:ext cx="2538600" cy="1874400"/>
          </a:xfrm>
          <a:prstGeom prst="straightConnector1">
            <a:avLst/>
          </a:prstGeom>
          <a:noFill/>
          <a:ln cap="flat" cmpd="sng" w="28575">
            <a:solidFill>
              <a:srgbClr val="C00000"/>
            </a:solidFill>
            <a:prstDash val="solid"/>
            <a:round/>
            <a:headEnd len="med" w="med" type="none"/>
            <a:tailEnd len="med" w="med" type="none"/>
          </a:ln>
        </p:spPr>
      </p:cxnSp>
      <p:cxnSp>
        <p:nvCxnSpPr>
          <p:cNvPr id="580" name="Google Shape;580;p38"/>
          <p:cNvCxnSpPr/>
          <p:nvPr/>
        </p:nvCxnSpPr>
        <p:spPr>
          <a:xfrm flipH="1" rot="10800000">
            <a:off x="3701150" y="3129263"/>
            <a:ext cx="2538600" cy="1874400"/>
          </a:xfrm>
          <a:prstGeom prst="straightConnector1">
            <a:avLst/>
          </a:prstGeom>
          <a:noFill/>
          <a:ln cap="flat" cmpd="sng" w="28575">
            <a:solidFill>
              <a:srgbClr val="C00000"/>
            </a:solidFill>
            <a:prstDash val="solid"/>
            <a:round/>
            <a:headEnd len="med" w="med" type="none"/>
            <a:tailEnd len="med" w="med" type="none"/>
          </a:ln>
        </p:spPr>
      </p:cxn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39"/>
          <p:cNvSpPr txBox="1"/>
          <p:nvPr/>
        </p:nvSpPr>
        <p:spPr>
          <a:xfrm>
            <a:off x="1474938" y="1625758"/>
            <a:ext cx="8274600" cy="2016300"/>
          </a:xfrm>
          <a:prstGeom prst="rect">
            <a:avLst/>
          </a:prstGeom>
          <a:noFill/>
          <a:ln>
            <a:noFill/>
          </a:ln>
        </p:spPr>
        <p:txBody>
          <a:bodyPr anchorCtr="0" anchor="t" bIns="45700" lIns="91425" spcFirstLastPara="1" rIns="91425" wrap="square" tIns="45700">
            <a:spAutoFit/>
          </a:bodyPr>
          <a:lstStyle/>
          <a:p>
            <a:pPr indent="0" lvl="0" marL="93131" marR="0" rtl="0" algn="l">
              <a:lnSpc>
                <a:spcPct val="150000"/>
              </a:lnSpc>
              <a:spcBef>
                <a:spcPts val="0"/>
              </a:spcBef>
              <a:spcAft>
                <a:spcPts val="0"/>
              </a:spcAft>
              <a:buNone/>
            </a:pPr>
            <a:r>
              <a:rPr b="1" lang="en-US" sz="5000">
                <a:solidFill>
                  <a:schemeClr val="dk1"/>
                </a:solidFill>
                <a:latin typeface="Kanit"/>
                <a:ea typeface="Kanit"/>
                <a:cs typeface="Kanit"/>
                <a:sym typeface="Kanit"/>
              </a:rPr>
              <a:t>We can </a:t>
            </a:r>
            <a:r>
              <a:rPr b="1" lang="en-US" sz="5000">
                <a:solidFill>
                  <a:srgbClr val="C00000"/>
                </a:solidFill>
                <a:latin typeface="Kanit"/>
                <a:ea typeface="Kanit"/>
                <a:cs typeface="Kanit"/>
                <a:sym typeface="Kanit"/>
              </a:rPr>
              <a:t>lead</a:t>
            </a:r>
            <a:r>
              <a:rPr b="1" lang="en-US" sz="5000">
                <a:solidFill>
                  <a:schemeClr val="dk1"/>
                </a:solidFill>
                <a:latin typeface="Kanit"/>
                <a:ea typeface="Kanit"/>
                <a:cs typeface="Kanit"/>
                <a:sym typeface="Kanit"/>
              </a:rPr>
              <a:t> </a:t>
            </a:r>
            <a:endParaRPr b="1">
              <a:latin typeface="Kanit"/>
              <a:ea typeface="Kanit"/>
              <a:cs typeface="Kanit"/>
              <a:sym typeface="Kanit"/>
            </a:endParaRPr>
          </a:p>
          <a:p>
            <a:pPr indent="0" lvl="0" marL="93131" marR="0" rtl="0" algn="l">
              <a:lnSpc>
                <a:spcPct val="150000"/>
              </a:lnSpc>
              <a:spcBef>
                <a:spcPts val="0"/>
              </a:spcBef>
              <a:spcAft>
                <a:spcPts val="0"/>
              </a:spcAft>
              <a:buNone/>
            </a:pPr>
            <a:r>
              <a:rPr b="1" lang="en-US" sz="5000">
                <a:solidFill>
                  <a:schemeClr val="dk1"/>
                </a:solidFill>
                <a:latin typeface="Kanit"/>
                <a:ea typeface="Kanit"/>
                <a:cs typeface="Kanit"/>
                <a:sym typeface="Kanit"/>
              </a:rPr>
              <a:t>the country.</a:t>
            </a:r>
            <a:endParaRPr b="1" sz="5000">
              <a:solidFill>
                <a:srgbClr val="000000"/>
              </a:solidFill>
              <a:latin typeface="Kanit"/>
              <a:ea typeface="Kanit"/>
              <a:cs typeface="Kanit"/>
              <a:sym typeface="Kanit"/>
            </a:endParaRPr>
          </a:p>
        </p:txBody>
      </p:sp>
      <p:pic>
        <p:nvPicPr>
          <p:cNvPr descr="A picture containing text, person, person&#10;&#10;Description automatically generated" id="586" name="Google Shape;586;p39"/>
          <p:cNvPicPr preferRelativeResize="0"/>
          <p:nvPr/>
        </p:nvPicPr>
        <p:blipFill rotWithShape="1">
          <a:blip r:embed="rId3">
            <a:alphaModFix/>
          </a:blip>
          <a:srcRect b="0" l="0" r="0" t="0"/>
          <a:stretch/>
        </p:blipFill>
        <p:spPr>
          <a:xfrm>
            <a:off x="5334000" y="0"/>
            <a:ext cx="6858000" cy="6858000"/>
          </a:xfrm>
          <a:prstGeom prst="rect">
            <a:avLst/>
          </a:prstGeom>
          <a:noFill/>
          <a:ln>
            <a:noFill/>
          </a:ln>
        </p:spPr>
      </p:pic>
      <p:sp>
        <p:nvSpPr>
          <p:cNvPr id="587" name="Google Shape;587;p39"/>
          <p:cNvSpPr/>
          <p:nvPr/>
        </p:nvSpPr>
        <p:spPr>
          <a:xfrm>
            <a:off x="-14907"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588" name="Google Shape;588;p39"/>
          <p:cNvSpPr txBox="1"/>
          <p:nvPr/>
        </p:nvSpPr>
        <p:spPr>
          <a:xfrm rot="-5400000">
            <a:off x="-2534160" y="3289401"/>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THE REALITY IS BETTER.</a:t>
            </a:r>
            <a:endParaRPr b="1" sz="4000">
              <a:solidFill>
                <a:srgbClr val="000000"/>
              </a:solidFill>
              <a:latin typeface="Kanit"/>
              <a:ea typeface="Kanit"/>
              <a:cs typeface="Kanit"/>
              <a:sym typeface="Kanit"/>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descr="A picture containing person, person, indoor&#10;&#10;Description automatically generated" id="593" name="Google Shape;593;p40"/>
          <p:cNvPicPr preferRelativeResize="0"/>
          <p:nvPr/>
        </p:nvPicPr>
        <p:blipFill rotWithShape="1">
          <a:blip r:embed="rId3">
            <a:alphaModFix/>
          </a:blip>
          <a:srcRect b="0" l="0" r="0" t="0"/>
          <a:stretch/>
        </p:blipFill>
        <p:spPr>
          <a:xfrm>
            <a:off x="1474938" y="-286708"/>
            <a:ext cx="10717062" cy="7144708"/>
          </a:xfrm>
          <a:prstGeom prst="rect">
            <a:avLst/>
          </a:prstGeom>
          <a:noFill/>
          <a:ln>
            <a:noFill/>
          </a:ln>
        </p:spPr>
      </p:pic>
      <p:sp>
        <p:nvSpPr>
          <p:cNvPr id="594" name="Google Shape;594;p40"/>
          <p:cNvSpPr txBox="1"/>
          <p:nvPr/>
        </p:nvSpPr>
        <p:spPr>
          <a:xfrm>
            <a:off x="1474937" y="1138762"/>
            <a:ext cx="8274600" cy="4325100"/>
          </a:xfrm>
          <a:prstGeom prst="rect">
            <a:avLst/>
          </a:prstGeom>
          <a:noFill/>
          <a:ln>
            <a:noFill/>
          </a:ln>
        </p:spPr>
        <p:txBody>
          <a:bodyPr anchorCtr="0" anchor="t" bIns="45700" lIns="91425" spcFirstLastPara="1" rIns="91425" wrap="square" tIns="45700">
            <a:spAutoFit/>
          </a:bodyPr>
          <a:lstStyle/>
          <a:p>
            <a:pPr indent="0" lvl="0" marL="93131" marR="0" rtl="0" algn="l">
              <a:lnSpc>
                <a:spcPct val="150000"/>
              </a:lnSpc>
              <a:spcBef>
                <a:spcPts val="0"/>
              </a:spcBef>
              <a:spcAft>
                <a:spcPts val="0"/>
              </a:spcAft>
              <a:buNone/>
            </a:pPr>
            <a:r>
              <a:rPr b="1" lang="en-US" sz="5000">
                <a:solidFill>
                  <a:schemeClr val="dk1"/>
                </a:solidFill>
                <a:latin typeface="Kanit"/>
                <a:ea typeface="Kanit"/>
                <a:cs typeface="Kanit"/>
                <a:sym typeface="Kanit"/>
              </a:rPr>
              <a:t>We can </a:t>
            </a:r>
            <a:r>
              <a:rPr b="1" lang="en-US" sz="5000">
                <a:solidFill>
                  <a:srgbClr val="D50026"/>
                </a:solidFill>
                <a:latin typeface="Kanit"/>
                <a:ea typeface="Kanit"/>
                <a:cs typeface="Kanit"/>
                <a:sym typeface="Kanit"/>
              </a:rPr>
              <a:t>build</a:t>
            </a:r>
            <a:r>
              <a:rPr b="1" lang="en-US" sz="5000">
                <a:solidFill>
                  <a:schemeClr val="dk1"/>
                </a:solidFill>
                <a:latin typeface="Kanit"/>
                <a:ea typeface="Kanit"/>
                <a:cs typeface="Kanit"/>
                <a:sym typeface="Kanit"/>
              </a:rPr>
              <a:t> </a:t>
            </a:r>
            <a:endParaRPr b="1">
              <a:latin typeface="Kanit"/>
              <a:ea typeface="Kanit"/>
              <a:cs typeface="Kanit"/>
              <a:sym typeface="Kanit"/>
            </a:endParaRPr>
          </a:p>
          <a:p>
            <a:pPr indent="0" lvl="0" marL="93131" marR="0" rtl="0" algn="l">
              <a:lnSpc>
                <a:spcPct val="150000"/>
              </a:lnSpc>
              <a:spcBef>
                <a:spcPts val="0"/>
              </a:spcBef>
              <a:spcAft>
                <a:spcPts val="0"/>
              </a:spcAft>
              <a:buNone/>
            </a:pPr>
            <a:r>
              <a:rPr b="1" lang="en-US" sz="5000">
                <a:solidFill>
                  <a:schemeClr val="dk1"/>
                </a:solidFill>
                <a:latin typeface="Kanit"/>
                <a:ea typeface="Kanit"/>
                <a:cs typeface="Kanit"/>
                <a:sym typeface="Kanit"/>
              </a:rPr>
              <a:t>and </a:t>
            </a:r>
            <a:r>
              <a:rPr b="1" lang="en-US" sz="5000">
                <a:solidFill>
                  <a:srgbClr val="D50026"/>
                </a:solidFill>
                <a:latin typeface="Kanit"/>
                <a:ea typeface="Kanit"/>
                <a:cs typeface="Kanit"/>
                <a:sym typeface="Kanit"/>
              </a:rPr>
              <a:t>lead</a:t>
            </a:r>
            <a:r>
              <a:rPr b="1" lang="en-US" sz="5000">
                <a:solidFill>
                  <a:schemeClr val="dk1"/>
                </a:solidFill>
                <a:latin typeface="Kanit"/>
                <a:ea typeface="Kanit"/>
                <a:cs typeface="Kanit"/>
                <a:sym typeface="Kanit"/>
              </a:rPr>
              <a:t> </a:t>
            </a:r>
            <a:endParaRPr b="1">
              <a:latin typeface="Kanit"/>
              <a:ea typeface="Kanit"/>
              <a:cs typeface="Kanit"/>
              <a:sym typeface="Kanit"/>
            </a:endParaRPr>
          </a:p>
          <a:p>
            <a:pPr indent="0" lvl="0" marL="93131" marR="0" rtl="0" algn="l">
              <a:lnSpc>
                <a:spcPct val="150000"/>
              </a:lnSpc>
              <a:spcBef>
                <a:spcPts val="0"/>
              </a:spcBef>
              <a:spcAft>
                <a:spcPts val="0"/>
              </a:spcAft>
              <a:buNone/>
            </a:pPr>
            <a:r>
              <a:rPr b="1" lang="en-US" sz="5000">
                <a:solidFill>
                  <a:schemeClr val="dk1"/>
                </a:solidFill>
                <a:highlight>
                  <a:srgbClr val="D50026"/>
                </a:highlight>
                <a:latin typeface="Kanit"/>
                <a:ea typeface="Kanit"/>
                <a:cs typeface="Kanit"/>
                <a:sym typeface="Kanit"/>
              </a:rPr>
              <a:t>the metaverse</a:t>
            </a:r>
            <a:endParaRPr b="1">
              <a:latin typeface="Kanit"/>
              <a:ea typeface="Kanit"/>
              <a:cs typeface="Kanit"/>
              <a:sym typeface="Kanit"/>
            </a:endParaRPr>
          </a:p>
          <a:p>
            <a:pPr indent="0" lvl="0" marL="93131" marR="0" rtl="0" algn="l">
              <a:lnSpc>
                <a:spcPct val="150000"/>
              </a:lnSpc>
              <a:spcBef>
                <a:spcPts val="0"/>
              </a:spcBef>
              <a:spcAft>
                <a:spcPts val="0"/>
              </a:spcAft>
              <a:buNone/>
            </a:pPr>
            <a:r>
              <a:rPr b="1" lang="en-US" sz="5000">
                <a:solidFill>
                  <a:schemeClr val="lt1"/>
                </a:solidFill>
                <a:highlight>
                  <a:srgbClr val="D50026"/>
                </a:highlight>
                <a:latin typeface="Kanit"/>
                <a:ea typeface="Kanit"/>
                <a:cs typeface="Kanit"/>
                <a:sym typeface="Kanit"/>
              </a:rPr>
              <a:t>grounded in reality.</a:t>
            </a:r>
            <a:endParaRPr b="1" sz="5000">
              <a:solidFill>
                <a:schemeClr val="lt1"/>
              </a:solidFill>
              <a:highlight>
                <a:srgbClr val="D50026"/>
              </a:highlight>
              <a:latin typeface="Kanit"/>
              <a:ea typeface="Kanit"/>
              <a:cs typeface="Kanit"/>
              <a:sym typeface="Kanit"/>
            </a:endParaRPr>
          </a:p>
        </p:txBody>
      </p:sp>
      <p:sp>
        <p:nvSpPr>
          <p:cNvPr id="595" name="Google Shape;595;p40"/>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lt1"/>
                </a:solidFill>
                <a:latin typeface="Montserrat"/>
                <a:ea typeface="Montserrat"/>
                <a:cs typeface="Montserrat"/>
                <a:sym typeface="Montserrat"/>
              </a:rPr>
              <a:t>@erinjerri</a:t>
            </a:r>
            <a:endParaRPr b="1" sz="1800">
              <a:solidFill>
                <a:schemeClr val="lt1"/>
              </a:solidFill>
              <a:latin typeface="Montserrat"/>
              <a:ea typeface="Montserrat"/>
              <a:cs typeface="Montserrat"/>
              <a:sym typeface="Montserrat"/>
            </a:endParaRPr>
          </a:p>
        </p:txBody>
      </p:sp>
      <p:sp>
        <p:nvSpPr>
          <p:cNvPr id="596" name="Google Shape;596;p40"/>
          <p:cNvSpPr/>
          <p:nvPr/>
        </p:nvSpPr>
        <p:spPr>
          <a:xfrm>
            <a:off x="-14907" y="0"/>
            <a:ext cx="1482139" cy="7008118"/>
          </a:xfrm>
          <a:prstGeom prst="rect">
            <a:avLst/>
          </a:prstGeom>
          <a:solidFill>
            <a:srgbClr val="D500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7">
              <a:solidFill>
                <a:schemeClr val="dk1"/>
              </a:solidFill>
              <a:latin typeface="Calibri"/>
              <a:ea typeface="Calibri"/>
              <a:cs typeface="Calibri"/>
              <a:sym typeface="Calibri"/>
            </a:endParaRPr>
          </a:p>
        </p:txBody>
      </p:sp>
      <p:sp>
        <p:nvSpPr>
          <p:cNvPr id="597" name="Google Shape;597;p40"/>
          <p:cNvSpPr txBox="1"/>
          <p:nvPr/>
        </p:nvSpPr>
        <p:spPr>
          <a:xfrm rot="-5400000">
            <a:off x="-2534160" y="3289401"/>
            <a:ext cx="6520800" cy="708000"/>
          </a:xfrm>
          <a:prstGeom prst="rect">
            <a:avLst/>
          </a:prstGeom>
          <a:solidFill>
            <a:srgbClr val="D50026"/>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lt1"/>
                </a:solidFill>
                <a:latin typeface="Kanit"/>
                <a:ea typeface="Kanit"/>
                <a:cs typeface="Kanit"/>
                <a:sym typeface="Kanit"/>
              </a:rPr>
              <a:t>THE REALITY IS BETTER.</a:t>
            </a:r>
            <a:endParaRPr b="1" sz="4000">
              <a:solidFill>
                <a:srgbClr val="000000"/>
              </a:solidFill>
              <a:latin typeface="Kanit"/>
              <a:ea typeface="Kanit"/>
              <a:cs typeface="Kanit"/>
              <a:sym typeface="Kani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descr="A picture containing text, screenshot&#10;&#10;Description automatically generated" id="602" name="Google Shape;602;p41"/>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607" name="Shape 607"/>
        <p:cNvGrpSpPr/>
        <p:nvPr/>
      </p:nvGrpSpPr>
      <p:grpSpPr>
        <a:xfrm>
          <a:off x="0" y="0"/>
          <a:ext cx="0" cy="0"/>
          <a:chOff x="0" y="0"/>
          <a:chExt cx="0" cy="0"/>
        </a:xfrm>
      </p:grpSpPr>
      <p:pic>
        <p:nvPicPr>
          <p:cNvPr id="608" name="Google Shape;608;g20e5be64590_0_1"/>
          <p:cNvPicPr preferRelativeResize="0"/>
          <p:nvPr/>
        </p:nvPicPr>
        <p:blipFill>
          <a:blip r:embed="rId3">
            <a:alphaModFix/>
          </a:blip>
          <a:stretch>
            <a:fillRect/>
          </a:stretch>
        </p:blipFill>
        <p:spPr>
          <a:xfrm>
            <a:off x="-57525" y="13"/>
            <a:ext cx="12192000" cy="6857975"/>
          </a:xfrm>
          <a:prstGeom prst="rect">
            <a:avLst/>
          </a:prstGeom>
          <a:noFill/>
          <a:ln>
            <a:noFill/>
          </a:ln>
        </p:spPr>
      </p:pic>
      <p:pic>
        <p:nvPicPr>
          <p:cNvPr id="609" name="Google Shape;609;g20e5be64590_0_1"/>
          <p:cNvPicPr preferRelativeResize="0"/>
          <p:nvPr/>
        </p:nvPicPr>
        <p:blipFill rotWithShape="1">
          <a:blip r:embed="rId4">
            <a:alphaModFix/>
          </a:blip>
          <a:srcRect b="0" l="0" r="0" t="0"/>
          <a:stretch/>
        </p:blipFill>
        <p:spPr>
          <a:xfrm>
            <a:off x="2677687" y="1397696"/>
            <a:ext cx="7222434" cy="4062619"/>
          </a:xfrm>
          <a:prstGeom prst="rect">
            <a:avLst/>
          </a:prstGeom>
          <a:noFill/>
          <a:ln>
            <a:noFill/>
          </a:ln>
        </p:spPr>
      </p:pic>
      <p:sp>
        <p:nvSpPr>
          <p:cNvPr id="610" name="Google Shape;610;g20e5be64590_0_1"/>
          <p:cNvSpPr txBox="1"/>
          <p:nvPr/>
        </p:nvSpPr>
        <p:spPr>
          <a:xfrm>
            <a:off x="-57525" y="18"/>
            <a:ext cx="12192000" cy="1169700"/>
          </a:xfrm>
          <a:prstGeom prst="rect">
            <a:avLst/>
          </a:prstGeom>
          <a:noFill/>
          <a:ln>
            <a:noFill/>
          </a:ln>
        </p:spPr>
        <p:txBody>
          <a:bodyPr anchorCtr="0" anchor="t" bIns="45700" lIns="91425" spcFirstLastPara="1" rIns="91425" wrap="square" tIns="45700">
            <a:spAutoFit/>
          </a:bodyPr>
          <a:lstStyle/>
          <a:p>
            <a:pPr indent="0" lvl="0" marL="93130" marR="0" rtl="0" algn="ctr">
              <a:lnSpc>
                <a:spcPct val="150000"/>
              </a:lnSpc>
              <a:spcBef>
                <a:spcPts val="0"/>
              </a:spcBef>
              <a:spcAft>
                <a:spcPts val="0"/>
              </a:spcAft>
              <a:buNone/>
            </a:pPr>
            <a:r>
              <a:rPr b="1" lang="en-US" sz="7000">
                <a:highlight>
                  <a:srgbClr val="D50026"/>
                </a:highlight>
                <a:latin typeface="Kanit"/>
                <a:ea typeface="Kanit"/>
                <a:cs typeface="Kanit"/>
                <a:sym typeface="Kanit"/>
              </a:rPr>
              <a:t>Salamat. </a:t>
            </a:r>
            <a:r>
              <a:rPr b="1" lang="en-US" sz="7000">
                <a:highlight>
                  <a:schemeClr val="lt1"/>
                </a:highlight>
                <a:latin typeface="Kanit"/>
                <a:ea typeface="Kanit"/>
                <a:cs typeface="Kanit"/>
                <a:sym typeface="Kanit"/>
              </a:rPr>
              <a:t>Thank you.</a:t>
            </a:r>
            <a:endParaRPr b="1" sz="7000">
              <a:solidFill>
                <a:srgbClr val="000000"/>
              </a:solidFill>
              <a:highlight>
                <a:schemeClr val="lt1"/>
              </a:highlight>
              <a:latin typeface="Kanit"/>
              <a:ea typeface="Kanit"/>
              <a:cs typeface="Kanit"/>
              <a:sym typeface="Kani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pic>
        <p:nvPicPr>
          <p:cNvPr id="615" name="Google Shape;615;g1f27f2bf9fa_1_0"/>
          <p:cNvPicPr preferRelativeResize="0"/>
          <p:nvPr/>
        </p:nvPicPr>
        <p:blipFill rotWithShape="1">
          <a:blip r:embed="rId3">
            <a:alphaModFix/>
          </a:blip>
          <a:srcRect b="0" l="0" r="0" t="0"/>
          <a:stretch/>
        </p:blipFill>
        <p:spPr>
          <a:xfrm>
            <a:off x="0" y="0"/>
            <a:ext cx="12192005" cy="6858003"/>
          </a:xfrm>
          <a:prstGeom prst="rect">
            <a:avLst/>
          </a:prstGeom>
          <a:noFill/>
          <a:ln>
            <a:noFill/>
          </a:ln>
        </p:spPr>
      </p:pic>
      <p:pic>
        <p:nvPicPr>
          <p:cNvPr id="616" name="Google Shape;616;g1f27f2bf9fa_1_0"/>
          <p:cNvPicPr preferRelativeResize="0"/>
          <p:nvPr/>
        </p:nvPicPr>
        <p:blipFill rotWithShape="1">
          <a:blip r:embed="rId4">
            <a:alphaModFix/>
          </a:blip>
          <a:srcRect b="0" l="0" r="0" t="0"/>
          <a:stretch/>
        </p:blipFill>
        <p:spPr>
          <a:xfrm>
            <a:off x="3731125" y="5116075"/>
            <a:ext cx="4729651" cy="642600"/>
          </a:xfrm>
          <a:prstGeom prst="rect">
            <a:avLst/>
          </a:prstGeom>
          <a:noFill/>
          <a:ln>
            <a:noFill/>
          </a:ln>
        </p:spPr>
      </p:pic>
      <p:sp>
        <p:nvSpPr>
          <p:cNvPr id="617" name="Google Shape;617;g1f27f2bf9fa_1_0"/>
          <p:cNvSpPr txBox="1"/>
          <p:nvPr/>
        </p:nvSpPr>
        <p:spPr>
          <a:xfrm>
            <a:off x="2368600" y="5969000"/>
            <a:ext cx="74547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lang="en-US" sz="1600">
                <a:solidFill>
                  <a:schemeClr val="lt1"/>
                </a:solidFill>
                <a:latin typeface="Montserrat Medium"/>
                <a:ea typeface="Montserrat Medium"/>
                <a:cs typeface="Montserrat Medium"/>
                <a:sym typeface="Montserrat Medium"/>
              </a:rPr>
              <a:t>AR/VR Panel at WeCode 2023</a:t>
            </a:r>
            <a:endParaRPr sz="1600">
              <a:solidFill>
                <a:schemeClr val="lt1"/>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Clr>
                <a:srgbClr val="000000"/>
              </a:buClr>
              <a:buSzPts val="1600"/>
              <a:buFont typeface="Arial"/>
              <a:buNone/>
            </a:pPr>
            <a:r>
              <a:rPr lang="en-US" sz="1600">
                <a:solidFill>
                  <a:schemeClr val="lt1"/>
                </a:solidFill>
                <a:latin typeface="Montserrat Medium"/>
                <a:ea typeface="Montserrat Medium"/>
                <a:cs typeface="Montserrat Medium"/>
                <a:sym typeface="Montserrat Medium"/>
              </a:rPr>
              <a:t>18</a:t>
            </a:r>
            <a:r>
              <a:rPr b="0" i="0" lang="en-US" sz="1600" u="none" cap="none" strike="noStrike">
                <a:solidFill>
                  <a:schemeClr val="lt1"/>
                </a:solidFill>
                <a:latin typeface="Montserrat Medium"/>
                <a:ea typeface="Montserrat Medium"/>
                <a:cs typeface="Montserrat Medium"/>
                <a:sym typeface="Montserrat Medium"/>
              </a:rPr>
              <a:t> </a:t>
            </a:r>
            <a:r>
              <a:rPr lang="en-US" sz="1600">
                <a:solidFill>
                  <a:schemeClr val="lt1"/>
                </a:solidFill>
                <a:latin typeface="Montserrat Medium"/>
                <a:ea typeface="Montserrat Medium"/>
                <a:cs typeface="Montserrat Medium"/>
                <a:sym typeface="Montserrat Medium"/>
              </a:rPr>
              <a:t>February</a:t>
            </a:r>
            <a:r>
              <a:rPr b="0" i="0" lang="en-US" sz="1600" u="none" cap="none" strike="noStrike">
                <a:solidFill>
                  <a:schemeClr val="lt1"/>
                </a:solidFill>
                <a:latin typeface="Montserrat Medium"/>
                <a:ea typeface="Montserrat Medium"/>
                <a:cs typeface="Montserrat Medium"/>
                <a:sym typeface="Montserrat Medium"/>
              </a:rPr>
              <a:t> </a:t>
            </a:r>
            <a:r>
              <a:rPr lang="en-US" sz="1600">
                <a:solidFill>
                  <a:schemeClr val="lt1"/>
                </a:solidFill>
                <a:latin typeface="Montserrat Medium"/>
                <a:ea typeface="Montserrat Medium"/>
                <a:cs typeface="Montserrat Medium"/>
                <a:sym typeface="Montserrat Medium"/>
              </a:rPr>
              <a:t>2023</a:t>
            </a:r>
            <a:endParaRPr b="0" i="0" sz="1600" u="none" cap="none" strike="noStrike">
              <a:solidFill>
                <a:schemeClr val="lt1"/>
              </a:solidFill>
              <a:latin typeface="Montserrat Medium"/>
              <a:ea typeface="Montserrat Medium"/>
              <a:cs typeface="Montserrat Medium"/>
              <a:sym typeface="Montserrat Medium"/>
            </a:endParaRPr>
          </a:p>
        </p:txBody>
      </p:sp>
      <p:sp>
        <p:nvSpPr>
          <p:cNvPr id="618" name="Google Shape;618;g1f27f2bf9fa_1_0"/>
          <p:cNvSpPr txBox="1"/>
          <p:nvPr/>
        </p:nvSpPr>
        <p:spPr>
          <a:xfrm>
            <a:off x="1329250" y="2582400"/>
            <a:ext cx="9533400" cy="1693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lang="en-US" sz="6700">
                <a:solidFill>
                  <a:schemeClr val="lt1"/>
                </a:solidFill>
                <a:latin typeface="Montserrat"/>
                <a:ea typeface="Montserrat"/>
                <a:cs typeface="Montserrat"/>
                <a:sym typeface="Montserrat"/>
              </a:rPr>
              <a:t>Hi, I’m </a:t>
            </a:r>
            <a:r>
              <a:rPr b="1" lang="en-US" sz="6700">
                <a:solidFill>
                  <a:schemeClr val="lt1"/>
                </a:solidFill>
                <a:latin typeface="Montserrat"/>
                <a:ea typeface="Montserrat"/>
                <a:cs typeface="Montserrat"/>
                <a:sym typeface="Montserrat"/>
              </a:rPr>
              <a:t>Jazmin Cano!</a:t>
            </a:r>
            <a:br>
              <a:rPr b="1" lang="en-US" sz="6700">
                <a:solidFill>
                  <a:schemeClr val="lt1"/>
                </a:solidFill>
                <a:latin typeface="Montserrat"/>
                <a:ea typeface="Montserrat"/>
                <a:cs typeface="Montserrat"/>
                <a:sym typeface="Montserrat"/>
              </a:rPr>
            </a:br>
            <a:r>
              <a:rPr b="1" lang="en-US" sz="4300">
                <a:solidFill>
                  <a:schemeClr val="lt1"/>
                </a:solidFill>
                <a:latin typeface="Montserrat"/>
                <a:ea typeface="Montserrat"/>
                <a:cs typeface="Montserrat"/>
                <a:sym typeface="Montserrat"/>
              </a:rPr>
              <a:t>Accessibility Product Manager</a:t>
            </a:r>
            <a:endParaRPr b="1" sz="4300">
              <a:solidFill>
                <a:schemeClr val="lt1"/>
              </a:solidFill>
              <a:latin typeface="Montserrat"/>
              <a:ea typeface="Montserrat"/>
              <a:cs typeface="Montserrat"/>
              <a:sym typeface="Montserra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pic>
        <p:nvPicPr>
          <p:cNvPr id="623" name="Google Shape;623;g1f27f2bf9fa_1_64"/>
          <p:cNvPicPr preferRelativeResize="0"/>
          <p:nvPr/>
        </p:nvPicPr>
        <p:blipFill rotWithShape="1">
          <a:blip r:embed="rId3">
            <a:alphaModFix/>
          </a:blip>
          <a:srcRect b="0" l="0" r="0" t="0"/>
          <a:stretch/>
        </p:blipFill>
        <p:spPr>
          <a:xfrm>
            <a:off x="5284" y="0"/>
            <a:ext cx="12181427" cy="6858001"/>
          </a:xfrm>
          <a:prstGeom prst="rect">
            <a:avLst/>
          </a:prstGeom>
          <a:noFill/>
          <a:ln>
            <a:noFill/>
          </a:ln>
        </p:spPr>
      </p:pic>
      <p:sp>
        <p:nvSpPr>
          <p:cNvPr id="624" name="Google Shape;624;g1f27f2bf9fa_1_64"/>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lang="en-US" sz="1100">
                <a:solidFill>
                  <a:schemeClr val="lt1"/>
                </a:solidFill>
                <a:latin typeface="Montserrat Medium"/>
                <a:ea typeface="Montserrat Medium"/>
                <a:cs typeface="Montserrat Medium"/>
                <a:sym typeface="Montserrat Medium"/>
              </a:rPr>
              <a:t>Owlchemy Labs // AR/VR Panel at WeCode 2023</a:t>
            </a:r>
            <a:endParaRPr sz="1100">
              <a:solidFill>
                <a:schemeClr val="lt1"/>
              </a:solidFill>
              <a:latin typeface="Montserrat Medium"/>
              <a:ea typeface="Montserrat Medium"/>
              <a:cs typeface="Montserrat Medium"/>
              <a:sym typeface="Montserrat Medium"/>
            </a:endParaRPr>
          </a:p>
        </p:txBody>
      </p:sp>
      <p:sp>
        <p:nvSpPr>
          <p:cNvPr id="625" name="Google Shape;625;g1f27f2bf9fa_1_64"/>
          <p:cNvSpPr txBox="1"/>
          <p:nvPr/>
        </p:nvSpPr>
        <p:spPr>
          <a:xfrm>
            <a:off x="411700" y="1837950"/>
            <a:ext cx="7454700" cy="2576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6400"/>
              <a:buFont typeface="Arial"/>
              <a:buNone/>
            </a:pPr>
            <a:r>
              <a:rPr lang="en-US" sz="5200">
                <a:solidFill>
                  <a:schemeClr val="lt1"/>
                </a:solidFill>
                <a:latin typeface="Barlow Condensed SemiBold"/>
                <a:ea typeface="Barlow Condensed SemiBold"/>
                <a:cs typeface="Barlow Condensed SemiBold"/>
                <a:sym typeface="Barlow Condensed SemiBold"/>
              </a:rPr>
              <a:t>For the next few mins, I’ll cover:</a:t>
            </a:r>
            <a:br>
              <a:rPr lang="en-US" sz="6400">
                <a:solidFill>
                  <a:schemeClr val="lt1"/>
                </a:solidFill>
                <a:latin typeface="Barlow Condensed SemiBold"/>
                <a:ea typeface="Barlow Condensed SemiBold"/>
                <a:cs typeface="Barlow Condensed SemiBold"/>
                <a:sym typeface="Barlow Condensed SemiBold"/>
              </a:rPr>
            </a:br>
            <a:r>
              <a:rPr lang="en-US" sz="6400">
                <a:solidFill>
                  <a:schemeClr val="lt1"/>
                </a:solidFill>
                <a:latin typeface="Barlow Condensed SemiBold"/>
                <a:ea typeface="Barlow Condensed SemiBold"/>
                <a:cs typeface="Barlow Condensed SemiBold"/>
                <a:sym typeface="Barlow Condensed SemiBold"/>
              </a:rPr>
              <a:t>1. </a:t>
            </a:r>
            <a:r>
              <a:rPr lang="en-US" sz="6000">
                <a:solidFill>
                  <a:schemeClr val="lt1"/>
                </a:solidFill>
                <a:latin typeface="Barlow Condensed SemiBold"/>
                <a:ea typeface="Barlow Condensed SemiBold"/>
                <a:cs typeface="Barlow Condensed SemiBold"/>
                <a:sym typeface="Barlow Condensed SemiBold"/>
              </a:rPr>
              <a:t>What I do</a:t>
            </a:r>
            <a:br>
              <a:rPr lang="en-US" sz="6000">
                <a:solidFill>
                  <a:schemeClr val="lt1"/>
                </a:solidFill>
                <a:latin typeface="Barlow Condensed SemiBold"/>
                <a:ea typeface="Barlow Condensed SemiBold"/>
                <a:cs typeface="Barlow Condensed SemiBold"/>
                <a:sym typeface="Barlow Condensed SemiBold"/>
              </a:rPr>
            </a:br>
            <a:r>
              <a:rPr lang="en-US" sz="6000">
                <a:solidFill>
                  <a:schemeClr val="lt1"/>
                </a:solidFill>
                <a:latin typeface="Barlow Condensed SemiBold"/>
                <a:ea typeface="Barlow Condensed SemiBold"/>
                <a:cs typeface="Barlow Condensed SemiBold"/>
                <a:sym typeface="Barlow Condensed SemiBold"/>
              </a:rPr>
              <a:t>2. How I got here</a:t>
            </a:r>
            <a:br>
              <a:rPr lang="en-US" sz="6000">
                <a:solidFill>
                  <a:schemeClr val="lt1"/>
                </a:solidFill>
                <a:latin typeface="Barlow Condensed SemiBold"/>
                <a:ea typeface="Barlow Condensed SemiBold"/>
                <a:cs typeface="Barlow Condensed SemiBold"/>
                <a:sym typeface="Barlow Condensed SemiBold"/>
              </a:rPr>
            </a:br>
            <a:r>
              <a:rPr lang="en-US" sz="6000">
                <a:solidFill>
                  <a:schemeClr val="lt1"/>
                </a:solidFill>
                <a:latin typeface="Barlow Condensed SemiBold"/>
                <a:ea typeface="Barlow Condensed SemiBold"/>
                <a:cs typeface="Barlow Condensed SemiBold"/>
                <a:sym typeface="Barlow Condensed SemiBold"/>
              </a:rPr>
              <a:t>3. What I’m doing now</a:t>
            </a:r>
            <a:endParaRPr sz="6000">
              <a:solidFill>
                <a:schemeClr val="lt1"/>
              </a:solidFill>
              <a:latin typeface="Barlow Condensed SemiBold"/>
              <a:ea typeface="Barlow Condensed SemiBold"/>
              <a:cs typeface="Barlow Condensed SemiBold"/>
              <a:sym typeface="Barlow Condensed SemiBold"/>
            </a:endParaRPr>
          </a:p>
        </p:txBody>
      </p:sp>
      <p:pic>
        <p:nvPicPr>
          <p:cNvPr id="626" name="Google Shape;626;g1f27f2bf9fa_1_64"/>
          <p:cNvPicPr preferRelativeResize="0"/>
          <p:nvPr/>
        </p:nvPicPr>
        <p:blipFill rotWithShape="1">
          <a:blip r:embed="rId4">
            <a:alphaModFix/>
          </a:blip>
          <a:srcRect b="0" l="0" r="0" t="0"/>
          <a:stretch/>
        </p:blipFill>
        <p:spPr>
          <a:xfrm>
            <a:off x="11128472" y="6078621"/>
            <a:ext cx="677235" cy="461879"/>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g1f28cf8152d_0_180"/>
          <p:cNvSpPr txBox="1"/>
          <p:nvPr/>
        </p:nvSpPr>
        <p:spPr>
          <a:xfrm>
            <a:off x="406400" y="571500"/>
            <a:ext cx="5092800" cy="854400"/>
          </a:xfrm>
          <a:prstGeom prst="rect">
            <a:avLst/>
          </a:prstGeom>
          <a:noFill/>
          <a:ln>
            <a:noFill/>
          </a:ln>
        </p:spPr>
        <p:txBody>
          <a:bodyPr anchorCtr="0" anchor="t" bIns="0" lIns="0" spcFirstLastPara="1" rIns="0" wrap="square" tIns="0">
            <a:spAutoFit/>
          </a:bodyPr>
          <a:lstStyle/>
          <a:p>
            <a:pPr indent="0" lvl="0" marL="0" marR="0" rtl="0" algn="l">
              <a:lnSpc>
                <a:spcPct val="75000"/>
              </a:lnSpc>
              <a:spcBef>
                <a:spcPts val="0"/>
              </a:spcBef>
              <a:spcAft>
                <a:spcPts val="0"/>
              </a:spcAft>
              <a:buClr>
                <a:srgbClr val="000000"/>
              </a:buClr>
              <a:buSzPts val="3700"/>
              <a:buFont typeface="Arial"/>
              <a:buNone/>
            </a:pPr>
            <a:r>
              <a:rPr lang="en-US" sz="3700">
                <a:solidFill>
                  <a:srgbClr val="5000FF"/>
                </a:solidFill>
                <a:latin typeface="Barlow Condensed SemiBold"/>
                <a:ea typeface="Barlow Condensed SemiBold"/>
                <a:cs typeface="Barlow Condensed SemiBold"/>
                <a:sym typeface="Barlow Condensed SemiBold"/>
              </a:rPr>
              <a:t>What I do:</a:t>
            </a:r>
            <a:endParaRPr sz="3700">
              <a:solidFill>
                <a:srgbClr val="5000FF"/>
              </a:solidFill>
              <a:latin typeface="Barlow Condensed SemiBold"/>
              <a:ea typeface="Barlow Condensed SemiBold"/>
              <a:cs typeface="Barlow Condensed SemiBold"/>
              <a:sym typeface="Barlow Condensed SemiBold"/>
            </a:endParaRPr>
          </a:p>
          <a:p>
            <a:pPr indent="0" lvl="0" marL="0" marR="0" rtl="0" algn="l">
              <a:lnSpc>
                <a:spcPct val="75000"/>
              </a:lnSpc>
              <a:spcBef>
                <a:spcPts val="0"/>
              </a:spcBef>
              <a:spcAft>
                <a:spcPts val="0"/>
              </a:spcAft>
              <a:buClr>
                <a:srgbClr val="000000"/>
              </a:buClr>
              <a:buSzPts val="3700"/>
              <a:buFont typeface="Arial"/>
              <a:buNone/>
            </a:pPr>
            <a:r>
              <a:t/>
            </a:r>
            <a:endParaRPr sz="3700">
              <a:solidFill>
                <a:srgbClr val="5000FF"/>
              </a:solidFill>
              <a:latin typeface="Barlow Condensed SemiBold"/>
              <a:ea typeface="Barlow Condensed SemiBold"/>
              <a:cs typeface="Barlow Condensed SemiBold"/>
              <a:sym typeface="Barlow Condensed SemiBold"/>
            </a:endParaRPr>
          </a:p>
        </p:txBody>
      </p:sp>
      <p:sp>
        <p:nvSpPr>
          <p:cNvPr id="632" name="Google Shape;632;g1f28cf8152d_0_180"/>
          <p:cNvSpPr txBox="1"/>
          <p:nvPr/>
        </p:nvSpPr>
        <p:spPr>
          <a:xfrm>
            <a:off x="417000" y="6313000"/>
            <a:ext cx="7454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1100">
                <a:solidFill>
                  <a:srgbClr val="5000FF"/>
                </a:solidFill>
                <a:latin typeface="Montserrat Medium"/>
                <a:ea typeface="Montserrat Medium"/>
                <a:cs typeface="Montserrat Medium"/>
                <a:sym typeface="Montserrat Medium"/>
              </a:rPr>
              <a:t>Owlchemy Labs // AR/VR Panel at WeCode 2023</a:t>
            </a:r>
            <a:endParaRPr sz="1100">
              <a:solidFill>
                <a:srgbClr val="5000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100"/>
              <a:buFont typeface="Arial"/>
              <a:buNone/>
            </a:pPr>
            <a:r>
              <a:t/>
            </a:r>
            <a:endParaRPr sz="1100">
              <a:solidFill>
                <a:srgbClr val="5000FF"/>
              </a:solidFill>
              <a:latin typeface="Montserrat Medium"/>
              <a:ea typeface="Montserrat Medium"/>
              <a:cs typeface="Montserrat Medium"/>
              <a:sym typeface="Montserrat Medium"/>
            </a:endParaRPr>
          </a:p>
        </p:txBody>
      </p:sp>
      <p:pic>
        <p:nvPicPr>
          <p:cNvPr id="633" name="Google Shape;633;g1f28cf8152d_0_180"/>
          <p:cNvPicPr preferRelativeResize="0"/>
          <p:nvPr/>
        </p:nvPicPr>
        <p:blipFill rotWithShape="1">
          <a:blip r:embed="rId3">
            <a:alphaModFix/>
          </a:blip>
          <a:srcRect b="0" l="0" r="0" t="0"/>
          <a:stretch/>
        </p:blipFill>
        <p:spPr>
          <a:xfrm>
            <a:off x="11128461" y="6078903"/>
            <a:ext cx="677242" cy="461601"/>
          </a:xfrm>
          <a:prstGeom prst="rect">
            <a:avLst/>
          </a:prstGeom>
          <a:noFill/>
          <a:ln>
            <a:noFill/>
          </a:ln>
        </p:spPr>
      </p:pic>
      <p:pic>
        <p:nvPicPr>
          <p:cNvPr id="634" name="Google Shape;634;g1f28cf8152d_0_180"/>
          <p:cNvPicPr preferRelativeResize="0"/>
          <p:nvPr/>
        </p:nvPicPr>
        <p:blipFill rotWithShape="1">
          <a:blip r:embed="rId4">
            <a:alphaModFix/>
          </a:blip>
          <a:srcRect b="0" l="21173" r="29040" t="0"/>
          <a:stretch/>
        </p:blipFill>
        <p:spPr>
          <a:xfrm>
            <a:off x="6096000" y="0"/>
            <a:ext cx="6096000" cy="6858002"/>
          </a:xfrm>
          <a:prstGeom prst="rect">
            <a:avLst/>
          </a:prstGeom>
          <a:noFill/>
          <a:ln>
            <a:noFill/>
          </a:ln>
        </p:spPr>
      </p:pic>
      <p:pic>
        <p:nvPicPr>
          <p:cNvPr id="635" name="Google Shape;635;g1f28cf8152d_0_180"/>
          <p:cNvPicPr preferRelativeResize="0"/>
          <p:nvPr/>
        </p:nvPicPr>
        <p:blipFill rotWithShape="1">
          <a:blip r:embed="rId5">
            <a:alphaModFix/>
          </a:blip>
          <a:srcRect b="0" l="0" r="0" t="0"/>
          <a:stretch/>
        </p:blipFill>
        <p:spPr>
          <a:xfrm>
            <a:off x="11128472" y="6078621"/>
            <a:ext cx="677235" cy="461879"/>
          </a:xfrm>
          <a:prstGeom prst="rect">
            <a:avLst/>
          </a:prstGeom>
          <a:noFill/>
          <a:ln>
            <a:noFill/>
          </a:ln>
        </p:spPr>
      </p:pic>
      <p:cxnSp>
        <p:nvCxnSpPr>
          <p:cNvPr id="636" name="Google Shape;636;g1f28cf8152d_0_180"/>
          <p:cNvCxnSpPr/>
          <p:nvPr/>
        </p:nvCxnSpPr>
        <p:spPr>
          <a:xfrm>
            <a:off x="419100" y="393700"/>
            <a:ext cx="11386800" cy="0"/>
          </a:xfrm>
          <a:prstGeom prst="straightConnector1">
            <a:avLst/>
          </a:prstGeom>
          <a:noFill/>
          <a:ln cap="flat" cmpd="sng" w="19050">
            <a:solidFill>
              <a:srgbClr val="5000FF"/>
            </a:solidFill>
            <a:prstDash val="solid"/>
            <a:round/>
            <a:headEnd len="sm" w="sm" type="none"/>
            <a:tailEnd len="sm" w="sm" type="none"/>
          </a:ln>
        </p:spPr>
      </p:cxnSp>
      <p:sp>
        <p:nvSpPr>
          <p:cNvPr id="637" name="Google Shape;637;g1f28cf8152d_0_180"/>
          <p:cNvSpPr txBox="1"/>
          <p:nvPr/>
        </p:nvSpPr>
        <p:spPr>
          <a:xfrm>
            <a:off x="419100" y="2771450"/>
            <a:ext cx="4539900" cy="2232000"/>
          </a:xfrm>
          <a:prstGeom prst="rect">
            <a:avLst/>
          </a:prstGeom>
          <a:noFill/>
          <a:ln>
            <a:noFill/>
          </a:ln>
        </p:spPr>
        <p:txBody>
          <a:bodyPr anchorCtr="0" anchor="t" bIns="91425" lIns="91425" spcFirstLastPara="1" rIns="91425" wrap="square" tIns="91425">
            <a:spAutoFit/>
          </a:bodyPr>
          <a:lstStyle/>
          <a:p>
            <a:pPr indent="0" lvl="0" marL="0" rtl="0" algn="l">
              <a:spcBef>
                <a:spcPts val="2000"/>
              </a:spcBef>
              <a:spcAft>
                <a:spcPts val="0"/>
              </a:spcAft>
              <a:buNone/>
            </a:pPr>
            <a:r>
              <a:rPr lang="en-US" sz="1900">
                <a:solidFill>
                  <a:schemeClr val="dk1"/>
                </a:solidFill>
                <a:highlight>
                  <a:schemeClr val="lt1"/>
                </a:highlight>
                <a:latin typeface="Montserrat"/>
                <a:ea typeface="Montserrat"/>
                <a:cs typeface="Montserrat"/>
                <a:sym typeface="Montserrat"/>
              </a:rPr>
              <a:t>I ensure accessibility </a:t>
            </a:r>
            <a:r>
              <a:rPr lang="en-US" sz="1900">
                <a:solidFill>
                  <a:schemeClr val="dk1"/>
                </a:solidFill>
                <a:highlight>
                  <a:schemeClr val="lt1"/>
                </a:highlight>
                <a:latin typeface="Montserrat"/>
                <a:ea typeface="Montserrat"/>
                <a:cs typeface="Montserrat"/>
                <a:sym typeface="Montserrat"/>
              </a:rPr>
              <a:t>features</a:t>
            </a:r>
            <a:r>
              <a:rPr lang="en-US" sz="1900">
                <a:solidFill>
                  <a:schemeClr val="dk1"/>
                </a:solidFill>
                <a:highlight>
                  <a:schemeClr val="lt1"/>
                </a:highlight>
                <a:latin typeface="Montserrat"/>
                <a:ea typeface="Montserrat"/>
                <a:cs typeface="Montserrat"/>
                <a:sym typeface="Montserrat"/>
              </a:rPr>
              <a:t> are researched and prioritized so players with disabilities aren’t excluded from our games.</a:t>
            </a:r>
            <a:br>
              <a:rPr lang="en-US" sz="1900">
                <a:solidFill>
                  <a:schemeClr val="dk1"/>
                </a:solidFill>
                <a:highlight>
                  <a:schemeClr val="lt1"/>
                </a:highlight>
                <a:latin typeface="Montserrat"/>
                <a:ea typeface="Montserrat"/>
                <a:cs typeface="Montserrat"/>
                <a:sym typeface="Montserrat"/>
              </a:rPr>
            </a:br>
            <a:br>
              <a:rPr lang="en-US" sz="1900">
                <a:solidFill>
                  <a:schemeClr val="dk1"/>
                </a:solidFill>
                <a:highlight>
                  <a:schemeClr val="lt1"/>
                </a:highlight>
                <a:latin typeface="Montserrat"/>
                <a:ea typeface="Montserrat"/>
                <a:cs typeface="Montserrat"/>
                <a:sym typeface="Montserrat"/>
              </a:rPr>
            </a:br>
            <a:r>
              <a:rPr lang="en-US" sz="1900">
                <a:solidFill>
                  <a:schemeClr val="dk1"/>
                </a:solidFill>
                <a:highlight>
                  <a:schemeClr val="lt1"/>
                </a:highlight>
                <a:latin typeface="Montserrat"/>
                <a:ea typeface="Montserrat"/>
                <a:cs typeface="Montserrat"/>
                <a:sym typeface="Montserrat"/>
              </a:rPr>
              <a:t>At Owlchemy Labs, we make </a:t>
            </a:r>
            <a:br>
              <a:rPr lang="en-US" sz="1900">
                <a:solidFill>
                  <a:schemeClr val="dk1"/>
                </a:solidFill>
                <a:highlight>
                  <a:schemeClr val="lt1"/>
                </a:highlight>
                <a:latin typeface="Montserrat"/>
                <a:ea typeface="Montserrat"/>
                <a:cs typeface="Montserrat"/>
                <a:sym typeface="Montserrat"/>
              </a:rPr>
            </a:br>
            <a:r>
              <a:rPr b="1" lang="en-US" sz="1900">
                <a:solidFill>
                  <a:schemeClr val="dk1"/>
                </a:solidFill>
                <a:highlight>
                  <a:schemeClr val="lt1"/>
                </a:highlight>
                <a:latin typeface="Montserrat"/>
                <a:ea typeface="Montserrat"/>
                <a:cs typeface="Montserrat"/>
                <a:sym typeface="Montserrat"/>
              </a:rPr>
              <a:t>VR for everyone!</a:t>
            </a:r>
            <a:endParaRPr sz="1900">
              <a:solidFill>
                <a:schemeClr val="dk1"/>
              </a:solidFill>
              <a:highlight>
                <a:schemeClr val="lt1"/>
              </a:highlight>
              <a:latin typeface="Montserrat"/>
              <a:ea typeface="Montserrat"/>
              <a:cs typeface="Montserrat"/>
              <a:sym typeface="Montserrat"/>
            </a:endParaRPr>
          </a:p>
        </p:txBody>
      </p:sp>
      <p:sp>
        <p:nvSpPr>
          <p:cNvPr id="638" name="Google Shape;638;g1f28cf8152d_0_180"/>
          <p:cNvSpPr txBox="1"/>
          <p:nvPr/>
        </p:nvSpPr>
        <p:spPr>
          <a:xfrm>
            <a:off x="419100" y="1096200"/>
            <a:ext cx="4539900" cy="1062000"/>
          </a:xfrm>
          <a:prstGeom prst="rect">
            <a:avLst/>
          </a:prstGeom>
          <a:noFill/>
          <a:ln>
            <a:noFill/>
          </a:ln>
        </p:spPr>
        <p:txBody>
          <a:bodyPr anchorCtr="0" anchor="t" bIns="91425" lIns="91425" spcFirstLastPara="1" rIns="91425" wrap="square" tIns="91425">
            <a:spAutoFit/>
          </a:bodyPr>
          <a:lstStyle/>
          <a:p>
            <a:pPr indent="0" lvl="0" marL="0" rtl="0" algn="l">
              <a:spcBef>
                <a:spcPts val="2000"/>
              </a:spcBef>
              <a:spcAft>
                <a:spcPts val="0"/>
              </a:spcAft>
              <a:buNone/>
            </a:pPr>
            <a:r>
              <a:rPr b="1" lang="en-US" sz="1900">
                <a:solidFill>
                  <a:schemeClr val="dk1"/>
                </a:solidFill>
                <a:highlight>
                  <a:schemeClr val="lt1"/>
                </a:highlight>
                <a:latin typeface="Montserrat"/>
                <a:ea typeface="Montserrat"/>
                <a:cs typeface="Montserrat"/>
                <a:sym typeface="Montserrat"/>
              </a:rPr>
              <a:t>Accessibility</a:t>
            </a:r>
            <a:r>
              <a:rPr lang="en-US" sz="1900">
                <a:solidFill>
                  <a:schemeClr val="dk1"/>
                </a:solidFill>
                <a:highlight>
                  <a:schemeClr val="lt1"/>
                </a:highlight>
                <a:latin typeface="Montserrat"/>
                <a:ea typeface="Montserrat"/>
                <a:cs typeface="Montserrat"/>
                <a:sym typeface="Montserrat"/>
              </a:rPr>
              <a:t> - The quality of being easily reached, entered, or used by people with disabilities.</a:t>
            </a:r>
            <a:endParaRPr sz="1900">
              <a:solidFill>
                <a:schemeClr val="dk1"/>
              </a:solidFill>
              <a:highlight>
                <a:schemeClr val="lt1"/>
              </a:highlight>
              <a:latin typeface="Montserrat"/>
              <a:ea typeface="Montserrat"/>
              <a:cs typeface="Montserrat"/>
              <a:sym typeface="Montserrat"/>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g1f27f2bf9fa_1_280"/>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1100">
                <a:solidFill>
                  <a:srgbClr val="5000FF"/>
                </a:solidFill>
                <a:latin typeface="Montserrat Medium"/>
                <a:ea typeface="Montserrat Medium"/>
                <a:cs typeface="Montserrat Medium"/>
                <a:sym typeface="Montserrat Medium"/>
              </a:rPr>
              <a:t>Owlchemy Labs // AR/VR Panel at WeCode 2023</a:t>
            </a:r>
            <a:endParaRPr sz="1100">
              <a:solidFill>
                <a:srgbClr val="5000FF"/>
              </a:solidFill>
              <a:latin typeface="Montserrat Medium"/>
              <a:ea typeface="Montserrat Medium"/>
              <a:cs typeface="Montserrat Medium"/>
              <a:sym typeface="Montserrat Medium"/>
            </a:endParaRPr>
          </a:p>
        </p:txBody>
      </p:sp>
      <p:pic>
        <p:nvPicPr>
          <p:cNvPr id="644" name="Google Shape;644;g1f27f2bf9fa_1_280"/>
          <p:cNvPicPr preferRelativeResize="0"/>
          <p:nvPr/>
        </p:nvPicPr>
        <p:blipFill rotWithShape="1">
          <a:blip r:embed="rId3">
            <a:alphaModFix/>
          </a:blip>
          <a:srcRect b="0" l="0" r="0" t="0"/>
          <a:stretch/>
        </p:blipFill>
        <p:spPr>
          <a:xfrm>
            <a:off x="11128461" y="6078903"/>
            <a:ext cx="677242" cy="461601"/>
          </a:xfrm>
          <a:prstGeom prst="rect">
            <a:avLst/>
          </a:prstGeom>
          <a:noFill/>
          <a:ln>
            <a:noFill/>
          </a:ln>
        </p:spPr>
      </p:pic>
      <p:cxnSp>
        <p:nvCxnSpPr>
          <p:cNvPr id="645" name="Google Shape;645;g1f27f2bf9fa_1_280"/>
          <p:cNvCxnSpPr/>
          <p:nvPr/>
        </p:nvCxnSpPr>
        <p:spPr>
          <a:xfrm>
            <a:off x="450800" y="3530600"/>
            <a:ext cx="11290500" cy="0"/>
          </a:xfrm>
          <a:prstGeom prst="straightConnector1">
            <a:avLst/>
          </a:prstGeom>
          <a:noFill/>
          <a:ln cap="flat" cmpd="sng" w="19050">
            <a:solidFill>
              <a:srgbClr val="404040"/>
            </a:solidFill>
            <a:prstDash val="solid"/>
            <a:round/>
            <a:headEnd len="sm" w="sm" type="none"/>
            <a:tailEnd len="med" w="med" type="triangle"/>
          </a:ln>
        </p:spPr>
      </p:cxnSp>
      <p:cxnSp>
        <p:nvCxnSpPr>
          <p:cNvPr id="646" name="Google Shape;646;g1f27f2bf9fa_1_280"/>
          <p:cNvCxnSpPr/>
          <p:nvPr/>
        </p:nvCxnSpPr>
        <p:spPr>
          <a:xfrm rot="10800000">
            <a:off x="1555751" y="2933900"/>
            <a:ext cx="0" cy="596700"/>
          </a:xfrm>
          <a:prstGeom prst="straightConnector1">
            <a:avLst/>
          </a:prstGeom>
          <a:noFill/>
          <a:ln cap="flat" cmpd="sng" w="19050">
            <a:solidFill>
              <a:srgbClr val="404040"/>
            </a:solidFill>
            <a:prstDash val="solid"/>
            <a:round/>
            <a:headEnd len="sm" w="sm" type="none"/>
            <a:tailEnd len="med" w="med" type="oval"/>
          </a:ln>
        </p:spPr>
      </p:cxnSp>
      <p:cxnSp>
        <p:nvCxnSpPr>
          <p:cNvPr id="647" name="Google Shape;647;g1f27f2bf9fa_1_280"/>
          <p:cNvCxnSpPr/>
          <p:nvPr/>
        </p:nvCxnSpPr>
        <p:spPr>
          <a:xfrm rot="10800000">
            <a:off x="3825875" y="3530700"/>
            <a:ext cx="0" cy="596700"/>
          </a:xfrm>
          <a:prstGeom prst="straightConnector1">
            <a:avLst/>
          </a:prstGeom>
          <a:noFill/>
          <a:ln cap="flat" cmpd="sng" w="19050">
            <a:solidFill>
              <a:srgbClr val="404040"/>
            </a:solidFill>
            <a:prstDash val="solid"/>
            <a:round/>
            <a:headEnd len="med" w="med" type="oval"/>
            <a:tailEnd len="sm" w="sm" type="none"/>
          </a:ln>
        </p:spPr>
      </p:cxnSp>
      <p:sp>
        <p:nvSpPr>
          <p:cNvPr id="648" name="Google Shape;648;g1f27f2bf9fa_1_280"/>
          <p:cNvSpPr txBox="1"/>
          <p:nvPr/>
        </p:nvSpPr>
        <p:spPr>
          <a:xfrm>
            <a:off x="584167" y="1636500"/>
            <a:ext cx="1943100" cy="1004100"/>
          </a:xfrm>
          <a:prstGeom prst="rect">
            <a:avLst/>
          </a:prstGeom>
          <a:noFill/>
          <a:ln>
            <a:noFill/>
          </a:ln>
        </p:spPr>
        <p:txBody>
          <a:bodyPr anchorCtr="0" anchor="b" bIns="0" lIns="0" spcFirstLastPara="1" rIns="0" wrap="square" tIns="0">
            <a:noAutofit/>
          </a:bodyPr>
          <a:lstStyle/>
          <a:p>
            <a:pPr indent="0" lvl="0" marL="0" marR="0" rtl="0" algn="ctr">
              <a:lnSpc>
                <a:spcPct val="115000"/>
              </a:lnSpc>
              <a:spcBef>
                <a:spcPts val="0"/>
              </a:spcBef>
              <a:spcAft>
                <a:spcPts val="0"/>
              </a:spcAft>
              <a:buClr>
                <a:srgbClr val="000000"/>
              </a:buClr>
              <a:buSzPts val="1300"/>
              <a:buFont typeface="Arial"/>
              <a:buNone/>
            </a:pPr>
            <a:r>
              <a:rPr b="1" lang="en-US" sz="1300">
                <a:solidFill>
                  <a:srgbClr val="5000FF"/>
                </a:solidFill>
                <a:highlight>
                  <a:srgbClr val="FFFFFF"/>
                </a:highlight>
                <a:latin typeface="Montserrat"/>
                <a:ea typeface="Montserrat"/>
                <a:cs typeface="Montserrat"/>
                <a:sym typeface="Montserrat"/>
              </a:rPr>
              <a:t>2015</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40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School, Discovr Labs, Games Company, other startups,</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Hackathons!</a:t>
            </a:r>
            <a:endParaRPr b="0" i="0" sz="1300" u="none" cap="none" strike="noStrike">
              <a:solidFill>
                <a:schemeClr val="dk1"/>
              </a:solidFill>
              <a:highlight>
                <a:srgbClr val="FFFFFF"/>
              </a:highlight>
              <a:latin typeface="Montserrat"/>
              <a:ea typeface="Montserrat"/>
              <a:cs typeface="Montserrat"/>
              <a:sym typeface="Montserrat"/>
            </a:endParaRPr>
          </a:p>
        </p:txBody>
      </p:sp>
      <p:sp>
        <p:nvSpPr>
          <p:cNvPr id="649" name="Google Shape;649;g1f27f2bf9fa_1_280"/>
          <p:cNvSpPr txBox="1"/>
          <p:nvPr/>
        </p:nvSpPr>
        <p:spPr>
          <a:xfrm>
            <a:off x="2854267" y="4392400"/>
            <a:ext cx="1943100" cy="1004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chemeClr val="dk1"/>
              </a:buClr>
              <a:buSzPts val="1500"/>
              <a:buFont typeface="Arial"/>
              <a:buNone/>
            </a:pPr>
            <a:r>
              <a:rPr b="1" lang="en-US" sz="1300">
                <a:solidFill>
                  <a:srgbClr val="5000FF"/>
                </a:solidFill>
                <a:highlight>
                  <a:srgbClr val="FFFFFF"/>
                </a:highlight>
                <a:latin typeface="Montserrat"/>
                <a:ea typeface="Montserrat"/>
                <a:cs typeface="Montserrat"/>
                <a:sym typeface="Montserrat"/>
              </a:rPr>
              <a:t>2016</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High Fidelity</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3D art, Marketing</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Hackathons!</a:t>
            </a:r>
            <a:endParaRPr sz="1300">
              <a:solidFill>
                <a:schemeClr val="dk1"/>
              </a:solidFill>
              <a:highlight>
                <a:srgbClr val="FFFFFF"/>
              </a:highlight>
              <a:latin typeface="Montserrat"/>
              <a:ea typeface="Montserrat"/>
              <a:cs typeface="Montserrat"/>
              <a:sym typeface="Montserrat"/>
            </a:endParaRPr>
          </a:p>
          <a:p>
            <a:pPr indent="0" lvl="0" marL="0" marR="0" rtl="0" algn="l">
              <a:lnSpc>
                <a:spcPct val="115000"/>
              </a:lnSpc>
              <a:spcBef>
                <a:spcPts val="400"/>
              </a:spcBef>
              <a:spcAft>
                <a:spcPts val="400"/>
              </a:spcAft>
              <a:buClr>
                <a:srgbClr val="000000"/>
              </a:buClr>
              <a:buSzPts val="1300"/>
              <a:buFont typeface="Arial"/>
              <a:buNone/>
            </a:pPr>
            <a:r>
              <a:t/>
            </a:r>
            <a:endParaRPr sz="1300">
              <a:solidFill>
                <a:schemeClr val="dk1"/>
              </a:solidFill>
              <a:highlight>
                <a:srgbClr val="FFFFFF"/>
              </a:highlight>
              <a:latin typeface="Montserrat"/>
              <a:ea typeface="Montserrat"/>
              <a:cs typeface="Montserrat"/>
              <a:sym typeface="Montserrat"/>
            </a:endParaRPr>
          </a:p>
        </p:txBody>
      </p:sp>
      <p:sp>
        <p:nvSpPr>
          <p:cNvPr id="650" name="Google Shape;650;g1f27f2bf9fa_1_280"/>
          <p:cNvSpPr txBox="1"/>
          <p:nvPr/>
        </p:nvSpPr>
        <p:spPr>
          <a:xfrm>
            <a:off x="406400" y="533400"/>
            <a:ext cx="7454700" cy="496500"/>
          </a:xfrm>
          <a:prstGeom prst="rect">
            <a:avLst/>
          </a:prstGeom>
          <a:noFill/>
          <a:ln>
            <a:noFill/>
          </a:ln>
        </p:spPr>
        <p:txBody>
          <a:bodyPr anchorCtr="0" anchor="t" bIns="0" lIns="0" spcFirstLastPara="1" rIns="0" wrap="square" tIns="0">
            <a:spAutoFit/>
          </a:bodyPr>
          <a:lstStyle/>
          <a:p>
            <a:pPr indent="0" lvl="0" marL="0" marR="0" rtl="0" algn="l">
              <a:lnSpc>
                <a:spcPct val="75000"/>
              </a:lnSpc>
              <a:spcBef>
                <a:spcPts val="0"/>
              </a:spcBef>
              <a:spcAft>
                <a:spcPts val="0"/>
              </a:spcAft>
              <a:buClr>
                <a:srgbClr val="000000"/>
              </a:buClr>
              <a:buSzPts val="4300"/>
              <a:buFont typeface="Arial"/>
              <a:buNone/>
            </a:pPr>
            <a:r>
              <a:rPr lang="en-US" sz="4300">
                <a:solidFill>
                  <a:srgbClr val="5000FF"/>
                </a:solidFill>
                <a:latin typeface="Barlow Condensed SemiBold"/>
                <a:ea typeface="Barlow Condensed SemiBold"/>
                <a:cs typeface="Barlow Condensed SemiBold"/>
                <a:sym typeface="Barlow Condensed SemiBold"/>
              </a:rPr>
              <a:t>How I got here:</a:t>
            </a:r>
            <a:endParaRPr b="0" i="0" sz="4300" u="none" cap="none" strike="noStrike">
              <a:solidFill>
                <a:srgbClr val="5000FF"/>
              </a:solidFill>
              <a:latin typeface="Barlow Condensed SemiBold"/>
              <a:ea typeface="Barlow Condensed SemiBold"/>
              <a:cs typeface="Barlow Condensed SemiBold"/>
              <a:sym typeface="Barlow Condensed SemiBold"/>
            </a:endParaRPr>
          </a:p>
        </p:txBody>
      </p:sp>
      <p:cxnSp>
        <p:nvCxnSpPr>
          <p:cNvPr id="651" name="Google Shape;651;g1f27f2bf9fa_1_280"/>
          <p:cNvCxnSpPr/>
          <p:nvPr/>
        </p:nvCxnSpPr>
        <p:spPr>
          <a:xfrm>
            <a:off x="419100" y="393700"/>
            <a:ext cx="11386800" cy="0"/>
          </a:xfrm>
          <a:prstGeom prst="straightConnector1">
            <a:avLst/>
          </a:prstGeom>
          <a:noFill/>
          <a:ln cap="flat" cmpd="sng" w="19050">
            <a:solidFill>
              <a:srgbClr val="5000FF"/>
            </a:solidFill>
            <a:prstDash val="solid"/>
            <a:round/>
            <a:headEnd len="sm" w="sm" type="none"/>
            <a:tailEnd len="sm" w="sm" type="none"/>
          </a:ln>
        </p:spPr>
      </p:cxn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id="656" name="Google Shape;656;g20c981f27c9_0_8"/>
          <p:cNvPicPr preferRelativeResize="0"/>
          <p:nvPr/>
        </p:nvPicPr>
        <p:blipFill rotWithShape="1">
          <a:blip r:embed="rId3">
            <a:alphaModFix/>
          </a:blip>
          <a:srcRect b="0" l="0" r="0" t="0"/>
          <a:stretch/>
        </p:blipFill>
        <p:spPr>
          <a:xfrm>
            <a:off x="5284" y="0"/>
            <a:ext cx="12181427" cy="6858001"/>
          </a:xfrm>
          <a:prstGeom prst="rect">
            <a:avLst/>
          </a:prstGeom>
          <a:noFill/>
          <a:ln>
            <a:noFill/>
          </a:ln>
        </p:spPr>
      </p:pic>
      <p:sp>
        <p:nvSpPr>
          <p:cNvPr id="657" name="Google Shape;657;g20c981f27c9_0_8"/>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lang="en-US" sz="1100">
                <a:solidFill>
                  <a:schemeClr val="lt1"/>
                </a:solidFill>
                <a:latin typeface="Montserrat Medium"/>
                <a:ea typeface="Montserrat Medium"/>
                <a:cs typeface="Montserrat Medium"/>
                <a:sym typeface="Montserrat Medium"/>
              </a:rPr>
              <a:t>Owlchemy Labs // AR/VR Panel at WeCode 2023</a:t>
            </a:r>
            <a:endParaRPr sz="1100">
              <a:solidFill>
                <a:schemeClr val="lt1"/>
              </a:solidFill>
              <a:latin typeface="Montserrat Medium"/>
              <a:ea typeface="Montserrat Medium"/>
              <a:cs typeface="Montserrat Medium"/>
              <a:sym typeface="Montserrat Medium"/>
            </a:endParaRPr>
          </a:p>
        </p:txBody>
      </p:sp>
      <p:pic>
        <p:nvPicPr>
          <p:cNvPr id="658" name="Google Shape;658;g20c981f27c9_0_8"/>
          <p:cNvPicPr preferRelativeResize="0"/>
          <p:nvPr/>
        </p:nvPicPr>
        <p:blipFill rotWithShape="1">
          <a:blip r:embed="rId4">
            <a:alphaModFix/>
          </a:blip>
          <a:srcRect b="0" l="0" r="0" t="0"/>
          <a:stretch/>
        </p:blipFill>
        <p:spPr>
          <a:xfrm>
            <a:off x="11128472" y="6078621"/>
            <a:ext cx="677235" cy="461879"/>
          </a:xfrm>
          <a:prstGeom prst="rect">
            <a:avLst/>
          </a:prstGeom>
          <a:noFill/>
          <a:ln>
            <a:noFill/>
          </a:ln>
        </p:spPr>
      </p:pic>
      <p:pic>
        <p:nvPicPr>
          <p:cNvPr id="659" name="Google Shape;659;g20c981f27c9_0_8"/>
          <p:cNvPicPr preferRelativeResize="0"/>
          <p:nvPr/>
        </p:nvPicPr>
        <p:blipFill>
          <a:blip r:embed="rId5">
            <a:alphaModFix/>
          </a:blip>
          <a:stretch>
            <a:fillRect/>
          </a:stretch>
        </p:blipFill>
        <p:spPr>
          <a:xfrm>
            <a:off x="343100" y="295275"/>
            <a:ext cx="6751224" cy="3547574"/>
          </a:xfrm>
          <a:prstGeom prst="rect">
            <a:avLst/>
          </a:prstGeom>
          <a:noFill/>
          <a:ln>
            <a:noFill/>
          </a:ln>
        </p:spPr>
      </p:pic>
      <p:pic>
        <p:nvPicPr>
          <p:cNvPr id="660" name="Google Shape;660;g20c981f27c9_0_8"/>
          <p:cNvPicPr preferRelativeResize="0"/>
          <p:nvPr/>
        </p:nvPicPr>
        <p:blipFill>
          <a:blip r:embed="rId6">
            <a:alphaModFix/>
          </a:blip>
          <a:stretch>
            <a:fillRect/>
          </a:stretch>
        </p:blipFill>
        <p:spPr>
          <a:xfrm>
            <a:off x="3891375" y="2358100"/>
            <a:ext cx="7237091" cy="37205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id="665" name="Google Shape;665;g20c981f27c9_0_25"/>
          <p:cNvPicPr preferRelativeResize="0"/>
          <p:nvPr/>
        </p:nvPicPr>
        <p:blipFill rotWithShape="1">
          <a:blip r:embed="rId3">
            <a:alphaModFix/>
          </a:blip>
          <a:srcRect b="0" l="0" r="0" t="0"/>
          <a:stretch/>
        </p:blipFill>
        <p:spPr>
          <a:xfrm>
            <a:off x="5284" y="0"/>
            <a:ext cx="12181427" cy="6858001"/>
          </a:xfrm>
          <a:prstGeom prst="rect">
            <a:avLst/>
          </a:prstGeom>
          <a:noFill/>
          <a:ln>
            <a:noFill/>
          </a:ln>
        </p:spPr>
      </p:pic>
      <p:sp>
        <p:nvSpPr>
          <p:cNvPr id="666" name="Google Shape;666;g20c981f27c9_0_25"/>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lang="en-US" sz="1100">
                <a:solidFill>
                  <a:schemeClr val="lt1"/>
                </a:solidFill>
                <a:latin typeface="Montserrat Medium"/>
                <a:ea typeface="Montserrat Medium"/>
                <a:cs typeface="Montserrat Medium"/>
                <a:sym typeface="Montserrat Medium"/>
              </a:rPr>
              <a:t>Owlchemy Labs // AR/VR Panel at WeCode 2023</a:t>
            </a:r>
            <a:endParaRPr sz="1100">
              <a:solidFill>
                <a:schemeClr val="lt1"/>
              </a:solidFill>
              <a:latin typeface="Montserrat Medium"/>
              <a:ea typeface="Montserrat Medium"/>
              <a:cs typeface="Montserrat Medium"/>
              <a:sym typeface="Montserrat Medium"/>
            </a:endParaRPr>
          </a:p>
        </p:txBody>
      </p:sp>
      <p:pic>
        <p:nvPicPr>
          <p:cNvPr id="667" name="Google Shape;667;g20c981f27c9_0_25"/>
          <p:cNvPicPr preferRelativeResize="0"/>
          <p:nvPr/>
        </p:nvPicPr>
        <p:blipFill rotWithShape="1">
          <a:blip r:embed="rId4">
            <a:alphaModFix/>
          </a:blip>
          <a:srcRect b="0" l="0" r="0" t="0"/>
          <a:stretch/>
        </p:blipFill>
        <p:spPr>
          <a:xfrm>
            <a:off x="11128472" y="6078621"/>
            <a:ext cx="677235" cy="461879"/>
          </a:xfrm>
          <a:prstGeom prst="rect">
            <a:avLst/>
          </a:prstGeom>
          <a:noFill/>
          <a:ln>
            <a:noFill/>
          </a:ln>
        </p:spPr>
      </p:pic>
      <p:pic>
        <p:nvPicPr>
          <p:cNvPr id="668" name="Google Shape;668;g20c981f27c9_0_25"/>
          <p:cNvPicPr preferRelativeResize="0"/>
          <p:nvPr/>
        </p:nvPicPr>
        <p:blipFill>
          <a:blip r:embed="rId5">
            <a:alphaModFix/>
          </a:blip>
          <a:stretch>
            <a:fillRect/>
          </a:stretch>
        </p:blipFill>
        <p:spPr>
          <a:xfrm>
            <a:off x="783350" y="261250"/>
            <a:ext cx="10345126" cy="581737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g20c981f27c9_0_36"/>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1100">
                <a:solidFill>
                  <a:srgbClr val="5000FF"/>
                </a:solidFill>
                <a:latin typeface="Montserrat Medium"/>
                <a:ea typeface="Montserrat Medium"/>
                <a:cs typeface="Montserrat Medium"/>
                <a:sym typeface="Montserrat Medium"/>
              </a:rPr>
              <a:t>Owlchemy Labs // AR/VR Panel at WeCode 2023</a:t>
            </a:r>
            <a:endParaRPr sz="1100">
              <a:solidFill>
                <a:srgbClr val="5000FF"/>
              </a:solidFill>
              <a:latin typeface="Montserrat Medium"/>
              <a:ea typeface="Montserrat Medium"/>
              <a:cs typeface="Montserrat Medium"/>
              <a:sym typeface="Montserrat Medium"/>
            </a:endParaRPr>
          </a:p>
        </p:txBody>
      </p:sp>
      <p:pic>
        <p:nvPicPr>
          <p:cNvPr id="674" name="Google Shape;674;g20c981f27c9_0_36"/>
          <p:cNvPicPr preferRelativeResize="0"/>
          <p:nvPr/>
        </p:nvPicPr>
        <p:blipFill rotWithShape="1">
          <a:blip r:embed="rId3">
            <a:alphaModFix/>
          </a:blip>
          <a:srcRect b="0" l="0" r="0" t="0"/>
          <a:stretch/>
        </p:blipFill>
        <p:spPr>
          <a:xfrm>
            <a:off x="11128461" y="6078903"/>
            <a:ext cx="677242" cy="461601"/>
          </a:xfrm>
          <a:prstGeom prst="rect">
            <a:avLst/>
          </a:prstGeom>
          <a:noFill/>
          <a:ln>
            <a:noFill/>
          </a:ln>
        </p:spPr>
      </p:pic>
      <p:cxnSp>
        <p:nvCxnSpPr>
          <p:cNvPr id="675" name="Google Shape;675;g20c981f27c9_0_36"/>
          <p:cNvCxnSpPr/>
          <p:nvPr/>
        </p:nvCxnSpPr>
        <p:spPr>
          <a:xfrm>
            <a:off x="450800" y="3530600"/>
            <a:ext cx="11290500" cy="0"/>
          </a:xfrm>
          <a:prstGeom prst="straightConnector1">
            <a:avLst/>
          </a:prstGeom>
          <a:noFill/>
          <a:ln cap="flat" cmpd="sng" w="19050">
            <a:solidFill>
              <a:srgbClr val="404040"/>
            </a:solidFill>
            <a:prstDash val="solid"/>
            <a:round/>
            <a:headEnd len="sm" w="sm" type="none"/>
            <a:tailEnd len="med" w="med" type="triangle"/>
          </a:ln>
        </p:spPr>
      </p:cxnSp>
      <p:cxnSp>
        <p:nvCxnSpPr>
          <p:cNvPr id="676" name="Google Shape;676;g20c981f27c9_0_36"/>
          <p:cNvCxnSpPr/>
          <p:nvPr/>
        </p:nvCxnSpPr>
        <p:spPr>
          <a:xfrm rot="10800000">
            <a:off x="1555751" y="2933900"/>
            <a:ext cx="0" cy="596700"/>
          </a:xfrm>
          <a:prstGeom prst="straightConnector1">
            <a:avLst/>
          </a:prstGeom>
          <a:noFill/>
          <a:ln cap="flat" cmpd="sng" w="19050">
            <a:solidFill>
              <a:srgbClr val="404040"/>
            </a:solidFill>
            <a:prstDash val="solid"/>
            <a:round/>
            <a:headEnd len="sm" w="sm" type="none"/>
            <a:tailEnd len="med" w="med" type="oval"/>
          </a:ln>
        </p:spPr>
      </p:cxnSp>
      <p:cxnSp>
        <p:nvCxnSpPr>
          <p:cNvPr id="677" name="Google Shape;677;g20c981f27c9_0_36"/>
          <p:cNvCxnSpPr/>
          <p:nvPr/>
        </p:nvCxnSpPr>
        <p:spPr>
          <a:xfrm rot="10800000">
            <a:off x="6096000" y="2933900"/>
            <a:ext cx="0" cy="596700"/>
          </a:xfrm>
          <a:prstGeom prst="straightConnector1">
            <a:avLst/>
          </a:prstGeom>
          <a:noFill/>
          <a:ln cap="flat" cmpd="sng" w="19050">
            <a:solidFill>
              <a:srgbClr val="404040"/>
            </a:solidFill>
            <a:prstDash val="solid"/>
            <a:round/>
            <a:headEnd len="sm" w="sm" type="none"/>
            <a:tailEnd len="med" w="med" type="oval"/>
          </a:ln>
        </p:spPr>
      </p:cxnSp>
      <p:cxnSp>
        <p:nvCxnSpPr>
          <p:cNvPr id="678" name="Google Shape;678;g20c981f27c9_0_36"/>
          <p:cNvCxnSpPr/>
          <p:nvPr/>
        </p:nvCxnSpPr>
        <p:spPr>
          <a:xfrm rot="10800000">
            <a:off x="3825875" y="3530700"/>
            <a:ext cx="0" cy="596700"/>
          </a:xfrm>
          <a:prstGeom prst="straightConnector1">
            <a:avLst/>
          </a:prstGeom>
          <a:noFill/>
          <a:ln cap="flat" cmpd="sng" w="19050">
            <a:solidFill>
              <a:srgbClr val="404040"/>
            </a:solidFill>
            <a:prstDash val="solid"/>
            <a:round/>
            <a:headEnd len="med" w="med" type="oval"/>
            <a:tailEnd len="sm" w="sm" type="none"/>
          </a:ln>
        </p:spPr>
      </p:cxnSp>
      <p:sp>
        <p:nvSpPr>
          <p:cNvPr id="679" name="Google Shape;679;g20c981f27c9_0_36"/>
          <p:cNvSpPr txBox="1"/>
          <p:nvPr/>
        </p:nvSpPr>
        <p:spPr>
          <a:xfrm>
            <a:off x="584167" y="1636500"/>
            <a:ext cx="1943100" cy="1004100"/>
          </a:xfrm>
          <a:prstGeom prst="rect">
            <a:avLst/>
          </a:prstGeom>
          <a:noFill/>
          <a:ln>
            <a:noFill/>
          </a:ln>
        </p:spPr>
        <p:txBody>
          <a:bodyPr anchorCtr="0" anchor="b" bIns="0" lIns="0" spcFirstLastPara="1" rIns="0" wrap="square" tIns="0">
            <a:noAutofit/>
          </a:bodyPr>
          <a:lstStyle/>
          <a:p>
            <a:pPr indent="0" lvl="0" marL="0" marR="0" rtl="0" algn="ctr">
              <a:lnSpc>
                <a:spcPct val="115000"/>
              </a:lnSpc>
              <a:spcBef>
                <a:spcPts val="0"/>
              </a:spcBef>
              <a:spcAft>
                <a:spcPts val="0"/>
              </a:spcAft>
              <a:buClr>
                <a:srgbClr val="000000"/>
              </a:buClr>
              <a:buSzPts val="1300"/>
              <a:buFont typeface="Arial"/>
              <a:buNone/>
            </a:pPr>
            <a:r>
              <a:rPr b="1" lang="en-US" sz="1300">
                <a:solidFill>
                  <a:srgbClr val="5000FF"/>
                </a:solidFill>
                <a:highlight>
                  <a:srgbClr val="FFFFFF"/>
                </a:highlight>
                <a:latin typeface="Montserrat"/>
                <a:ea typeface="Montserrat"/>
                <a:cs typeface="Montserrat"/>
                <a:sym typeface="Montserrat"/>
              </a:rPr>
              <a:t>2015</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40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School, Discovr Labs, Games Company, other startups,</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Hackathons!</a:t>
            </a:r>
            <a:endParaRPr b="0" i="0" sz="1300" u="none" cap="none" strike="noStrike">
              <a:solidFill>
                <a:schemeClr val="dk1"/>
              </a:solidFill>
              <a:highlight>
                <a:srgbClr val="FFFFFF"/>
              </a:highlight>
              <a:latin typeface="Montserrat"/>
              <a:ea typeface="Montserrat"/>
              <a:cs typeface="Montserrat"/>
              <a:sym typeface="Montserrat"/>
            </a:endParaRPr>
          </a:p>
        </p:txBody>
      </p:sp>
      <p:sp>
        <p:nvSpPr>
          <p:cNvPr id="680" name="Google Shape;680;g20c981f27c9_0_36"/>
          <p:cNvSpPr txBox="1"/>
          <p:nvPr/>
        </p:nvSpPr>
        <p:spPr>
          <a:xfrm>
            <a:off x="5124400" y="1636500"/>
            <a:ext cx="1943100" cy="1004100"/>
          </a:xfrm>
          <a:prstGeom prst="rect">
            <a:avLst/>
          </a:prstGeom>
          <a:noFill/>
          <a:ln>
            <a:noFill/>
          </a:ln>
        </p:spPr>
        <p:txBody>
          <a:bodyPr anchorCtr="0" anchor="b" bIns="0" lIns="0" spcFirstLastPara="1" rIns="0" wrap="square" tIns="0">
            <a:noAutofit/>
          </a:bodyPr>
          <a:lstStyle/>
          <a:p>
            <a:pPr indent="0" lvl="0" marL="0" rtl="0" algn="ctr">
              <a:lnSpc>
                <a:spcPct val="115000"/>
              </a:lnSpc>
              <a:spcBef>
                <a:spcPts val="0"/>
              </a:spcBef>
              <a:spcAft>
                <a:spcPts val="0"/>
              </a:spcAft>
              <a:buClr>
                <a:schemeClr val="dk1"/>
              </a:buClr>
              <a:buSzPts val="1500"/>
              <a:buFont typeface="Arial"/>
              <a:buNone/>
            </a:pPr>
            <a:r>
              <a:rPr b="1" lang="en-US" sz="1300">
                <a:solidFill>
                  <a:srgbClr val="5000FF"/>
                </a:solidFill>
                <a:highlight>
                  <a:schemeClr val="lt1"/>
                </a:highlight>
                <a:latin typeface="Montserrat"/>
                <a:ea typeface="Montserrat"/>
                <a:cs typeface="Montserrat"/>
                <a:sym typeface="Montserrat"/>
              </a:rPr>
              <a:t>2020</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rtl="0" algn="ctr">
              <a:lnSpc>
                <a:spcPct val="115000"/>
              </a:lnSpc>
              <a:spcBef>
                <a:spcPts val="400"/>
              </a:spcBef>
              <a:spcAft>
                <a:spcPts val="400"/>
              </a:spcAft>
              <a:buClr>
                <a:schemeClr val="dk1"/>
              </a:buClr>
              <a:buSzPts val="1300"/>
              <a:buFont typeface="Arial"/>
              <a:buNone/>
            </a:pPr>
            <a:r>
              <a:rPr lang="en-US" sz="1300">
                <a:solidFill>
                  <a:schemeClr val="dk1"/>
                </a:solidFill>
                <a:highlight>
                  <a:schemeClr val="lt1"/>
                </a:highlight>
                <a:latin typeface="Montserrat"/>
                <a:ea typeface="Montserrat"/>
                <a:cs typeface="Montserrat"/>
                <a:sym typeface="Montserrat"/>
              </a:rPr>
              <a:t>HF, Accessibility Product Manager</a:t>
            </a:r>
            <a:endParaRPr sz="1300">
              <a:solidFill>
                <a:schemeClr val="dk1"/>
              </a:solidFill>
              <a:highlight>
                <a:srgbClr val="FFFFFF"/>
              </a:highlight>
              <a:latin typeface="Montserrat"/>
              <a:ea typeface="Montserrat"/>
              <a:cs typeface="Montserrat"/>
              <a:sym typeface="Montserrat"/>
            </a:endParaRPr>
          </a:p>
        </p:txBody>
      </p:sp>
      <p:sp>
        <p:nvSpPr>
          <p:cNvPr id="681" name="Google Shape;681;g20c981f27c9_0_36"/>
          <p:cNvSpPr txBox="1"/>
          <p:nvPr/>
        </p:nvSpPr>
        <p:spPr>
          <a:xfrm>
            <a:off x="2854267" y="4392400"/>
            <a:ext cx="1943100" cy="1004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chemeClr val="dk1"/>
              </a:buClr>
              <a:buSzPts val="1500"/>
              <a:buFont typeface="Arial"/>
              <a:buNone/>
            </a:pPr>
            <a:r>
              <a:rPr b="1" lang="en-US" sz="1300">
                <a:solidFill>
                  <a:srgbClr val="5000FF"/>
                </a:solidFill>
                <a:highlight>
                  <a:srgbClr val="FFFFFF"/>
                </a:highlight>
                <a:latin typeface="Montserrat"/>
                <a:ea typeface="Montserrat"/>
                <a:cs typeface="Montserrat"/>
                <a:sym typeface="Montserrat"/>
              </a:rPr>
              <a:t>2016</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High Fidelity</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3D art, Marketing</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Hackathons!</a:t>
            </a:r>
            <a:endParaRPr sz="1300">
              <a:solidFill>
                <a:schemeClr val="dk1"/>
              </a:solidFill>
              <a:highlight>
                <a:srgbClr val="FFFFFF"/>
              </a:highlight>
              <a:latin typeface="Montserrat"/>
              <a:ea typeface="Montserrat"/>
              <a:cs typeface="Montserrat"/>
              <a:sym typeface="Montserrat"/>
            </a:endParaRPr>
          </a:p>
          <a:p>
            <a:pPr indent="0" lvl="0" marL="0" marR="0" rtl="0" algn="l">
              <a:lnSpc>
                <a:spcPct val="115000"/>
              </a:lnSpc>
              <a:spcBef>
                <a:spcPts val="400"/>
              </a:spcBef>
              <a:spcAft>
                <a:spcPts val="400"/>
              </a:spcAft>
              <a:buClr>
                <a:srgbClr val="000000"/>
              </a:buClr>
              <a:buSzPts val="1300"/>
              <a:buFont typeface="Arial"/>
              <a:buNone/>
            </a:pPr>
            <a:r>
              <a:t/>
            </a:r>
            <a:endParaRPr sz="1300">
              <a:solidFill>
                <a:schemeClr val="dk1"/>
              </a:solidFill>
              <a:highlight>
                <a:srgbClr val="FFFFFF"/>
              </a:highlight>
              <a:latin typeface="Montserrat"/>
              <a:ea typeface="Montserrat"/>
              <a:cs typeface="Montserrat"/>
              <a:sym typeface="Montserrat"/>
            </a:endParaRPr>
          </a:p>
        </p:txBody>
      </p:sp>
      <p:sp>
        <p:nvSpPr>
          <p:cNvPr id="682" name="Google Shape;682;g20c981f27c9_0_36"/>
          <p:cNvSpPr txBox="1"/>
          <p:nvPr/>
        </p:nvSpPr>
        <p:spPr>
          <a:xfrm>
            <a:off x="406400" y="533400"/>
            <a:ext cx="7454700" cy="496500"/>
          </a:xfrm>
          <a:prstGeom prst="rect">
            <a:avLst/>
          </a:prstGeom>
          <a:noFill/>
          <a:ln>
            <a:noFill/>
          </a:ln>
        </p:spPr>
        <p:txBody>
          <a:bodyPr anchorCtr="0" anchor="t" bIns="0" lIns="0" spcFirstLastPara="1" rIns="0" wrap="square" tIns="0">
            <a:spAutoFit/>
          </a:bodyPr>
          <a:lstStyle/>
          <a:p>
            <a:pPr indent="0" lvl="0" marL="0" marR="0" rtl="0" algn="l">
              <a:lnSpc>
                <a:spcPct val="75000"/>
              </a:lnSpc>
              <a:spcBef>
                <a:spcPts val="0"/>
              </a:spcBef>
              <a:spcAft>
                <a:spcPts val="0"/>
              </a:spcAft>
              <a:buClr>
                <a:srgbClr val="000000"/>
              </a:buClr>
              <a:buSzPts val="4300"/>
              <a:buFont typeface="Arial"/>
              <a:buNone/>
            </a:pPr>
            <a:r>
              <a:rPr lang="en-US" sz="4300">
                <a:solidFill>
                  <a:srgbClr val="5000FF"/>
                </a:solidFill>
                <a:latin typeface="Barlow Condensed SemiBold"/>
                <a:ea typeface="Barlow Condensed SemiBold"/>
                <a:cs typeface="Barlow Condensed SemiBold"/>
                <a:sym typeface="Barlow Condensed SemiBold"/>
              </a:rPr>
              <a:t>How I got here:</a:t>
            </a:r>
            <a:endParaRPr b="0" i="0" sz="4300" u="none" cap="none" strike="noStrike">
              <a:solidFill>
                <a:srgbClr val="5000FF"/>
              </a:solidFill>
              <a:latin typeface="Barlow Condensed SemiBold"/>
              <a:ea typeface="Barlow Condensed SemiBold"/>
              <a:cs typeface="Barlow Condensed SemiBold"/>
              <a:sym typeface="Barlow Condensed SemiBold"/>
            </a:endParaRPr>
          </a:p>
        </p:txBody>
      </p:sp>
      <p:cxnSp>
        <p:nvCxnSpPr>
          <p:cNvPr id="683" name="Google Shape;683;g20c981f27c9_0_36"/>
          <p:cNvCxnSpPr/>
          <p:nvPr/>
        </p:nvCxnSpPr>
        <p:spPr>
          <a:xfrm>
            <a:off x="419100" y="393700"/>
            <a:ext cx="11386800" cy="0"/>
          </a:xfrm>
          <a:prstGeom prst="straightConnector1">
            <a:avLst/>
          </a:prstGeom>
          <a:noFill/>
          <a:ln cap="flat" cmpd="sng" w="19050">
            <a:solidFill>
              <a:srgbClr val="5000FF"/>
            </a:solidFill>
            <a:prstDash val="solid"/>
            <a:round/>
            <a:headEnd len="sm" w="sm" type="none"/>
            <a:tailEnd len="sm" w="sm" type="none"/>
          </a:ln>
        </p:spPr>
      </p:cxn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g20c981f27c9_0_118"/>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1100">
                <a:solidFill>
                  <a:srgbClr val="5000FF"/>
                </a:solidFill>
                <a:latin typeface="Montserrat Medium"/>
                <a:ea typeface="Montserrat Medium"/>
                <a:cs typeface="Montserrat Medium"/>
                <a:sym typeface="Montserrat Medium"/>
              </a:rPr>
              <a:t>Owlchemy Labs // AR/VR Panel at WeCode 2023</a:t>
            </a:r>
            <a:endParaRPr sz="1100">
              <a:solidFill>
                <a:srgbClr val="5000FF"/>
              </a:solidFill>
              <a:latin typeface="Montserrat Medium"/>
              <a:ea typeface="Montserrat Medium"/>
              <a:cs typeface="Montserrat Medium"/>
              <a:sym typeface="Montserrat Medium"/>
            </a:endParaRPr>
          </a:p>
        </p:txBody>
      </p:sp>
      <p:pic>
        <p:nvPicPr>
          <p:cNvPr id="689" name="Google Shape;689;g20c981f27c9_0_118"/>
          <p:cNvPicPr preferRelativeResize="0"/>
          <p:nvPr/>
        </p:nvPicPr>
        <p:blipFill rotWithShape="1">
          <a:blip r:embed="rId3">
            <a:alphaModFix/>
          </a:blip>
          <a:srcRect b="0" l="0" r="0" t="0"/>
          <a:stretch/>
        </p:blipFill>
        <p:spPr>
          <a:xfrm>
            <a:off x="11128461" y="6078903"/>
            <a:ext cx="677242" cy="461601"/>
          </a:xfrm>
          <a:prstGeom prst="rect">
            <a:avLst/>
          </a:prstGeom>
          <a:noFill/>
          <a:ln>
            <a:noFill/>
          </a:ln>
        </p:spPr>
      </p:pic>
      <p:cxnSp>
        <p:nvCxnSpPr>
          <p:cNvPr id="690" name="Google Shape;690;g20c981f27c9_0_118"/>
          <p:cNvCxnSpPr/>
          <p:nvPr/>
        </p:nvCxnSpPr>
        <p:spPr>
          <a:xfrm>
            <a:off x="450800" y="3530600"/>
            <a:ext cx="11290500" cy="0"/>
          </a:xfrm>
          <a:prstGeom prst="straightConnector1">
            <a:avLst/>
          </a:prstGeom>
          <a:noFill/>
          <a:ln cap="flat" cmpd="sng" w="19050">
            <a:solidFill>
              <a:srgbClr val="404040"/>
            </a:solidFill>
            <a:prstDash val="solid"/>
            <a:round/>
            <a:headEnd len="sm" w="sm" type="none"/>
            <a:tailEnd len="med" w="med" type="triangle"/>
          </a:ln>
        </p:spPr>
      </p:cxnSp>
      <p:cxnSp>
        <p:nvCxnSpPr>
          <p:cNvPr id="691" name="Google Shape;691;g20c981f27c9_0_118"/>
          <p:cNvCxnSpPr/>
          <p:nvPr/>
        </p:nvCxnSpPr>
        <p:spPr>
          <a:xfrm rot="10800000">
            <a:off x="1555751" y="2933900"/>
            <a:ext cx="0" cy="596700"/>
          </a:xfrm>
          <a:prstGeom prst="straightConnector1">
            <a:avLst/>
          </a:prstGeom>
          <a:noFill/>
          <a:ln cap="flat" cmpd="sng" w="19050">
            <a:solidFill>
              <a:srgbClr val="404040"/>
            </a:solidFill>
            <a:prstDash val="solid"/>
            <a:round/>
            <a:headEnd len="sm" w="sm" type="none"/>
            <a:tailEnd len="med" w="med" type="oval"/>
          </a:ln>
        </p:spPr>
      </p:cxnSp>
      <p:cxnSp>
        <p:nvCxnSpPr>
          <p:cNvPr id="692" name="Google Shape;692;g20c981f27c9_0_118"/>
          <p:cNvCxnSpPr/>
          <p:nvPr/>
        </p:nvCxnSpPr>
        <p:spPr>
          <a:xfrm rot="10800000">
            <a:off x="6096000" y="2933900"/>
            <a:ext cx="0" cy="596700"/>
          </a:xfrm>
          <a:prstGeom prst="straightConnector1">
            <a:avLst/>
          </a:prstGeom>
          <a:noFill/>
          <a:ln cap="flat" cmpd="sng" w="19050">
            <a:solidFill>
              <a:srgbClr val="404040"/>
            </a:solidFill>
            <a:prstDash val="solid"/>
            <a:round/>
            <a:headEnd len="sm" w="sm" type="none"/>
            <a:tailEnd len="med" w="med" type="oval"/>
          </a:ln>
        </p:spPr>
      </p:cxnSp>
      <p:cxnSp>
        <p:nvCxnSpPr>
          <p:cNvPr id="693" name="Google Shape;693;g20c981f27c9_0_118"/>
          <p:cNvCxnSpPr/>
          <p:nvPr/>
        </p:nvCxnSpPr>
        <p:spPr>
          <a:xfrm rot="10800000">
            <a:off x="8366125" y="3530700"/>
            <a:ext cx="0" cy="596700"/>
          </a:xfrm>
          <a:prstGeom prst="straightConnector1">
            <a:avLst/>
          </a:prstGeom>
          <a:noFill/>
          <a:ln cap="flat" cmpd="sng" w="19050">
            <a:solidFill>
              <a:srgbClr val="404040"/>
            </a:solidFill>
            <a:prstDash val="solid"/>
            <a:round/>
            <a:headEnd len="med" w="med" type="oval"/>
            <a:tailEnd len="sm" w="sm" type="none"/>
          </a:ln>
        </p:spPr>
      </p:cxnSp>
      <p:cxnSp>
        <p:nvCxnSpPr>
          <p:cNvPr id="694" name="Google Shape;694;g20c981f27c9_0_118"/>
          <p:cNvCxnSpPr/>
          <p:nvPr/>
        </p:nvCxnSpPr>
        <p:spPr>
          <a:xfrm rot="10800000">
            <a:off x="3825875" y="3530700"/>
            <a:ext cx="0" cy="596700"/>
          </a:xfrm>
          <a:prstGeom prst="straightConnector1">
            <a:avLst/>
          </a:prstGeom>
          <a:noFill/>
          <a:ln cap="flat" cmpd="sng" w="19050">
            <a:solidFill>
              <a:srgbClr val="404040"/>
            </a:solidFill>
            <a:prstDash val="solid"/>
            <a:round/>
            <a:headEnd len="med" w="med" type="oval"/>
            <a:tailEnd len="sm" w="sm" type="none"/>
          </a:ln>
        </p:spPr>
      </p:cxnSp>
      <p:sp>
        <p:nvSpPr>
          <p:cNvPr id="695" name="Google Shape;695;g20c981f27c9_0_118"/>
          <p:cNvSpPr txBox="1"/>
          <p:nvPr/>
        </p:nvSpPr>
        <p:spPr>
          <a:xfrm>
            <a:off x="584167" y="1636500"/>
            <a:ext cx="1943100" cy="1004100"/>
          </a:xfrm>
          <a:prstGeom prst="rect">
            <a:avLst/>
          </a:prstGeom>
          <a:noFill/>
          <a:ln>
            <a:noFill/>
          </a:ln>
        </p:spPr>
        <p:txBody>
          <a:bodyPr anchorCtr="0" anchor="b" bIns="0" lIns="0" spcFirstLastPara="1" rIns="0" wrap="square" tIns="0">
            <a:noAutofit/>
          </a:bodyPr>
          <a:lstStyle/>
          <a:p>
            <a:pPr indent="0" lvl="0" marL="0" marR="0" rtl="0" algn="ctr">
              <a:lnSpc>
                <a:spcPct val="115000"/>
              </a:lnSpc>
              <a:spcBef>
                <a:spcPts val="0"/>
              </a:spcBef>
              <a:spcAft>
                <a:spcPts val="0"/>
              </a:spcAft>
              <a:buClr>
                <a:srgbClr val="000000"/>
              </a:buClr>
              <a:buSzPts val="1300"/>
              <a:buFont typeface="Arial"/>
              <a:buNone/>
            </a:pPr>
            <a:r>
              <a:rPr b="1" lang="en-US" sz="1300">
                <a:solidFill>
                  <a:srgbClr val="5000FF"/>
                </a:solidFill>
                <a:highlight>
                  <a:srgbClr val="FFFFFF"/>
                </a:highlight>
                <a:latin typeface="Montserrat"/>
                <a:ea typeface="Montserrat"/>
                <a:cs typeface="Montserrat"/>
                <a:sym typeface="Montserrat"/>
              </a:rPr>
              <a:t>2015</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40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School, Discovr Labs, Games Company, other startups,</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Hackathons!</a:t>
            </a:r>
            <a:endParaRPr b="0" i="0" sz="1300" u="none" cap="none" strike="noStrike">
              <a:solidFill>
                <a:schemeClr val="dk1"/>
              </a:solidFill>
              <a:highlight>
                <a:srgbClr val="FFFFFF"/>
              </a:highlight>
              <a:latin typeface="Montserrat"/>
              <a:ea typeface="Montserrat"/>
              <a:cs typeface="Montserrat"/>
              <a:sym typeface="Montserrat"/>
            </a:endParaRPr>
          </a:p>
        </p:txBody>
      </p:sp>
      <p:sp>
        <p:nvSpPr>
          <p:cNvPr id="696" name="Google Shape;696;g20c981f27c9_0_118"/>
          <p:cNvSpPr txBox="1"/>
          <p:nvPr/>
        </p:nvSpPr>
        <p:spPr>
          <a:xfrm>
            <a:off x="5124400" y="1636500"/>
            <a:ext cx="1943100" cy="1004100"/>
          </a:xfrm>
          <a:prstGeom prst="rect">
            <a:avLst/>
          </a:prstGeom>
          <a:noFill/>
          <a:ln>
            <a:noFill/>
          </a:ln>
        </p:spPr>
        <p:txBody>
          <a:bodyPr anchorCtr="0" anchor="b" bIns="0" lIns="0" spcFirstLastPara="1" rIns="0" wrap="square" tIns="0">
            <a:noAutofit/>
          </a:bodyPr>
          <a:lstStyle/>
          <a:p>
            <a:pPr indent="0" lvl="0" marL="0" rtl="0" algn="ctr">
              <a:lnSpc>
                <a:spcPct val="115000"/>
              </a:lnSpc>
              <a:spcBef>
                <a:spcPts val="0"/>
              </a:spcBef>
              <a:spcAft>
                <a:spcPts val="0"/>
              </a:spcAft>
              <a:buClr>
                <a:schemeClr val="dk1"/>
              </a:buClr>
              <a:buSzPts val="1500"/>
              <a:buFont typeface="Arial"/>
              <a:buNone/>
            </a:pPr>
            <a:r>
              <a:rPr b="1" lang="en-US" sz="1300">
                <a:solidFill>
                  <a:srgbClr val="5000FF"/>
                </a:solidFill>
                <a:highlight>
                  <a:schemeClr val="lt1"/>
                </a:highlight>
                <a:latin typeface="Montserrat"/>
                <a:ea typeface="Montserrat"/>
                <a:cs typeface="Montserrat"/>
                <a:sym typeface="Montserrat"/>
              </a:rPr>
              <a:t>2020</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rtl="0" algn="ctr">
              <a:lnSpc>
                <a:spcPct val="115000"/>
              </a:lnSpc>
              <a:spcBef>
                <a:spcPts val="400"/>
              </a:spcBef>
              <a:spcAft>
                <a:spcPts val="400"/>
              </a:spcAft>
              <a:buClr>
                <a:schemeClr val="dk1"/>
              </a:buClr>
              <a:buSzPts val="1300"/>
              <a:buFont typeface="Arial"/>
              <a:buNone/>
            </a:pPr>
            <a:r>
              <a:rPr lang="en-US" sz="1300">
                <a:solidFill>
                  <a:schemeClr val="dk1"/>
                </a:solidFill>
                <a:highlight>
                  <a:schemeClr val="lt1"/>
                </a:highlight>
                <a:latin typeface="Montserrat"/>
                <a:ea typeface="Montserrat"/>
                <a:cs typeface="Montserrat"/>
                <a:sym typeface="Montserrat"/>
              </a:rPr>
              <a:t>HF, Accessibility Product Manager</a:t>
            </a:r>
            <a:endParaRPr sz="1300">
              <a:solidFill>
                <a:schemeClr val="dk1"/>
              </a:solidFill>
              <a:highlight>
                <a:srgbClr val="FFFFFF"/>
              </a:highlight>
              <a:latin typeface="Montserrat"/>
              <a:ea typeface="Montserrat"/>
              <a:cs typeface="Montserrat"/>
              <a:sym typeface="Montserrat"/>
            </a:endParaRPr>
          </a:p>
        </p:txBody>
      </p:sp>
      <p:sp>
        <p:nvSpPr>
          <p:cNvPr id="697" name="Google Shape;697;g20c981f27c9_0_118"/>
          <p:cNvSpPr txBox="1"/>
          <p:nvPr/>
        </p:nvSpPr>
        <p:spPr>
          <a:xfrm>
            <a:off x="7394533" y="4392400"/>
            <a:ext cx="1943100" cy="1004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chemeClr val="dk1"/>
              </a:buClr>
              <a:buSzPts val="1500"/>
              <a:buFont typeface="Arial"/>
              <a:buNone/>
            </a:pPr>
            <a:r>
              <a:rPr b="1" lang="en-US" sz="1300">
                <a:solidFill>
                  <a:srgbClr val="5000FF"/>
                </a:solidFill>
                <a:highlight>
                  <a:srgbClr val="FFFFFF"/>
                </a:highlight>
                <a:latin typeface="Montserrat"/>
                <a:ea typeface="Montserrat"/>
                <a:cs typeface="Montserrat"/>
                <a:sym typeface="Montserrat"/>
              </a:rPr>
              <a:t>2022</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Owlchemy Labs!</a:t>
            </a:r>
            <a:endParaRPr sz="1300">
              <a:solidFill>
                <a:schemeClr val="dk1"/>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40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Accessibility Update for Cosmonious High</a:t>
            </a:r>
            <a:endParaRPr sz="1300">
              <a:solidFill>
                <a:schemeClr val="dk1"/>
              </a:solidFill>
              <a:highlight>
                <a:srgbClr val="FFFFFF"/>
              </a:highlight>
              <a:latin typeface="Montserrat"/>
              <a:ea typeface="Montserrat"/>
              <a:cs typeface="Montserrat"/>
              <a:sym typeface="Montserrat"/>
            </a:endParaRPr>
          </a:p>
        </p:txBody>
      </p:sp>
      <p:sp>
        <p:nvSpPr>
          <p:cNvPr id="698" name="Google Shape;698;g20c981f27c9_0_118"/>
          <p:cNvSpPr txBox="1"/>
          <p:nvPr/>
        </p:nvSpPr>
        <p:spPr>
          <a:xfrm>
            <a:off x="2854267" y="4392400"/>
            <a:ext cx="1943100" cy="1004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chemeClr val="dk1"/>
              </a:buClr>
              <a:buSzPts val="1500"/>
              <a:buFont typeface="Arial"/>
              <a:buNone/>
            </a:pPr>
            <a:r>
              <a:rPr b="1" lang="en-US" sz="1300">
                <a:solidFill>
                  <a:srgbClr val="5000FF"/>
                </a:solidFill>
                <a:highlight>
                  <a:srgbClr val="FFFFFF"/>
                </a:highlight>
                <a:latin typeface="Montserrat"/>
                <a:ea typeface="Montserrat"/>
                <a:cs typeface="Montserrat"/>
                <a:sym typeface="Montserrat"/>
              </a:rPr>
              <a:t>2016</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High Fidelity</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3D art, Marketing</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Hackathons!</a:t>
            </a:r>
            <a:endParaRPr sz="1300">
              <a:solidFill>
                <a:schemeClr val="dk1"/>
              </a:solidFill>
              <a:highlight>
                <a:srgbClr val="FFFFFF"/>
              </a:highlight>
              <a:latin typeface="Montserrat"/>
              <a:ea typeface="Montserrat"/>
              <a:cs typeface="Montserrat"/>
              <a:sym typeface="Montserrat"/>
            </a:endParaRPr>
          </a:p>
          <a:p>
            <a:pPr indent="0" lvl="0" marL="0" marR="0" rtl="0" algn="l">
              <a:lnSpc>
                <a:spcPct val="115000"/>
              </a:lnSpc>
              <a:spcBef>
                <a:spcPts val="400"/>
              </a:spcBef>
              <a:spcAft>
                <a:spcPts val="400"/>
              </a:spcAft>
              <a:buClr>
                <a:srgbClr val="000000"/>
              </a:buClr>
              <a:buSzPts val="1300"/>
              <a:buFont typeface="Arial"/>
              <a:buNone/>
            </a:pPr>
            <a:r>
              <a:t/>
            </a:r>
            <a:endParaRPr sz="1300">
              <a:solidFill>
                <a:schemeClr val="dk1"/>
              </a:solidFill>
              <a:highlight>
                <a:srgbClr val="FFFFFF"/>
              </a:highlight>
              <a:latin typeface="Montserrat"/>
              <a:ea typeface="Montserrat"/>
              <a:cs typeface="Montserrat"/>
              <a:sym typeface="Montserrat"/>
            </a:endParaRPr>
          </a:p>
        </p:txBody>
      </p:sp>
      <p:sp>
        <p:nvSpPr>
          <p:cNvPr id="699" name="Google Shape;699;g20c981f27c9_0_118"/>
          <p:cNvSpPr txBox="1"/>
          <p:nvPr/>
        </p:nvSpPr>
        <p:spPr>
          <a:xfrm>
            <a:off x="406400" y="533400"/>
            <a:ext cx="7454700" cy="496500"/>
          </a:xfrm>
          <a:prstGeom prst="rect">
            <a:avLst/>
          </a:prstGeom>
          <a:noFill/>
          <a:ln>
            <a:noFill/>
          </a:ln>
        </p:spPr>
        <p:txBody>
          <a:bodyPr anchorCtr="0" anchor="t" bIns="0" lIns="0" spcFirstLastPara="1" rIns="0" wrap="square" tIns="0">
            <a:spAutoFit/>
          </a:bodyPr>
          <a:lstStyle/>
          <a:p>
            <a:pPr indent="0" lvl="0" marL="0" marR="0" rtl="0" algn="l">
              <a:lnSpc>
                <a:spcPct val="75000"/>
              </a:lnSpc>
              <a:spcBef>
                <a:spcPts val="0"/>
              </a:spcBef>
              <a:spcAft>
                <a:spcPts val="0"/>
              </a:spcAft>
              <a:buClr>
                <a:srgbClr val="000000"/>
              </a:buClr>
              <a:buSzPts val="4300"/>
              <a:buFont typeface="Arial"/>
              <a:buNone/>
            </a:pPr>
            <a:r>
              <a:rPr lang="en-US" sz="4300">
                <a:solidFill>
                  <a:srgbClr val="5000FF"/>
                </a:solidFill>
                <a:latin typeface="Barlow Condensed SemiBold"/>
                <a:ea typeface="Barlow Condensed SemiBold"/>
                <a:cs typeface="Barlow Condensed SemiBold"/>
                <a:sym typeface="Barlow Condensed SemiBold"/>
              </a:rPr>
              <a:t>How I got here:</a:t>
            </a:r>
            <a:endParaRPr b="0" i="0" sz="4300" u="none" cap="none" strike="noStrike">
              <a:solidFill>
                <a:srgbClr val="5000FF"/>
              </a:solidFill>
              <a:latin typeface="Barlow Condensed SemiBold"/>
              <a:ea typeface="Barlow Condensed SemiBold"/>
              <a:cs typeface="Barlow Condensed SemiBold"/>
              <a:sym typeface="Barlow Condensed SemiBold"/>
            </a:endParaRPr>
          </a:p>
        </p:txBody>
      </p:sp>
      <p:cxnSp>
        <p:nvCxnSpPr>
          <p:cNvPr id="700" name="Google Shape;700;g20c981f27c9_0_118"/>
          <p:cNvCxnSpPr/>
          <p:nvPr/>
        </p:nvCxnSpPr>
        <p:spPr>
          <a:xfrm>
            <a:off x="419100" y="393700"/>
            <a:ext cx="11386800" cy="0"/>
          </a:xfrm>
          <a:prstGeom prst="straightConnector1">
            <a:avLst/>
          </a:prstGeom>
          <a:noFill/>
          <a:ln cap="flat" cmpd="sng" w="19050">
            <a:solidFill>
              <a:srgbClr val="5000FF"/>
            </a:solidFill>
            <a:prstDash val="solid"/>
            <a:round/>
            <a:headEnd len="sm" w="sm" type="none"/>
            <a:tailEnd len="sm" w="sm" type="none"/>
          </a:ln>
        </p:spPr>
      </p:cxn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pic>
        <p:nvPicPr>
          <p:cNvPr id="705" name="Google Shape;705;g20c981f27c9_0_100"/>
          <p:cNvPicPr preferRelativeResize="0"/>
          <p:nvPr/>
        </p:nvPicPr>
        <p:blipFill rotWithShape="1">
          <a:blip r:embed="rId3">
            <a:alphaModFix/>
          </a:blip>
          <a:srcRect b="0" l="0" r="0" t="0"/>
          <a:stretch/>
        </p:blipFill>
        <p:spPr>
          <a:xfrm>
            <a:off x="5284" y="0"/>
            <a:ext cx="12181427" cy="6858001"/>
          </a:xfrm>
          <a:prstGeom prst="rect">
            <a:avLst/>
          </a:prstGeom>
          <a:noFill/>
          <a:ln>
            <a:noFill/>
          </a:ln>
        </p:spPr>
      </p:pic>
      <p:sp>
        <p:nvSpPr>
          <p:cNvPr id="706" name="Google Shape;706;g20c981f27c9_0_100"/>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lang="en-US" sz="1100">
                <a:solidFill>
                  <a:schemeClr val="lt1"/>
                </a:solidFill>
                <a:latin typeface="Montserrat Medium"/>
                <a:ea typeface="Montserrat Medium"/>
                <a:cs typeface="Montserrat Medium"/>
                <a:sym typeface="Montserrat Medium"/>
              </a:rPr>
              <a:t>Owlchemy Labs // AR/VR Panel at WeCode 2023</a:t>
            </a:r>
            <a:endParaRPr sz="1100">
              <a:solidFill>
                <a:schemeClr val="lt1"/>
              </a:solidFill>
              <a:latin typeface="Montserrat Medium"/>
              <a:ea typeface="Montserrat Medium"/>
              <a:cs typeface="Montserrat Medium"/>
              <a:sym typeface="Montserrat Medium"/>
            </a:endParaRPr>
          </a:p>
        </p:txBody>
      </p:sp>
      <p:pic>
        <p:nvPicPr>
          <p:cNvPr id="707" name="Google Shape;707;g20c981f27c9_0_100"/>
          <p:cNvPicPr preferRelativeResize="0"/>
          <p:nvPr/>
        </p:nvPicPr>
        <p:blipFill rotWithShape="1">
          <a:blip r:embed="rId4">
            <a:alphaModFix/>
          </a:blip>
          <a:srcRect b="0" l="0" r="0" t="0"/>
          <a:stretch/>
        </p:blipFill>
        <p:spPr>
          <a:xfrm>
            <a:off x="11128472" y="6078621"/>
            <a:ext cx="677235" cy="461879"/>
          </a:xfrm>
          <a:prstGeom prst="rect">
            <a:avLst/>
          </a:prstGeom>
          <a:noFill/>
          <a:ln>
            <a:noFill/>
          </a:ln>
        </p:spPr>
      </p:pic>
      <p:pic>
        <p:nvPicPr>
          <p:cNvPr id="708" name="Google Shape;708;g20c981f27c9_0_100"/>
          <p:cNvPicPr preferRelativeResize="0"/>
          <p:nvPr/>
        </p:nvPicPr>
        <p:blipFill rotWithShape="1">
          <a:blip r:embed="rId5">
            <a:alphaModFix/>
          </a:blip>
          <a:srcRect b="1758" l="0" r="0" t="0"/>
          <a:stretch/>
        </p:blipFill>
        <p:spPr>
          <a:xfrm>
            <a:off x="508700" y="445725"/>
            <a:ext cx="10382500" cy="56329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g20c981f27c9_0_54"/>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1100">
                <a:solidFill>
                  <a:srgbClr val="5000FF"/>
                </a:solidFill>
                <a:latin typeface="Montserrat Medium"/>
                <a:ea typeface="Montserrat Medium"/>
                <a:cs typeface="Montserrat Medium"/>
                <a:sym typeface="Montserrat Medium"/>
              </a:rPr>
              <a:t>Owlchemy Labs // AR/VR Panel at WeCode 2023</a:t>
            </a:r>
            <a:endParaRPr sz="1100">
              <a:solidFill>
                <a:srgbClr val="5000FF"/>
              </a:solidFill>
              <a:latin typeface="Montserrat Medium"/>
              <a:ea typeface="Montserrat Medium"/>
              <a:cs typeface="Montserrat Medium"/>
              <a:sym typeface="Montserrat Medium"/>
            </a:endParaRPr>
          </a:p>
        </p:txBody>
      </p:sp>
      <p:pic>
        <p:nvPicPr>
          <p:cNvPr id="714" name="Google Shape;714;g20c981f27c9_0_54"/>
          <p:cNvPicPr preferRelativeResize="0"/>
          <p:nvPr/>
        </p:nvPicPr>
        <p:blipFill rotWithShape="1">
          <a:blip r:embed="rId3">
            <a:alphaModFix/>
          </a:blip>
          <a:srcRect b="0" l="0" r="0" t="0"/>
          <a:stretch/>
        </p:blipFill>
        <p:spPr>
          <a:xfrm>
            <a:off x="11128461" y="6078903"/>
            <a:ext cx="677242" cy="461601"/>
          </a:xfrm>
          <a:prstGeom prst="rect">
            <a:avLst/>
          </a:prstGeom>
          <a:noFill/>
          <a:ln>
            <a:noFill/>
          </a:ln>
        </p:spPr>
      </p:pic>
      <p:cxnSp>
        <p:nvCxnSpPr>
          <p:cNvPr id="715" name="Google Shape;715;g20c981f27c9_0_54"/>
          <p:cNvCxnSpPr/>
          <p:nvPr/>
        </p:nvCxnSpPr>
        <p:spPr>
          <a:xfrm>
            <a:off x="450800" y="3530600"/>
            <a:ext cx="11290500" cy="0"/>
          </a:xfrm>
          <a:prstGeom prst="straightConnector1">
            <a:avLst/>
          </a:prstGeom>
          <a:noFill/>
          <a:ln cap="flat" cmpd="sng" w="19050">
            <a:solidFill>
              <a:srgbClr val="404040"/>
            </a:solidFill>
            <a:prstDash val="solid"/>
            <a:round/>
            <a:headEnd len="sm" w="sm" type="none"/>
            <a:tailEnd len="med" w="med" type="triangle"/>
          </a:ln>
        </p:spPr>
      </p:cxnSp>
      <p:cxnSp>
        <p:nvCxnSpPr>
          <p:cNvPr id="716" name="Google Shape;716;g20c981f27c9_0_54"/>
          <p:cNvCxnSpPr/>
          <p:nvPr/>
        </p:nvCxnSpPr>
        <p:spPr>
          <a:xfrm rot="10800000">
            <a:off x="1555751" y="2933900"/>
            <a:ext cx="0" cy="596700"/>
          </a:xfrm>
          <a:prstGeom prst="straightConnector1">
            <a:avLst/>
          </a:prstGeom>
          <a:noFill/>
          <a:ln cap="flat" cmpd="sng" w="19050">
            <a:solidFill>
              <a:srgbClr val="404040"/>
            </a:solidFill>
            <a:prstDash val="solid"/>
            <a:round/>
            <a:headEnd len="sm" w="sm" type="none"/>
            <a:tailEnd len="med" w="med" type="oval"/>
          </a:ln>
        </p:spPr>
      </p:cxnSp>
      <p:cxnSp>
        <p:nvCxnSpPr>
          <p:cNvPr id="717" name="Google Shape;717;g20c981f27c9_0_54"/>
          <p:cNvCxnSpPr/>
          <p:nvPr/>
        </p:nvCxnSpPr>
        <p:spPr>
          <a:xfrm rot="10800000">
            <a:off x="6096000" y="2933900"/>
            <a:ext cx="0" cy="596700"/>
          </a:xfrm>
          <a:prstGeom prst="straightConnector1">
            <a:avLst/>
          </a:prstGeom>
          <a:noFill/>
          <a:ln cap="flat" cmpd="sng" w="19050">
            <a:solidFill>
              <a:srgbClr val="404040"/>
            </a:solidFill>
            <a:prstDash val="solid"/>
            <a:round/>
            <a:headEnd len="sm" w="sm" type="none"/>
            <a:tailEnd len="med" w="med" type="oval"/>
          </a:ln>
        </p:spPr>
      </p:cxnSp>
      <p:cxnSp>
        <p:nvCxnSpPr>
          <p:cNvPr id="718" name="Google Shape;718;g20c981f27c9_0_54"/>
          <p:cNvCxnSpPr/>
          <p:nvPr/>
        </p:nvCxnSpPr>
        <p:spPr>
          <a:xfrm rot="10800000">
            <a:off x="10636251" y="2933900"/>
            <a:ext cx="0" cy="596700"/>
          </a:xfrm>
          <a:prstGeom prst="straightConnector1">
            <a:avLst/>
          </a:prstGeom>
          <a:noFill/>
          <a:ln cap="flat" cmpd="sng" w="19050">
            <a:solidFill>
              <a:srgbClr val="404040"/>
            </a:solidFill>
            <a:prstDash val="solid"/>
            <a:round/>
            <a:headEnd len="sm" w="sm" type="none"/>
            <a:tailEnd len="med" w="med" type="oval"/>
          </a:ln>
        </p:spPr>
      </p:cxnSp>
      <p:cxnSp>
        <p:nvCxnSpPr>
          <p:cNvPr id="719" name="Google Shape;719;g20c981f27c9_0_54"/>
          <p:cNvCxnSpPr/>
          <p:nvPr/>
        </p:nvCxnSpPr>
        <p:spPr>
          <a:xfrm rot="10800000">
            <a:off x="8366125" y="3530700"/>
            <a:ext cx="0" cy="596700"/>
          </a:xfrm>
          <a:prstGeom prst="straightConnector1">
            <a:avLst/>
          </a:prstGeom>
          <a:noFill/>
          <a:ln cap="flat" cmpd="sng" w="19050">
            <a:solidFill>
              <a:srgbClr val="404040"/>
            </a:solidFill>
            <a:prstDash val="solid"/>
            <a:round/>
            <a:headEnd len="med" w="med" type="oval"/>
            <a:tailEnd len="sm" w="sm" type="none"/>
          </a:ln>
        </p:spPr>
      </p:cxnSp>
      <p:cxnSp>
        <p:nvCxnSpPr>
          <p:cNvPr id="720" name="Google Shape;720;g20c981f27c9_0_54"/>
          <p:cNvCxnSpPr/>
          <p:nvPr/>
        </p:nvCxnSpPr>
        <p:spPr>
          <a:xfrm rot="10800000">
            <a:off x="3825875" y="3530700"/>
            <a:ext cx="0" cy="596700"/>
          </a:xfrm>
          <a:prstGeom prst="straightConnector1">
            <a:avLst/>
          </a:prstGeom>
          <a:noFill/>
          <a:ln cap="flat" cmpd="sng" w="19050">
            <a:solidFill>
              <a:srgbClr val="404040"/>
            </a:solidFill>
            <a:prstDash val="solid"/>
            <a:round/>
            <a:headEnd len="med" w="med" type="oval"/>
            <a:tailEnd len="sm" w="sm" type="none"/>
          </a:ln>
        </p:spPr>
      </p:cxnSp>
      <p:sp>
        <p:nvSpPr>
          <p:cNvPr id="721" name="Google Shape;721;g20c981f27c9_0_54"/>
          <p:cNvSpPr txBox="1"/>
          <p:nvPr/>
        </p:nvSpPr>
        <p:spPr>
          <a:xfrm>
            <a:off x="584167" y="1636500"/>
            <a:ext cx="1943100" cy="1004100"/>
          </a:xfrm>
          <a:prstGeom prst="rect">
            <a:avLst/>
          </a:prstGeom>
          <a:noFill/>
          <a:ln>
            <a:noFill/>
          </a:ln>
        </p:spPr>
        <p:txBody>
          <a:bodyPr anchorCtr="0" anchor="b" bIns="0" lIns="0" spcFirstLastPara="1" rIns="0" wrap="square" tIns="0">
            <a:noAutofit/>
          </a:bodyPr>
          <a:lstStyle/>
          <a:p>
            <a:pPr indent="0" lvl="0" marL="0" marR="0" rtl="0" algn="ctr">
              <a:lnSpc>
                <a:spcPct val="115000"/>
              </a:lnSpc>
              <a:spcBef>
                <a:spcPts val="0"/>
              </a:spcBef>
              <a:spcAft>
                <a:spcPts val="0"/>
              </a:spcAft>
              <a:buClr>
                <a:srgbClr val="000000"/>
              </a:buClr>
              <a:buSzPts val="1300"/>
              <a:buFont typeface="Arial"/>
              <a:buNone/>
            </a:pPr>
            <a:r>
              <a:rPr b="1" lang="en-US" sz="1300">
                <a:solidFill>
                  <a:srgbClr val="5000FF"/>
                </a:solidFill>
                <a:highlight>
                  <a:srgbClr val="FFFFFF"/>
                </a:highlight>
                <a:latin typeface="Montserrat"/>
                <a:ea typeface="Montserrat"/>
                <a:cs typeface="Montserrat"/>
                <a:sym typeface="Montserrat"/>
              </a:rPr>
              <a:t>2015</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40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School, Discovr Labs, Games Company, other startups,</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Hackathons!</a:t>
            </a:r>
            <a:endParaRPr b="0" i="0" sz="1300" u="none" cap="none" strike="noStrike">
              <a:solidFill>
                <a:schemeClr val="dk1"/>
              </a:solidFill>
              <a:highlight>
                <a:srgbClr val="FFFFFF"/>
              </a:highlight>
              <a:latin typeface="Montserrat"/>
              <a:ea typeface="Montserrat"/>
              <a:cs typeface="Montserrat"/>
              <a:sym typeface="Montserrat"/>
            </a:endParaRPr>
          </a:p>
        </p:txBody>
      </p:sp>
      <p:sp>
        <p:nvSpPr>
          <p:cNvPr id="722" name="Google Shape;722;g20c981f27c9_0_54"/>
          <p:cNvSpPr txBox="1"/>
          <p:nvPr/>
        </p:nvSpPr>
        <p:spPr>
          <a:xfrm>
            <a:off x="5124400" y="1636500"/>
            <a:ext cx="1943100" cy="1004100"/>
          </a:xfrm>
          <a:prstGeom prst="rect">
            <a:avLst/>
          </a:prstGeom>
          <a:noFill/>
          <a:ln>
            <a:noFill/>
          </a:ln>
        </p:spPr>
        <p:txBody>
          <a:bodyPr anchorCtr="0" anchor="b" bIns="0" lIns="0" spcFirstLastPara="1" rIns="0" wrap="square" tIns="0">
            <a:noAutofit/>
          </a:bodyPr>
          <a:lstStyle/>
          <a:p>
            <a:pPr indent="0" lvl="0" marL="0" rtl="0" algn="ctr">
              <a:lnSpc>
                <a:spcPct val="115000"/>
              </a:lnSpc>
              <a:spcBef>
                <a:spcPts val="0"/>
              </a:spcBef>
              <a:spcAft>
                <a:spcPts val="0"/>
              </a:spcAft>
              <a:buClr>
                <a:schemeClr val="dk1"/>
              </a:buClr>
              <a:buSzPts val="1500"/>
              <a:buFont typeface="Arial"/>
              <a:buNone/>
            </a:pPr>
            <a:r>
              <a:rPr b="1" lang="en-US" sz="1300">
                <a:solidFill>
                  <a:srgbClr val="5000FF"/>
                </a:solidFill>
                <a:highlight>
                  <a:schemeClr val="lt1"/>
                </a:highlight>
                <a:latin typeface="Montserrat"/>
                <a:ea typeface="Montserrat"/>
                <a:cs typeface="Montserrat"/>
                <a:sym typeface="Montserrat"/>
              </a:rPr>
              <a:t>2020</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rtl="0" algn="ctr">
              <a:lnSpc>
                <a:spcPct val="115000"/>
              </a:lnSpc>
              <a:spcBef>
                <a:spcPts val="400"/>
              </a:spcBef>
              <a:spcAft>
                <a:spcPts val="400"/>
              </a:spcAft>
              <a:buClr>
                <a:schemeClr val="dk1"/>
              </a:buClr>
              <a:buSzPts val="1300"/>
              <a:buFont typeface="Arial"/>
              <a:buNone/>
            </a:pPr>
            <a:r>
              <a:rPr lang="en-US" sz="1300">
                <a:solidFill>
                  <a:schemeClr val="dk1"/>
                </a:solidFill>
                <a:highlight>
                  <a:schemeClr val="lt1"/>
                </a:highlight>
                <a:latin typeface="Montserrat"/>
                <a:ea typeface="Montserrat"/>
                <a:cs typeface="Montserrat"/>
                <a:sym typeface="Montserrat"/>
              </a:rPr>
              <a:t>HF, Accessibility Product Manager for online virtual world.</a:t>
            </a:r>
            <a:endParaRPr sz="1300">
              <a:solidFill>
                <a:schemeClr val="dk1"/>
              </a:solidFill>
              <a:highlight>
                <a:srgbClr val="FFFFFF"/>
              </a:highlight>
              <a:latin typeface="Montserrat"/>
              <a:ea typeface="Montserrat"/>
              <a:cs typeface="Montserrat"/>
              <a:sym typeface="Montserrat"/>
            </a:endParaRPr>
          </a:p>
        </p:txBody>
      </p:sp>
      <p:sp>
        <p:nvSpPr>
          <p:cNvPr id="723" name="Google Shape;723;g20c981f27c9_0_54"/>
          <p:cNvSpPr txBox="1"/>
          <p:nvPr/>
        </p:nvSpPr>
        <p:spPr>
          <a:xfrm>
            <a:off x="9664633" y="1636500"/>
            <a:ext cx="1943100" cy="1004100"/>
          </a:xfrm>
          <a:prstGeom prst="rect">
            <a:avLst/>
          </a:prstGeom>
          <a:noFill/>
          <a:ln>
            <a:noFill/>
          </a:ln>
        </p:spPr>
        <p:txBody>
          <a:bodyPr anchorCtr="0" anchor="b" bIns="0" lIns="0" spcFirstLastPara="1" rIns="0" wrap="square" tIns="0">
            <a:noAutofit/>
          </a:bodyPr>
          <a:lstStyle/>
          <a:p>
            <a:pPr indent="0" lvl="0" marL="0" marR="0" rtl="0" algn="ctr">
              <a:lnSpc>
                <a:spcPct val="115000"/>
              </a:lnSpc>
              <a:spcBef>
                <a:spcPts val="0"/>
              </a:spcBef>
              <a:spcAft>
                <a:spcPts val="0"/>
              </a:spcAft>
              <a:buClr>
                <a:schemeClr val="dk1"/>
              </a:buClr>
              <a:buSzPts val="1500"/>
              <a:buFont typeface="Arial"/>
              <a:buNone/>
            </a:pPr>
            <a:r>
              <a:rPr b="1" i="0" lang="en-US" sz="1300" u="none" cap="none" strike="noStrike">
                <a:solidFill>
                  <a:srgbClr val="5000FF"/>
                </a:solidFill>
                <a:highlight>
                  <a:srgbClr val="FFFFFF"/>
                </a:highlight>
                <a:latin typeface="Montserrat"/>
                <a:ea typeface="Montserrat"/>
                <a:cs typeface="Montserrat"/>
                <a:sym typeface="Montserrat"/>
              </a:rPr>
              <a:t>202</a:t>
            </a:r>
            <a:r>
              <a:rPr b="1" lang="en-US" sz="1300">
                <a:solidFill>
                  <a:srgbClr val="5000FF"/>
                </a:solidFill>
                <a:highlight>
                  <a:srgbClr val="FFFFFF"/>
                </a:highlight>
                <a:latin typeface="Montserrat"/>
                <a:ea typeface="Montserrat"/>
                <a:cs typeface="Montserrat"/>
                <a:sym typeface="Montserrat"/>
              </a:rPr>
              <a:t>3</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40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Owlchemy Labs!</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Vision accessibility on Cosmonious High</a:t>
            </a:r>
            <a:endParaRPr b="0" i="0" sz="1300" u="none" cap="none" strike="noStrike">
              <a:solidFill>
                <a:schemeClr val="dk1"/>
              </a:solidFill>
              <a:highlight>
                <a:srgbClr val="FFFFFF"/>
              </a:highlight>
              <a:latin typeface="Montserrat"/>
              <a:ea typeface="Montserrat"/>
              <a:cs typeface="Montserrat"/>
              <a:sym typeface="Montserrat"/>
            </a:endParaRPr>
          </a:p>
        </p:txBody>
      </p:sp>
      <p:sp>
        <p:nvSpPr>
          <p:cNvPr id="724" name="Google Shape;724;g20c981f27c9_0_54"/>
          <p:cNvSpPr txBox="1"/>
          <p:nvPr/>
        </p:nvSpPr>
        <p:spPr>
          <a:xfrm>
            <a:off x="7394533" y="4392400"/>
            <a:ext cx="1943100" cy="1004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chemeClr val="dk1"/>
              </a:buClr>
              <a:buSzPts val="1500"/>
              <a:buFont typeface="Arial"/>
              <a:buNone/>
            </a:pPr>
            <a:r>
              <a:rPr b="1" lang="en-US" sz="1300">
                <a:solidFill>
                  <a:srgbClr val="5000FF"/>
                </a:solidFill>
                <a:highlight>
                  <a:srgbClr val="FFFFFF"/>
                </a:highlight>
                <a:latin typeface="Montserrat"/>
                <a:ea typeface="Montserrat"/>
                <a:cs typeface="Montserrat"/>
                <a:sym typeface="Montserrat"/>
              </a:rPr>
              <a:t>2022</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Owlchemy Labs!</a:t>
            </a:r>
            <a:endParaRPr sz="1300">
              <a:solidFill>
                <a:schemeClr val="dk1"/>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40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Accessibility Update for Cosmonious High</a:t>
            </a:r>
            <a:endParaRPr sz="1300">
              <a:solidFill>
                <a:schemeClr val="dk1"/>
              </a:solidFill>
              <a:highlight>
                <a:srgbClr val="FFFFFF"/>
              </a:highlight>
              <a:latin typeface="Montserrat"/>
              <a:ea typeface="Montserrat"/>
              <a:cs typeface="Montserrat"/>
              <a:sym typeface="Montserrat"/>
            </a:endParaRPr>
          </a:p>
        </p:txBody>
      </p:sp>
      <p:sp>
        <p:nvSpPr>
          <p:cNvPr id="725" name="Google Shape;725;g20c981f27c9_0_54"/>
          <p:cNvSpPr txBox="1"/>
          <p:nvPr/>
        </p:nvSpPr>
        <p:spPr>
          <a:xfrm>
            <a:off x="2854267" y="4392400"/>
            <a:ext cx="1943100" cy="1004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chemeClr val="dk1"/>
              </a:buClr>
              <a:buSzPts val="1500"/>
              <a:buFont typeface="Arial"/>
              <a:buNone/>
            </a:pPr>
            <a:r>
              <a:rPr b="1" lang="en-US" sz="1300">
                <a:solidFill>
                  <a:srgbClr val="5000FF"/>
                </a:solidFill>
                <a:highlight>
                  <a:srgbClr val="FFFFFF"/>
                </a:highlight>
                <a:latin typeface="Montserrat"/>
                <a:ea typeface="Montserrat"/>
                <a:cs typeface="Montserrat"/>
                <a:sym typeface="Montserrat"/>
              </a:rPr>
              <a:t>2016</a:t>
            </a:r>
            <a:endParaRPr b="1" i="0" sz="1300" u="none" cap="none" strike="noStrike">
              <a:solidFill>
                <a:srgbClr val="5000FF"/>
              </a:solidFill>
              <a:highlight>
                <a:srgbClr val="FFFFFF"/>
              </a:highlight>
              <a:latin typeface="Montserrat"/>
              <a:ea typeface="Montserrat"/>
              <a:cs typeface="Montserrat"/>
              <a:sym typeface="Montserrat"/>
            </a:endParaRPr>
          </a:p>
          <a:p>
            <a:pPr indent="0" lvl="0" marL="0" marR="0" rtl="0" algn="ctr">
              <a:lnSpc>
                <a:spcPct val="115000"/>
              </a:lnSpc>
              <a:spcBef>
                <a:spcPts val="400"/>
              </a:spcBef>
              <a:spcAft>
                <a:spcPts val="0"/>
              </a:spcAft>
              <a:buClr>
                <a:srgbClr val="000000"/>
              </a:buClr>
              <a:buSzPts val="1300"/>
              <a:buFont typeface="Arial"/>
              <a:buNone/>
            </a:pPr>
            <a:r>
              <a:rPr lang="en-US" sz="1300">
                <a:solidFill>
                  <a:schemeClr val="dk1"/>
                </a:solidFill>
                <a:highlight>
                  <a:srgbClr val="FFFFFF"/>
                </a:highlight>
                <a:latin typeface="Montserrat"/>
                <a:ea typeface="Montserrat"/>
                <a:cs typeface="Montserrat"/>
                <a:sym typeface="Montserrat"/>
              </a:rPr>
              <a:t>High Fidelity</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3D art, Marketing</a:t>
            </a:r>
            <a:br>
              <a:rPr lang="en-US" sz="1300">
                <a:solidFill>
                  <a:schemeClr val="dk1"/>
                </a:solidFill>
                <a:highlight>
                  <a:srgbClr val="FFFFFF"/>
                </a:highlight>
                <a:latin typeface="Montserrat"/>
                <a:ea typeface="Montserrat"/>
                <a:cs typeface="Montserrat"/>
                <a:sym typeface="Montserrat"/>
              </a:rPr>
            </a:br>
            <a:r>
              <a:rPr lang="en-US" sz="1300">
                <a:solidFill>
                  <a:schemeClr val="dk1"/>
                </a:solidFill>
                <a:highlight>
                  <a:srgbClr val="FFFFFF"/>
                </a:highlight>
                <a:latin typeface="Montserrat"/>
                <a:ea typeface="Montserrat"/>
                <a:cs typeface="Montserrat"/>
                <a:sym typeface="Montserrat"/>
              </a:rPr>
              <a:t>Hackathons!</a:t>
            </a:r>
            <a:endParaRPr sz="1300">
              <a:solidFill>
                <a:schemeClr val="dk1"/>
              </a:solidFill>
              <a:highlight>
                <a:srgbClr val="FFFFFF"/>
              </a:highlight>
              <a:latin typeface="Montserrat"/>
              <a:ea typeface="Montserrat"/>
              <a:cs typeface="Montserrat"/>
              <a:sym typeface="Montserrat"/>
            </a:endParaRPr>
          </a:p>
          <a:p>
            <a:pPr indent="0" lvl="0" marL="0" marR="0" rtl="0" algn="l">
              <a:lnSpc>
                <a:spcPct val="115000"/>
              </a:lnSpc>
              <a:spcBef>
                <a:spcPts val="400"/>
              </a:spcBef>
              <a:spcAft>
                <a:spcPts val="400"/>
              </a:spcAft>
              <a:buClr>
                <a:srgbClr val="000000"/>
              </a:buClr>
              <a:buSzPts val="1300"/>
              <a:buFont typeface="Arial"/>
              <a:buNone/>
            </a:pPr>
            <a:r>
              <a:t/>
            </a:r>
            <a:endParaRPr sz="1300">
              <a:solidFill>
                <a:schemeClr val="dk1"/>
              </a:solidFill>
              <a:highlight>
                <a:srgbClr val="FFFFFF"/>
              </a:highlight>
              <a:latin typeface="Montserrat"/>
              <a:ea typeface="Montserrat"/>
              <a:cs typeface="Montserrat"/>
              <a:sym typeface="Montserrat"/>
            </a:endParaRPr>
          </a:p>
        </p:txBody>
      </p:sp>
      <p:sp>
        <p:nvSpPr>
          <p:cNvPr id="726" name="Google Shape;726;g20c981f27c9_0_54"/>
          <p:cNvSpPr txBox="1"/>
          <p:nvPr/>
        </p:nvSpPr>
        <p:spPr>
          <a:xfrm>
            <a:off x="406400" y="533400"/>
            <a:ext cx="7454700" cy="496500"/>
          </a:xfrm>
          <a:prstGeom prst="rect">
            <a:avLst/>
          </a:prstGeom>
          <a:noFill/>
          <a:ln>
            <a:noFill/>
          </a:ln>
        </p:spPr>
        <p:txBody>
          <a:bodyPr anchorCtr="0" anchor="t" bIns="0" lIns="0" spcFirstLastPara="1" rIns="0" wrap="square" tIns="0">
            <a:spAutoFit/>
          </a:bodyPr>
          <a:lstStyle/>
          <a:p>
            <a:pPr indent="0" lvl="0" marL="0" marR="0" rtl="0" algn="l">
              <a:lnSpc>
                <a:spcPct val="75000"/>
              </a:lnSpc>
              <a:spcBef>
                <a:spcPts val="0"/>
              </a:spcBef>
              <a:spcAft>
                <a:spcPts val="0"/>
              </a:spcAft>
              <a:buClr>
                <a:srgbClr val="000000"/>
              </a:buClr>
              <a:buSzPts val="4300"/>
              <a:buFont typeface="Arial"/>
              <a:buNone/>
            </a:pPr>
            <a:r>
              <a:rPr lang="en-US" sz="4300">
                <a:solidFill>
                  <a:srgbClr val="5000FF"/>
                </a:solidFill>
                <a:latin typeface="Barlow Condensed SemiBold"/>
                <a:ea typeface="Barlow Condensed SemiBold"/>
                <a:cs typeface="Barlow Condensed SemiBold"/>
                <a:sym typeface="Barlow Condensed SemiBold"/>
              </a:rPr>
              <a:t>How I got here:</a:t>
            </a:r>
            <a:endParaRPr b="0" i="0" sz="4300" u="none" cap="none" strike="noStrike">
              <a:solidFill>
                <a:srgbClr val="5000FF"/>
              </a:solidFill>
              <a:latin typeface="Barlow Condensed SemiBold"/>
              <a:ea typeface="Barlow Condensed SemiBold"/>
              <a:cs typeface="Barlow Condensed SemiBold"/>
              <a:sym typeface="Barlow Condensed SemiBold"/>
            </a:endParaRPr>
          </a:p>
        </p:txBody>
      </p:sp>
      <p:cxnSp>
        <p:nvCxnSpPr>
          <p:cNvPr id="727" name="Google Shape;727;g20c981f27c9_0_54"/>
          <p:cNvCxnSpPr/>
          <p:nvPr/>
        </p:nvCxnSpPr>
        <p:spPr>
          <a:xfrm>
            <a:off x="419100" y="393700"/>
            <a:ext cx="11386800" cy="0"/>
          </a:xfrm>
          <a:prstGeom prst="straightConnector1">
            <a:avLst/>
          </a:prstGeom>
          <a:noFill/>
          <a:ln cap="flat" cmpd="sng" w="19050">
            <a:solidFill>
              <a:srgbClr val="5000FF"/>
            </a:solidFill>
            <a:prstDash val="solid"/>
            <a:round/>
            <a:headEnd len="sm" w="sm" type="none"/>
            <a:tailEnd len="sm" w="sm" type="none"/>
          </a:ln>
        </p:spPr>
      </p:cxn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pic>
        <p:nvPicPr>
          <p:cNvPr id="732" name="Google Shape;732;g20c981f27c9_0_109"/>
          <p:cNvPicPr preferRelativeResize="0"/>
          <p:nvPr/>
        </p:nvPicPr>
        <p:blipFill rotWithShape="1">
          <a:blip r:embed="rId3">
            <a:alphaModFix/>
          </a:blip>
          <a:srcRect b="0" l="0" r="0" t="0"/>
          <a:stretch/>
        </p:blipFill>
        <p:spPr>
          <a:xfrm>
            <a:off x="5284" y="0"/>
            <a:ext cx="12181427" cy="6858001"/>
          </a:xfrm>
          <a:prstGeom prst="rect">
            <a:avLst/>
          </a:prstGeom>
          <a:noFill/>
          <a:ln>
            <a:noFill/>
          </a:ln>
        </p:spPr>
      </p:pic>
      <p:sp>
        <p:nvSpPr>
          <p:cNvPr id="733" name="Google Shape;733;g20c981f27c9_0_109"/>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lang="en-US" sz="1100">
                <a:solidFill>
                  <a:schemeClr val="lt1"/>
                </a:solidFill>
                <a:latin typeface="Montserrat Medium"/>
                <a:ea typeface="Montserrat Medium"/>
                <a:cs typeface="Montserrat Medium"/>
                <a:sym typeface="Montserrat Medium"/>
              </a:rPr>
              <a:t>Owlchemy Labs // AR/VR Panel at WeCode 2023</a:t>
            </a:r>
            <a:endParaRPr sz="1100">
              <a:solidFill>
                <a:schemeClr val="lt1"/>
              </a:solidFill>
              <a:latin typeface="Montserrat Medium"/>
              <a:ea typeface="Montserrat Medium"/>
              <a:cs typeface="Montserrat Medium"/>
              <a:sym typeface="Montserrat Medium"/>
            </a:endParaRPr>
          </a:p>
        </p:txBody>
      </p:sp>
      <p:pic>
        <p:nvPicPr>
          <p:cNvPr id="734" name="Google Shape;734;g20c981f27c9_0_109"/>
          <p:cNvPicPr preferRelativeResize="0"/>
          <p:nvPr/>
        </p:nvPicPr>
        <p:blipFill rotWithShape="1">
          <a:blip r:embed="rId4">
            <a:alphaModFix/>
          </a:blip>
          <a:srcRect b="0" l="0" r="0" t="0"/>
          <a:stretch/>
        </p:blipFill>
        <p:spPr>
          <a:xfrm>
            <a:off x="11128472" y="6078621"/>
            <a:ext cx="677235" cy="461879"/>
          </a:xfrm>
          <a:prstGeom prst="rect">
            <a:avLst/>
          </a:prstGeom>
          <a:noFill/>
          <a:ln>
            <a:noFill/>
          </a:ln>
        </p:spPr>
      </p:pic>
      <p:pic>
        <p:nvPicPr>
          <p:cNvPr id="735" name="Google Shape;735;g20c981f27c9_0_109"/>
          <p:cNvPicPr preferRelativeResize="0"/>
          <p:nvPr/>
        </p:nvPicPr>
        <p:blipFill>
          <a:blip r:embed="rId5">
            <a:alphaModFix/>
          </a:blip>
          <a:stretch>
            <a:fillRect/>
          </a:stretch>
        </p:blipFill>
        <p:spPr>
          <a:xfrm>
            <a:off x="482950" y="90525"/>
            <a:ext cx="10645526" cy="5988101"/>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pic>
        <p:nvPicPr>
          <p:cNvPr id="740" name="Google Shape;740;g20c981f27c9_0_136"/>
          <p:cNvPicPr preferRelativeResize="0"/>
          <p:nvPr/>
        </p:nvPicPr>
        <p:blipFill rotWithShape="1">
          <a:blip r:embed="rId3">
            <a:alphaModFix/>
          </a:blip>
          <a:srcRect b="0" l="0" r="0" t="0"/>
          <a:stretch/>
        </p:blipFill>
        <p:spPr>
          <a:xfrm>
            <a:off x="5284" y="0"/>
            <a:ext cx="12181427" cy="6858001"/>
          </a:xfrm>
          <a:prstGeom prst="rect">
            <a:avLst/>
          </a:prstGeom>
          <a:noFill/>
          <a:ln>
            <a:noFill/>
          </a:ln>
        </p:spPr>
      </p:pic>
      <p:sp>
        <p:nvSpPr>
          <p:cNvPr id="741" name="Google Shape;741;g20c981f27c9_0_136"/>
          <p:cNvSpPr txBox="1"/>
          <p:nvPr/>
        </p:nvSpPr>
        <p:spPr>
          <a:xfrm>
            <a:off x="417000" y="6313000"/>
            <a:ext cx="74547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lang="en-US" sz="1100">
                <a:solidFill>
                  <a:schemeClr val="lt1"/>
                </a:solidFill>
                <a:latin typeface="Montserrat Medium"/>
                <a:ea typeface="Montserrat Medium"/>
                <a:cs typeface="Montserrat Medium"/>
                <a:sym typeface="Montserrat Medium"/>
              </a:rPr>
              <a:t>Owlchemy Labs // AR/VR Panel at WeCode 2023</a:t>
            </a:r>
            <a:endParaRPr sz="1100">
              <a:solidFill>
                <a:schemeClr val="lt1"/>
              </a:solidFill>
              <a:latin typeface="Montserrat Medium"/>
              <a:ea typeface="Montserrat Medium"/>
              <a:cs typeface="Montserrat Medium"/>
              <a:sym typeface="Montserrat Medium"/>
            </a:endParaRPr>
          </a:p>
        </p:txBody>
      </p:sp>
      <p:pic>
        <p:nvPicPr>
          <p:cNvPr id="742" name="Google Shape;742;g20c981f27c9_0_136"/>
          <p:cNvPicPr preferRelativeResize="0"/>
          <p:nvPr/>
        </p:nvPicPr>
        <p:blipFill rotWithShape="1">
          <a:blip r:embed="rId4">
            <a:alphaModFix/>
          </a:blip>
          <a:srcRect b="0" l="0" r="0" t="0"/>
          <a:stretch/>
        </p:blipFill>
        <p:spPr>
          <a:xfrm>
            <a:off x="11128472" y="6078621"/>
            <a:ext cx="677235" cy="461879"/>
          </a:xfrm>
          <a:prstGeom prst="rect">
            <a:avLst/>
          </a:prstGeom>
          <a:noFill/>
          <a:ln>
            <a:noFill/>
          </a:ln>
        </p:spPr>
      </p:pic>
      <p:pic>
        <p:nvPicPr>
          <p:cNvPr id="743" name="Google Shape;743;g20c981f27c9_0_136"/>
          <p:cNvPicPr preferRelativeResize="0"/>
          <p:nvPr/>
        </p:nvPicPr>
        <p:blipFill>
          <a:blip r:embed="rId5">
            <a:alphaModFix/>
          </a:blip>
          <a:stretch>
            <a:fillRect/>
          </a:stretch>
        </p:blipFill>
        <p:spPr>
          <a:xfrm>
            <a:off x="697325" y="211108"/>
            <a:ext cx="10431150" cy="586751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pic>
        <p:nvPicPr>
          <p:cNvPr id="748" name="Google Shape;748;g1f27f2bf9fa_1_116"/>
          <p:cNvPicPr preferRelativeResize="0"/>
          <p:nvPr/>
        </p:nvPicPr>
        <p:blipFill rotWithShape="1">
          <a:blip r:embed="rId3">
            <a:alphaModFix/>
          </a:blip>
          <a:srcRect b="0" l="0" r="0" t="0"/>
          <a:stretch/>
        </p:blipFill>
        <p:spPr>
          <a:xfrm>
            <a:off x="0" y="0"/>
            <a:ext cx="12192005" cy="6858003"/>
          </a:xfrm>
          <a:prstGeom prst="rect">
            <a:avLst/>
          </a:prstGeom>
          <a:noFill/>
          <a:ln>
            <a:noFill/>
          </a:ln>
        </p:spPr>
      </p:pic>
      <p:pic>
        <p:nvPicPr>
          <p:cNvPr id="749" name="Google Shape;749;g1f27f2bf9fa_1_116"/>
          <p:cNvPicPr preferRelativeResize="0"/>
          <p:nvPr/>
        </p:nvPicPr>
        <p:blipFill rotWithShape="1">
          <a:blip r:embed="rId4">
            <a:alphaModFix/>
          </a:blip>
          <a:srcRect b="0" l="22741" r="18052" t="0"/>
          <a:stretch/>
        </p:blipFill>
        <p:spPr>
          <a:xfrm>
            <a:off x="6096000" y="0"/>
            <a:ext cx="6090701" cy="6858000"/>
          </a:xfrm>
          <a:prstGeom prst="rect">
            <a:avLst/>
          </a:prstGeom>
          <a:noFill/>
          <a:ln>
            <a:noFill/>
          </a:ln>
        </p:spPr>
      </p:pic>
      <p:sp>
        <p:nvSpPr>
          <p:cNvPr id="750" name="Google Shape;750;g1f27f2bf9fa_1_116"/>
          <p:cNvSpPr txBox="1"/>
          <p:nvPr/>
        </p:nvSpPr>
        <p:spPr>
          <a:xfrm>
            <a:off x="411700" y="2443800"/>
            <a:ext cx="7454700" cy="1970400"/>
          </a:xfrm>
          <a:prstGeom prst="rect">
            <a:avLst/>
          </a:prstGeom>
          <a:noFill/>
          <a:ln>
            <a:noFill/>
          </a:ln>
        </p:spPr>
        <p:txBody>
          <a:bodyPr anchorCtr="0" anchor="ctr" bIns="0" lIns="0" spcFirstLastPara="1" rIns="0" wrap="square" tIns="0">
            <a:noAutofit/>
          </a:bodyPr>
          <a:lstStyle/>
          <a:p>
            <a:pPr indent="0" lvl="0" marL="0" marR="0" rtl="0" algn="l">
              <a:lnSpc>
                <a:spcPct val="75000"/>
              </a:lnSpc>
              <a:spcBef>
                <a:spcPts val="0"/>
              </a:spcBef>
              <a:spcAft>
                <a:spcPts val="0"/>
              </a:spcAft>
              <a:buClr>
                <a:srgbClr val="000000"/>
              </a:buClr>
              <a:buSzPts val="6400"/>
              <a:buFont typeface="Arial"/>
              <a:buNone/>
            </a:pPr>
            <a:r>
              <a:rPr lang="en-US" sz="6200">
                <a:solidFill>
                  <a:schemeClr val="lt1"/>
                </a:solidFill>
                <a:latin typeface="Barlow Condensed SemiBold"/>
                <a:ea typeface="Barlow Condensed SemiBold"/>
                <a:cs typeface="Barlow Condensed SemiBold"/>
                <a:sym typeface="Barlow Condensed SemiBold"/>
              </a:rPr>
              <a:t>What I’m doing now</a:t>
            </a:r>
            <a:endParaRPr b="0" i="0" sz="6200" u="none" cap="none" strike="noStrike">
              <a:solidFill>
                <a:schemeClr val="lt1"/>
              </a:solidFill>
              <a:latin typeface="Barlow Condensed SemiBold"/>
              <a:ea typeface="Barlow Condensed SemiBold"/>
              <a:cs typeface="Barlow Condensed SemiBold"/>
              <a:sym typeface="Barlow Condensed SemiBold"/>
            </a:endParaRPr>
          </a:p>
        </p:txBody>
      </p:sp>
      <p:sp>
        <p:nvSpPr>
          <p:cNvPr id="751" name="Google Shape;751;g1f27f2bf9fa_1_116"/>
          <p:cNvSpPr txBox="1"/>
          <p:nvPr/>
        </p:nvSpPr>
        <p:spPr>
          <a:xfrm>
            <a:off x="417000" y="6313000"/>
            <a:ext cx="7454700" cy="5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lang="en-US" sz="1100">
                <a:solidFill>
                  <a:schemeClr val="lt1"/>
                </a:solidFill>
                <a:latin typeface="Montserrat Medium"/>
                <a:ea typeface="Montserrat Medium"/>
                <a:cs typeface="Montserrat Medium"/>
                <a:sym typeface="Montserrat Medium"/>
              </a:rPr>
              <a:t>Owlchemy Labs // AR/VR Panel at WeCode 2023</a:t>
            </a:r>
            <a:endParaRPr sz="1100">
              <a:solidFill>
                <a:schemeClr val="lt1"/>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chemeClr val="dk1"/>
              </a:buClr>
              <a:buSzPts val="1100"/>
              <a:buFont typeface="Arial"/>
              <a:buNone/>
            </a:pPr>
            <a:r>
              <a:t/>
            </a:r>
            <a:endParaRPr sz="1100">
              <a:solidFill>
                <a:schemeClr val="lt1"/>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100"/>
              <a:buFont typeface="Arial"/>
              <a:buNone/>
            </a:pPr>
            <a:r>
              <a:t/>
            </a:r>
            <a:endParaRPr sz="1100">
              <a:solidFill>
                <a:schemeClr val="lt1"/>
              </a:solidFill>
              <a:latin typeface="Montserrat Medium"/>
              <a:ea typeface="Montserrat Medium"/>
              <a:cs typeface="Montserrat Medium"/>
              <a:sym typeface="Montserrat Medium"/>
            </a:endParaRPr>
          </a:p>
        </p:txBody>
      </p:sp>
      <p:pic>
        <p:nvPicPr>
          <p:cNvPr id="752" name="Google Shape;752;g1f27f2bf9fa_1_116"/>
          <p:cNvPicPr preferRelativeResize="0"/>
          <p:nvPr/>
        </p:nvPicPr>
        <p:blipFill rotWithShape="1">
          <a:blip r:embed="rId5">
            <a:alphaModFix/>
          </a:blip>
          <a:srcRect b="0" l="0" r="0" t="0"/>
          <a:stretch/>
        </p:blipFill>
        <p:spPr>
          <a:xfrm>
            <a:off x="11128472" y="6078621"/>
            <a:ext cx="677235" cy="46187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g1f28cf8152d_0_123"/>
          <p:cNvSpPr/>
          <p:nvPr/>
        </p:nvSpPr>
        <p:spPr>
          <a:xfrm>
            <a:off x="6093900" y="-12700"/>
            <a:ext cx="6098100" cy="6858000"/>
          </a:xfrm>
          <a:prstGeom prst="rect">
            <a:avLst/>
          </a:prstGeom>
          <a:solidFill>
            <a:srgbClr val="F2F2F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758" name="Google Shape;758;g1f28cf8152d_0_123"/>
          <p:cNvSpPr txBox="1"/>
          <p:nvPr/>
        </p:nvSpPr>
        <p:spPr>
          <a:xfrm>
            <a:off x="417000" y="6313000"/>
            <a:ext cx="7454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US" sz="1100">
                <a:solidFill>
                  <a:srgbClr val="5000FF"/>
                </a:solidFill>
                <a:latin typeface="Montserrat Medium"/>
                <a:ea typeface="Montserrat Medium"/>
                <a:cs typeface="Montserrat Medium"/>
                <a:sym typeface="Montserrat Medium"/>
              </a:rPr>
              <a:t>Owlchemy Labs // AR/VR Panel at WeCode 2023</a:t>
            </a:r>
            <a:endParaRPr sz="1100">
              <a:solidFill>
                <a:srgbClr val="5000FF"/>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100"/>
              <a:buFont typeface="Arial"/>
              <a:buNone/>
            </a:pPr>
            <a:r>
              <a:t/>
            </a:r>
            <a:endParaRPr sz="1100">
              <a:solidFill>
                <a:srgbClr val="5000FF"/>
              </a:solidFill>
              <a:latin typeface="Montserrat Medium"/>
              <a:ea typeface="Montserrat Medium"/>
              <a:cs typeface="Montserrat Medium"/>
              <a:sym typeface="Montserrat Medium"/>
            </a:endParaRPr>
          </a:p>
        </p:txBody>
      </p:sp>
      <p:pic>
        <p:nvPicPr>
          <p:cNvPr id="759" name="Google Shape;759;g1f28cf8152d_0_123"/>
          <p:cNvPicPr preferRelativeResize="0"/>
          <p:nvPr/>
        </p:nvPicPr>
        <p:blipFill rotWithShape="1">
          <a:blip r:embed="rId3">
            <a:alphaModFix/>
          </a:blip>
          <a:srcRect b="0" l="0" r="0" t="0"/>
          <a:stretch/>
        </p:blipFill>
        <p:spPr>
          <a:xfrm>
            <a:off x="11128461" y="6078903"/>
            <a:ext cx="677242" cy="461601"/>
          </a:xfrm>
          <a:prstGeom prst="rect">
            <a:avLst/>
          </a:prstGeom>
          <a:noFill/>
          <a:ln>
            <a:noFill/>
          </a:ln>
        </p:spPr>
      </p:pic>
      <p:sp>
        <p:nvSpPr>
          <p:cNvPr id="760" name="Google Shape;760;g1f28cf8152d_0_123"/>
          <p:cNvSpPr txBox="1"/>
          <p:nvPr/>
        </p:nvSpPr>
        <p:spPr>
          <a:xfrm>
            <a:off x="417000" y="1385400"/>
            <a:ext cx="3444000" cy="2146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2000"/>
              </a:spcBef>
              <a:spcAft>
                <a:spcPts val="0"/>
              </a:spcAft>
              <a:buClr>
                <a:srgbClr val="000000"/>
              </a:buClr>
              <a:buSzPts val="1300"/>
              <a:buFont typeface="Arial"/>
              <a:buNone/>
            </a:pPr>
            <a:r>
              <a:rPr lang="en-US" sz="1300">
                <a:solidFill>
                  <a:schemeClr val="dk1"/>
                </a:solidFill>
                <a:latin typeface="Montserrat"/>
                <a:ea typeface="Montserrat"/>
                <a:cs typeface="Montserrat"/>
                <a:sym typeface="Montserrat"/>
              </a:rPr>
              <a:t>One-handed mode</a:t>
            </a:r>
            <a:endParaRPr sz="1300">
              <a:solidFill>
                <a:schemeClr val="dk1"/>
              </a:solidFill>
              <a:latin typeface="Montserrat"/>
              <a:ea typeface="Montserrat"/>
              <a:cs typeface="Montserrat"/>
              <a:sym typeface="Montserrat"/>
            </a:endParaRPr>
          </a:p>
          <a:p>
            <a:pPr indent="0" lvl="0" marL="0" marR="0" rtl="0" algn="l">
              <a:lnSpc>
                <a:spcPct val="115000"/>
              </a:lnSpc>
              <a:spcBef>
                <a:spcPts val="2000"/>
              </a:spcBef>
              <a:spcAft>
                <a:spcPts val="0"/>
              </a:spcAft>
              <a:buClr>
                <a:srgbClr val="000000"/>
              </a:buClr>
              <a:buSzPts val="1300"/>
              <a:buFont typeface="Arial"/>
              <a:buNone/>
            </a:pPr>
            <a:r>
              <a:rPr lang="en-US" sz="1300">
                <a:solidFill>
                  <a:schemeClr val="dk1"/>
                </a:solidFill>
                <a:latin typeface="Montserrat"/>
                <a:ea typeface="Montserrat"/>
                <a:cs typeface="Montserrat"/>
                <a:sym typeface="Montserrat"/>
              </a:rPr>
              <a:t>Added height-adjustment handles</a:t>
            </a:r>
            <a:endParaRPr sz="1300">
              <a:solidFill>
                <a:schemeClr val="dk1"/>
              </a:solidFill>
              <a:latin typeface="Montserrat"/>
              <a:ea typeface="Montserrat"/>
              <a:cs typeface="Montserrat"/>
              <a:sym typeface="Montserrat"/>
            </a:endParaRPr>
          </a:p>
          <a:p>
            <a:pPr indent="0" lvl="0" marL="0" marR="0" rtl="0" algn="l">
              <a:lnSpc>
                <a:spcPct val="115000"/>
              </a:lnSpc>
              <a:spcBef>
                <a:spcPts val="2000"/>
              </a:spcBef>
              <a:spcAft>
                <a:spcPts val="0"/>
              </a:spcAft>
              <a:buClr>
                <a:srgbClr val="000000"/>
              </a:buClr>
              <a:buSzPts val="1300"/>
              <a:buFont typeface="Arial"/>
              <a:buNone/>
            </a:pPr>
            <a:r>
              <a:rPr lang="en-US" sz="1300">
                <a:solidFill>
                  <a:schemeClr val="dk1"/>
                </a:solidFill>
                <a:latin typeface="Montserrat"/>
                <a:ea typeface="Montserrat"/>
                <a:cs typeface="Montserrat"/>
                <a:sym typeface="Montserrat"/>
              </a:rPr>
              <a:t>Colorblindness review</a:t>
            </a:r>
            <a:endParaRPr sz="1300">
              <a:solidFill>
                <a:schemeClr val="dk1"/>
              </a:solidFill>
              <a:latin typeface="Montserrat"/>
              <a:ea typeface="Montserrat"/>
              <a:cs typeface="Montserrat"/>
              <a:sym typeface="Montserrat"/>
            </a:endParaRPr>
          </a:p>
          <a:p>
            <a:pPr indent="0" lvl="0" marL="0" marR="0" rtl="0" algn="l">
              <a:lnSpc>
                <a:spcPct val="115000"/>
              </a:lnSpc>
              <a:spcBef>
                <a:spcPts val="2000"/>
              </a:spcBef>
              <a:spcAft>
                <a:spcPts val="0"/>
              </a:spcAft>
              <a:buClr>
                <a:srgbClr val="000000"/>
              </a:buClr>
              <a:buSzPts val="1300"/>
              <a:buFont typeface="Arial"/>
              <a:buNone/>
            </a:pPr>
            <a:r>
              <a:rPr lang="en-US" sz="1300">
                <a:solidFill>
                  <a:schemeClr val="dk1"/>
                </a:solidFill>
                <a:latin typeface="Montserrat"/>
                <a:ea typeface="Montserrat"/>
                <a:cs typeface="Montserrat"/>
                <a:sym typeface="Montserrat"/>
              </a:rPr>
              <a:t>Localization </a:t>
            </a:r>
            <a:endParaRPr sz="1300">
              <a:solidFill>
                <a:schemeClr val="dk1"/>
              </a:solidFill>
              <a:latin typeface="Montserrat"/>
              <a:ea typeface="Montserrat"/>
              <a:cs typeface="Montserrat"/>
              <a:sym typeface="Montserrat"/>
            </a:endParaRPr>
          </a:p>
          <a:p>
            <a:pPr indent="0" lvl="0" marL="0" marR="0" rtl="0" algn="l">
              <a:lnSpc>
                <a:spcPct val="115000"/>
              </a:lnSpc>
              <a:spcBef>
                <a:spcPts val="2000"/>
              </a:spcBef>
              <a:spcAft>
                <a:spcPts val="2000"/>
              </a:spcAft>
              <a:buClr>
                <a:srgbClr val="000000"/>
              </a:buClr>
              <a:buSzPts val="1300"/>
              <a:buFont typeface="Arial"/>
              <a:buNone/>
            </a:pPr>
            <a:r>
              <a:t/>
            </a:r>
            <a:endParaRPr b="0" i="0" sz="1300" u="none" cap="none" strike="noStrike">
              <a:solidFill>
                <a:schemeClr val="dk1"/>
              </a:solidFill>
              <a:latin typeface="Montserrat"/>
              <a:ea typeface="Montserrat"/>
              <a:cs typeface="Montserrat"/>
              <a:sym typeface="Montserrat"/>
            </a:endParaRPr>
          </a:p>
        </p:txBody>
      </p:sp>
      <p:sp>
        <p:nvSpPr>
          <p:cNvPr id="761" name="Google Shape;761;g1f28cf8152d_0_123"/>
          <p:cNvSpPr txBox="1"/>
          <p:nvPr/>
        </p:nvSpPr>
        <p:spPr>
          <a:xfrm>
            <a:off x="6500300" y="1385400"/>
            <a:ext cx="3444000" cy="2146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2000"/>
              </a:spcBef>
              <a:spcAft>
                <a:spcPts val="0"/>
              </a:spcAft>
              <a:buClr>
                <a:srgbClr val="000000"/>
              </a:buClr>
              <a:buSzPts val="1300"/>
              <a:buFont typeface="Arial"/>
              <a:buNone/>
            </a:pPr>
            <a:r>
              <a:rPr lang="en-US" sz="1300">
                <a:solidFill>
                  <a:schemeClr val="dk1"/>
                </a:solidFill>
                <a:latin typeface="Montserrat"/>
                <a:ea typeface="Montserrat"/>
                <a:cs typeface="Montserrat"/>
                <a:sym typeface="Montserrat"/>
              </a:rPr>
              <a:t>Object descriptions</a:t>
            </a:r>
            <a:endParaRPr sz="1300">
              <a:solidFill>
                <a:schemeClr val="dk1"/>
              </a:solidFill>
              <a:latin typeface="Montserrat"/>
              <a:ea typeface="Montserrat"/>
              <a:cs typeface="Montserrat"/>
              <a:sym typeface="Montserrat"/>
            </a:endParaRPr>
          </a:p>
          <a:p>
            <a:pPr indent="0" lvl="0" marL="0" marR="0" rtl="0" algn="l">
              <a:lnSpc>
                <a:spcPct val="115000"/>
              </a:lnSpc>
              <a:spcBef>
                <a:spcPts val="2000"/>
              </a:spcBef>
              <a:spcAft>
                <a:spcPts val="0"/>
              </a:spcAft>
              <a:buClr>
                <a:srgbClr val="000000"/>
              </a:buClr>
              <a:buSzPts val="1300"/>
              <a:buFont typeface="Arial"/>
              <a:buNone/>
            </a:pPr>
            <a:r>
              <a:rPr lang="en-US" sz="1300">
                <a:solidFill>
                  <a:schemeClr val="dk1"/>
                </a:solidFill>
                <a:latin typeface="Montserrat"/>
                <a:ea typeface="Montserrat"/>
                <a:cs typeface="Montserrat"/>
                <a:sym typeface="Montserrat"/>
              </a:rPr>
              <a:t>Location/landmark descriptions</a:t>
            </a:r>
            <a:endParaRPr sz="1300">
              <a:solidFill>
                <a:schemeClr val="dk1"/>
              </a:solidFill>
              <a:latin typeface="Montserrat"/>
              <a:ea typeface="Montserrat"/>
              <a:cs typeface="Montserrat"/>
              <a:sym typeface="Montserrat"/>
            </a:endParaRPr>
          </a:p>
          <a:p>
            <a:pPr indent="0" lvl="0" marL="0" marR="0" rtl="0" algn="l">
              <a:lnSpc>
                <a:spcPct val="115000"/>
              </a:lnSpc>
              <a:spcBef>
                <a:spcPts val="2000"/>
              </a:spcBef>
              <a:spcAft>
                <a:spcPts val="0"/>
              </a:spcAft>
              <a:buClr>
                <a:srgbClr val="000000"/>
              </a:buClr>
              <a:buSzPts val="1300"/>
              <a:buFont typeface="Arial"/>
              <a:buNone/>
            </a:pPr>
            <a:r>
              <a:rPr lang="en-US" sz="1300">
                <a:solidFill>
                  <a:schemeClr val="dk1"/>
                </a:solidFill>
                <a:latin typeface="Montserrat"/>
                <a:ea typeface="Montserrat"/>
                <a:cs typeface="Montserrat"/>
                <a:sym typeface="Montserrat"/>
              </a:rPr>
              <a:t>High Contrast zones</a:t>
            </a:r>
            <a:endParaRPr sz="1300">
              <a:solidFill>
                <a:schemeClr val="dk1"/>
              </a:solidFill>
              <a:latin typeface="Montserrat"/>
              <a:ea typeface="Montserrat"/>
              <a:cs typeface="Montserrat"/>
              <a:sym typeface="Montserrat"/>
            </a:endParaRPr>
          </a:p>
          <a:p>
            <a:pPr indent="0" lvl="0" marL="0" marR="0" rtl="0" algn="l">
              <a:lnSpc>
                <a:spcPct val="115000"/>
              </a:lnSpc>
              <a:spcBef>
                <a:spcPts val="2000"/>
              </a:spcBef>
              <a:spcAft>
                <a:spcPts val="0"/>
              </a:spcAft>
              <a:buClr>
                <a:srgbClr val="000000"/>
              </a:buClr>
              <a:buSzPts val="1300"/>
              <a:buFont typeface="Arial"/>
              <a:buNone/>
            </a:pPr>
            <a:r>
              <a:rPr lang="en-US" sz="1300">
                <a:solidFill>
                  <a:schemeClr val="dk1"/>
                </a:solidFill>
                <a:latin typeface="Montserrat"/>
                <a:ea typeface="Montserrat"/>
                <a:cs typeface="Montserrat"/>
                <a:sym typeface="Montserrat"/>
              </a:rPr>
              <a:t>Haptics for object detection</a:t>
            </a:r>
            <a:endParaRPr sz="1300">
              <a:solidFill>
                <a:schemeClr val="dk1"/>
              </a:solidFill>
              <a:latin typeface="Montserrat"/>
              <a:ea typeface="Montserrat"/>
              <a:cs typeface="Montserrat"/>
              <a:sym typeface="Montserrat"/>
            </a:endParaRPr>
          </a:p>
          <a:p>
            <a:pPr indent="0" lvl="0" marL="0" marR="0" rtl="0" algn="l">
              <a:lnSpc>
                <a:spcPct val="115000"/>
              </a:lnSpc>
              <a:spcBef>
                <a:spcPts val="2000"/>
              </a:spcBef>
              <a:spcAft>
                <a:spcPts val="2000"/>
              </a:spcAft>
              <a:buClr>
                <a:srgbClr val="000000"/>
              </a:buClr>
              <a:buSzPts val="1300"/>
              <a:buFont typeface="Arial"/>
              <a:buNone/>
            </a:pPr>
            <a:r>
              <a:t/>
            </a:r>
            <a:endParaRPr sz="1300">
              <a:solidFill>
                <a:schemeClr val="dk1"/>
              </a:solidFill>
              <a:latin typeface="Montserrat"/>
              <a:ea typeface="Montserrat"/>
              <a:cs typeface="Montserrat"/>
              <a:sym typeface="Montserrat"/>
            </a:endParaRPr>
          </a:p>
        </p:txBody>
      </p:sp>
      <p:sp>
        <p:nvSpPr>
          <p:cNvPr id="762" name="Google Shape;762;g1f28cf8152d_0_123"/>
          <p:cNvSpPr txBox="1"/>
          <p:nvPr/>
        </p:nvSpPr>
        <p:spPr>
          <a:xfrm>
            <a:off x="406400" y="533400"/>
            <a:ext cx="7454700" cy="496500"/>
          </a:xfrm>
          <a:prstGeom prst="rect">
            <a:avLst/>
          </a:prstGeom>
          <a:noFill/>
          <a:ln>
            <a:noFill/>
          </a:ln>
        </p:spPr>
        <p:txBody>
          <a:bodyPr anchorCtr="0" anchor="t" bIns="0" lIns="0" spcFirstLastPara="1" rIns="0" wrap="square" tIns="0">
            <a:spAutoFit/>
          </a:bodyPr>
          <a:lstStyle/>
          <a:p>
            <a:pPr indent="0" lvl="0" marL="0" marR="0" rtl="0" algn="l">
              <a:lnSpc>
                <a:spcPct val="75000"/>
              </a:lnSpc>
              <a:spcBef>
                <a:spcPts val="0"/>
              </a:spcBef>
              <a:spcAft>
                <a:spcPts val="0"/>
              </a:spcAft>
              <a:buClr>
                <a:srgbClr val="000000"/>
              </a:buClr>
              <a:buSzPts val="4300"/>
              <a:buFont typeface="Arial"/>
              <a:buNone/>
            </a:pPr>
            <a:r>
              <a:rPr lang="en-US" sz="4300">
                <a:solidFill>
                  <a:srgbClr val="5000FF"/>
                </a:solidFill>
                <a:latin typeface="Barlow Condensed SemiBold"/>
                <a:ea typeface="Barlow Condensed SemiBold"/>
                <a:cs typeface="Barlow Condensed SemiBold"/>
                <a:sym typeface="Barlow Condensed SemiBold"/>
              </a:rPr>
              <a:t>Accessibility Update</a:t>
            </a:r>
            <a:endParaRPr b="0" i="0" sz="4300" u="none" cap="none" strike="noStrike">
              <a:solidFill>
                <a:srgbClr val="5000FF"/>
              </a:solidFill>
              <a:latin typeface="Barlow Condensed SemiBold"/>
              <a:ea typeface="Barlow Condensed SemiBold"/>
              <a:cs typeface="Barlow Condensed SemiBold"/>
              <a:sym typeface="Barlow Condensed SemiBold"/>
            </a:endParaRPr>
          </a:p>
        </p:txBody>
      </p:sp>
      <p:cxnSp>
        <p:nvCxnSpPr>
          <p:cNvPr id="763" name="Google Shape;763;g1f28cf8152d_0_123"/>
          <p:cNvCxnSpPr/>
          <p:nvPr/>
        </p:nvCxnSpPr>
        <p:spPr>
          <a:xfrm flipH="1" rot="10800000">
            <a:off x="419100" y="380800"/>
            <a:ext cx="5245200" cy="12900"/>
          </a:xfrm>
          <a:prstGeom prst="straightConnector1">
            <a:avLst/>
          </a:prstGeom>
          <a:noFill/>
          <a:ln cap="flat" cmpd="sng" w="19050">
            <a:solidFill>
              <a:srgbClr val="5000FF"/>
            </a:solidFill>
            <a:prstDash val="solid"/>
            <a:round/>
            <a:headEnd len="sm" w="sm" type="none"/>
            <a:tailEnd len="sm" w="sm" type="none"/>
          </a:ln>
        </p:spPr>
      </p:cxnSp>
      <p:sp>
        <p:nvSpPr>
          <p:cNvPr id="764" name="Google Shape;764;g1f28cf8152d_0_123"/>
          <p:cNvSpPr txBox="1"/>
          <p:nvPr/>
        </p:nvSpPr>
        <p:spPr>
          <a:xfrm>
            <a:off x="6500300" y="533400"/>
            <a:ext cx="7454700" cy="496500"/>
          </a:xfrm>
          <a:prstGeom prst="rect">
            <a:avLst/>
          </a:prstGeom>
          <a:noFill/>
          <a:ln>
            <a:noFill/>
          </a:ln>
        </p:spPr>
        <p:txBody>
          <a:bodyPr anchorCtr="0" anchor="t" bIns="0" lIns="0" spcFirstLastPara="1" rIns="0" wrap="square" tIns="0">
            <a:spAutoFit/>
          </a:bodyPr>
          <a:lstStyle/>
          <a:p>
            <a:pPr indent="0" lvl="0" marL="0" marR="0" rtl="0" algn="l">
              <a:lnSpc>
                <a:spcPct val="75000"/>
              </a:lnSpc>
              <a:spcBef>
                <a:spcPts val="0"/>
              </a:spcBef>
              <a:spcAft>
                <a:spcPts val="0"/>
              </a:spcAft>
              <a:buClr>
                <a:srgbClr val="000000"/>
              </a:buClr>
              <a:buSzPts val="4300"/>
              <a:buFont typeface="Arial"/>
              <a:buNone/>
            </a:pPr>
            <a:r>
              <a:rPr lang="en-US" sz="4300">
                <a:solidFill>
                  <a:srgbClr val="5000FF"/>
                </a:solidFill>
                <a:latin typeface="Barlow Condensed SemiBold"/>
                <a:ea typeface="Barlow Condensed SemiBold"/>
                <a:cs typeface="Barlow Condensed SemiBold"/>
                <a:sym typeface="Barlow Condensed SemiBold"/>
              </a:rPr>
              <a:t>Next project…</a:t>
            </a:r>
            <a:endParaRPr b="0" i="0" sz="4300" u="none" cap="none" strike="noStrike">
              <a:solidFill>
                <a:srgbClr val="5000FF"/>
              </a:solidFill>
              <a:latin typeface="Barlow Condensed SemiBold"/>
              <a:ea typeface="Barlow Condensed SemiBold"/>
              <a:cs typeface="Barlow Condensed SemiBold"/>
              <a:sym typeface="Barlow Condensed SemiBold"/>
            </a:endParaRPr>
          </a:p>
        </p:txBody>
      </p:sp>
      <p:cxnSp>
        <p:nvCxnSpPr>
          <p:cNvPr id="765" name="Google Shape;765;g1f28cf8152d_0_123"/>
          <p:cNvCxnSpPr/>
          <p:nvPr/>
        </p:nvCxnSpPr>
        <p:spPr>
          <a:xfrm flipH="1" rot="10800000">
            <a:off x="6513000" y="380800"/>
            <a:ext cx="5245200" cy="12900"/>
          </a:xfrm>
          <a:prstGeom prst="straightConnector1">
            <a:avLst/>
          </a:prstGeom>
          <a:noFill/>
          <a:ln cap="flat" cmpd="sng" w="19050">
            <a:solidFill>
              <a:srgbClr val="5000FF"/>
            </a:solidFill>
            <a:prstDash val="solid"/>
            <a:round/>
            <a:headEnd len="sm" w="sm" type="none"/>
            <a:tailEnd len="sm" w="sm" type="none"/>
          </a:ln>
        </p:spPr>
      </p:cxnSp>
      <p:pic>
        <p:nvPicPr>
          <p:cNvPr id="766" name="Google Shape;766;g1f28cf8152d_0_123"/>
          <p:cNvPicPr preferRelativeResize="0"/>
          <p:nvPr/>
        </p:nvPicPr>
        <p:blipFill>
          <a:blip r:embed="rId4">
            <a:alphaModFix/>
          </a:blip>
          <a:stretch>
            <a:fillRect/>
          </a:stretch>
        </p:blipFill>
        <p:spPr>
          <a:xfrm>
            <a:off x="6513000" y="3445500"/>
            <a:ext cx="4190536" cy="2633401"/>
          </a:xfrm>
          <a:prstGeom prst="rect">
            <a:avLst/>
          </a:prstGeom>
          <a:noFill/>
          <a:ln>
            <a:noFill/>
          </a:ln>
        </p:spPr>
      </p:pic>
      <p:pic>
        <p:nvPicPr>
          <p:cNvPr id="767" name="Google Shape;767;g1f28cf8152d_0_123"/>
          <p:cNvPicPr preferRelativeResize="0"/>
          <p:nvPr/>
        </p:nvPicPr>
        <p:blipFill>
          <a:blip r:embed="rId5">
            <a:alphaModFix/>
          </a:blip>
          <a:stretch>
            <a:fillRect/>
          </a:stretch>
        </p:blipFill>
        <p:spPr>
          <a:xfrm>
            <a:off x="406400" y="3445500"/>
            <a:ext cx="4190525" cy="263340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pic>
        <p:nvPicPr>
          <p:cNvPr id="772" name="Google Shape;772;g1f28cf8152d_0_10"/>
          <p:cNvPicPr preferRelativeResize="0"/>
          <p:nvPr/>
        </p:nvPicPr>
        <p:blipFill rotWithShape="1">
          <a:blip r:embed="rId3">
            <a:alphaModFix/>
          </a:blip>
          <a:srcRect b="0" l="0" r="0" t="0"/>
          <a:stretch/>
        </p:blipFill>
        <p:spPr>
          <a:xfrm>
            <a:off x="0" y="0"/>
            <a:ext cx="12192005" cy="6858003"/>
          </a:xfrm>
          <a:prstGeom prst="rect">
            <a:avLst/>
          </a:prstGeom>
          <a:noFill/>
          <a:ln>
            <a:noFill/>
          </a:ln>
        </p:spPr>
      </p:pic>
      <p:sp>
        <p:nvSpPr>
          <p:cNvPr id="773" name="Google Shape;773;g1f28cf8152d_0_10"/>
          <p:cNvSpPr txBox="1"/>
          <p:nvPr/>
        </p:nvSpPr>
        <p:spPr>
          <a:xfrm>
            <a:off x="2200225" y="653950"/>
            <a:ext cx="6378000" cy="1215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6700">
                <a:solidFill>
                  <a:schemeClr val="lt1"/>
                </a:solidFill>
                <a:latin typeface="Montserrat"/>
                <a:ea typeface="Montserrat"/>
                <a:cs typeface="Montserrat"/>
                <a:sym typeface="Montserrat"/>
              </a:rPr>
              <a:t>Thank you!</a:t>
            </a:r>
            <a:endParaRPr b="1" sz="4300">
              <a:solidFill>
                <a:schemeClr val="lt1"/>
              </a:solidFill>
              <a:latin typeface="Montserrat"/>
              <a:ea typeface="Montserrat"/>
              <a:cs typeface="Montserrat"/>
              <a:sym typeface="Montserrat"/>
            </a:endParaRPr>
          </a:p>
        </p:txBody>
      </p:sp>
      <p:sp>
        <p:nvSpPr>
          <p:cNvPr id="774" name="Google Shape;774;g1f28cf8152d_0_10"/>
          <p:cNvSpPr txBox="1"/>
          <p:nvPr/>
        </p:nvSpPr>
        <p:spPr>
          <a:xfrm>
            <a:off x="547825" y="3564500"/>
            <a:ext cx="9682800" cy="107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900">
                <a:solidFill>
                  <a:schemeClr val="lt1"/>
                </a:solidFill>
                <a:latin typeface="Montserrat Medium"/>
                <a:ea typeface="Montserrat Medium"/>
                <a:cs typeface="Montserrat Medium"/>
                <a:sym typeface="Montserrat Medium"/>
              </a:rPr>
              <a:t>Twitter: </a:t>
            </a:r>
            <a:r>
              <a:rPr b="1" lang="en-US" sz="2900">
                <a:solidFill>
                  <a:schemeClr val="lt1"/>
                </a:solidFill>
                <a:latin typeface="Montserrat"/>
                <a:ea typeface="Montserrat"/>
                <a:cs typeface="Montserrat"/>
                <a:sym typeface="Montserrat"/>
              </a:rPr>
              <a:t> @JC_3D</a:t>
            </a:r>
            <a:br>
              <a:rPr b="1" lang="en-US" sz="2900">
                <a:solidFill>
                  <a:schemeClr val="lt1"/>
                </a:solidFill>
                <a:latin typeface="Montserrat"/>
                <a:ea typeface="Montserrat"/>
                <a:cs typeface="Montserrat"/>
                <a:sym typeface="Montserrat"/>
              </a:rPr>
            </a:br>
            <a:r>
              <a:rPr lang="en-US" sz="2900">
                <a:solidFill>
                  <a:schemeClr val="lt1"/>
                </a:solidFill>
                <a:latin typeface="Montserrat Medium"/>
                <a:ea typeface="Montserrat Medium"/>
                <a:cs typeface="Montserrat Medium"/>
                <a:sym typeface="Montserrat Medium"/>
              </a:rPr>
              <a:t>E-mail:  </a:t>
            </a:r>
            <a:r>
              <a:rPr b="1" lang="en-US" sz="2900">
                <a:solidFill>
                  <a:schemeClr val="lt1"/>
                </a:solidFill>
                <a:latin typeface="Montserrat"/>
                <a:ea typeface="Montserrat"/>
                <a:cs typeface="Montserrat"/>
                <a:sym typeface="Montserrat"/>
              </a:rPr>
              <a:t>  JazminCano@OwlchemyLabs.com</a:t>
            </a:r>
            <a:endParaRPr b="1" sz="2900">
              <a:solidFill>
                <a:schemeClr val="lt1"/>
              </a:solidFill>
              <a:latin typeface="Montserrat"/>
              <a:ea typeface="Montserrat"/>
              <a:cs typeface="Montserrat"/>
              <a:sym typeface="Montserrat"/>
            </a:endParaRPr>
          </a:p>
        </p:txBody>
      </p:sp>
      <p:pic>
        <p:nvPicPr>
          <p:cNvPr id="775" name="Google Shape;775;g1f28cf8152d_0_10"/>
          <p:cNvPicPr preferRelativeResize="0"/>
          <p:nvPr/>
        </p:nvPicPr>
        <p:blipFill>
          <a:blip r:embed="rId4">
            <a:alphaModFix/>
          </a:blip>
          <a:stretch>
            <a:fillRect/>
          </a:stretch>
        </p:blipFill>
        <p:spPr>
          <a:xfrm>
            <a:off x="4386800" y="1965850"/>
            <a:ext cx="2004875" cy="201012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pic>
        <p:nvPicPr>
          <p:cNvPr descr="Shape, rectangle&#10;&#10;Description automatically generated" id="780" name="Google Shape;780;p42"/>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g20e3488b11b_0_2"/>
          <p:cNvSpPr txBox="1"/>
          <p:nvPr>
            <p:ph type="ctrTitle"/>
          </p:nvPr>
        </p:nvSpPr>
        <p:spPr>
          <a:xfrm>
            <a:off x="1524000" y="1122363"/>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787" name="Google Shape;787;g20e3488b11b_0_2"/>
          <p:cNvSpPr txBox="1"/>
          <p:nvPr>
            <p:ph idx="1" type="subTitle"/>
          </p:nvPr>
        </p:nvSpPr>
        <p:spPr>
          <a:xfrm>
            <a:off x="1524000" y="3602038"/>
            <a:ext cx="9144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pic>
        <p:nvPicPr>
          <p:cNvPr id="793" name="Google Shape;793;g1dd217a624b_0_0"/>
          <p:cNvPicPr preferRelativeResize="0"/>
          <p:nvPr/>
        </p:nvPicPr>
        <p:blipFill>
          <a:blip r:embed="rId3">
            <a:alphaModFix/>
          </a:blip>
          <a:stretch>
            <a:fillRect/>
          </a:stretch>
        </p:blipFill>
        <p:spPr>
          <a:xfrm>
            <a:off x="-1" y="4890826"/>
            <a:ext cx="4172199" cy="1967174"/>
          </a:xfrm>
          <a:prstGeom prst="rect">
            <a:avLst/>
          </a:prstGeom>
          <a:noFill/>
          <a:ln>
            <a:noFill/>
          </a:ln>
        </p:spPr>
      </p:pic>
      <p:sp>
        <p:nvSpPr>
          <p:cNvPr id="794" name="Google Shape;794;g1dd217a624b_0_0"/>
          <p:cNvSpPr txBox="1"/>
          <p:nvPr>
            <p:ph type="title"/>
          </p:nvPr>
        </p:nvSpPr>
        <p:spPr>
          <a:xfrm>
            <a:off x="-93350" y="0"/>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My background</a:t>
            </a:r>
            <a:endParaRPr/>
          </a:p>
        </p:txBody>
      </p:sp>
      <p:pic>
        <p:nvPicPr>
          <p:cNvPr id="795" name="Google Shape;795;g1dd217a624b_0_0"/>
          <p:cNvPicPr preferRelativeResize="0"/>
          <p:nvPr/>
        </p:nvPicPr>
        <p:blipFill>
          <a:blip r:embed="rId4">
            <a:alphaModFix/>
          </a:blip>
          <a:stretch>
            <a:fillRect/>
          </a:stretch>
        </p:blipFill>
        <p:spPr>
          <a:xfrm>
            <a:off x="-93357" y="2318425"/>
            <a:ext cx="3467932" cy="2572400"/>
          </a:xfrm>
          <a:prstGeom prst="rect">
            <a:avLst/>
          </a:prstGeom>
          <a:noFill/>
          <a:ln>
            <a:noFill/>
          </a:ln>
        </p:spPr>
      </p:pic>
      <p:pic>
        <p:nvPicPr>
          <p:cNvPr id="796" name="Google Shape;796;g1dd217a624b_0_0"/>
          <p:cNvPicPr preferRelativeResize="0"/>
          <p:nvPr/>
        </p:nvPicPr>
        <p:blipFill>
          <a:blip r:embed="rId5">
            <a:alphaModFix/>
          </a:blip>
          <a:stretch>
            <a:fillRect/>
          </a:stretch>
        </p:blipFill>
        <p:spPr>
          <a:xfrm>
            <a:off x="-20025" y="12"/>
            <a:ext cx="1919300" cy="2813074"/>
          </a:xfrm>
          <a:prstGeom prst="rect">
            <a:avLst/>
          </a:prstGeom>
          <a:noFill/>
          <a:ln>
            <a:noFill/>
          </a:ln>
        </p:spPr>
      </p:pic>
      <p:pic>
        <p:nvPicPr>
          <p:cNvPr id="797" name="Google Shape;797;g1dd217a624b_0_0"/>
          <p:cNvPicPr preferRelativeResize="0"/>
          <p:nvPr/>
        </p:nvPicPr>
        <p:blipFill rotWithShape="1">
          <a:blip r:embed="rId6">
            <a:alphaModFix/>
          </a:blip>
          <a:srcRect b="7671" l="3185" r="3955" t="10802"/>
          <a:stretch/>
        </p:blipFill>
        <p:spPr>
          <a:xfrm>
            <a:off x="1899275" y="0"/>
            <a:ext cx="4416026" cy="2488181"/>
          </a:xfrm>
          <a:prstGeom prst="rect">
            <a:avLst/>
          </a:prstGeom>
          <a:noFill/>
          <a:ln>
            <a:noFill/>
          </a:ln>
        </p:spPr>
      </p:pic>
      <p:pic>
        <p:nvPicPr>
          <p:cNvPr id="798" name="Google Shape;798;g1dd217a624b_0_0"/>
          <p:cNvPicPr preferRelativeResize="0"/>
          <p:nvPr/>
        </p:nvPicPr>
        <p:blipFill>
          <a:blip r:embed="rId7">
            <a:alphaModFix/>
          </a:blip>
          <a:stretch>
            <a:fillRect/>
          </a:stretch>
        </p:blipFill>
        <p:spPr>
          <a:xfrm>
            <a:off x="3598100" y="4573500"/>
            <a:ext cx="2498087" cy="2488174"/>
          </a:xfrm>
          <a:prstGeom prst="rect">
            <a:avLst/>
          </a:prstGeom>
          <a:noFill/>
          <a:ln>
            <a:noFill/>
          </a:ln>
        </p:spPr>
      </p:pic>
      <p:pic>
        <p:nvPicPr>
          <p:cNvPr id="799" name="Google Shape;799;g1dd217a624b_0_0"/>
          <p:cNvPicPr preferRelativeResize="0"/>
          <p:nvPr/>
        </p:nvPicPr>
        <p:blipFill>
          <a:blip r:embed="rId8">
            <a:alphaModFix/>
          </a:blip>
          <a:stretch>
            <a:fillRect/>
          </a:stretch>
        </p:blipFill>
        <p:spPr>
          <a:xfrm>
            <a:off x="3328375" y="2488175"/>
            <a:ext cx="2672931" cy="2363501"/>
          </a:xfrm>
          <a:prstGeom prst="rect">
            <a:avLst/>
          </a:prstGeom>
          <a:noFill/>
          <a:ln>
            <a:noFill/>
          </a:ln>
        </p:spPr>
      </p:pic>
      <p:pic>
        <p:nvPicPr>
          <p:cNvPr id="800" name="Google Shape;800;g1dd217a624b_0_0"/>
          <p:cNvPicPr preferRelativeResize="0"/>
          <p:nvPr/>
        </p:nvPicPr>
        <p:blipFill>
          <a:blip r:embed="rId9">
            <a:alphaModFix/>
          </a:blip>
          <a:stretch>
            <a:fillRect/>
          </a:stretch>
        </p:blipFill>
        <p:spPr>
          <a:xfrm>
            <a:off x="5936975" y="-2120"/>
            <a:ext cx="4416026" cy="4451171"/>
          </a:xfrm>
          <a:prstGeom prst="rect">
            <a:avLst/>
          </a:prstGeom>
          <a:noFill/>
          <a:ln>
            <a:noFill/>
          </a:ln>
        </p:spPr>
      </p:pic>
      <p:pic>
        <p:nvPicPr>
          <p:cNvPr id="801" name="Google Shape;801;g1dd217a624b_0_0"/>
          <p:cNvPicPr preferRelativeResize="0"/>
          <p:nvPr/>
        </p:nvPicPr>
        <p:blipFill>
          <a:blip r:embed="rId10">
            <a:alphaModFix/>
          </a:blip>
          <a:stretch>
            <a:fillRect/>
          </a:stretch>
        </p:blipFill>
        <p:spPr>
          <a:xfrm>
            <a:off x="6038075" y="3776348"/>
            <a:ext cx="2046876" cy="3173626"/>
          </a:xfrm>
          <a:prstGeom prst="rect">
            <a:avLst/>
          </a:prstGeom>
          <a:noFill/>
          <a:ln>
            <a:noFill/>
          </a:ln>
        </p:spPr>
      </p:pic>
      <p:sp>
        <p:nvSpPr>
          <p:cNvPr id="802" name="Google Shape;802;g1dd217a624b_0_0"/>
          <p:cNvSpPr txBox="1"/>
          <p:nvPr/>
        </p:nvSpPr>
        <p:spPr>
          <a:xfrm>
            <a:off x="8406475" y="1325700"/>
            <a:ext cx="1839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400">
                <a:highlight>
                  <a:schemeClr val="lt1"/>
                </a:highlight>
                <a:latin typeface="Calibri"/>
                <a:ea typeface="Calibri"/>
                <a:cs typeface="Calibri"/>
                <a:sym typeface="Calibri"/>
              </a:rPr>
              <a:t>ERITREA</a:t>
            </a:r>
            <a:endParaRPr b="1" sz="2400">
              <a:highlight>
                <a:schemeClr val="lt1"/>
              </a:highlight>
              <a:latin typeface="Calibri"/>
              <a:ea typeface="Calibri"/>
              <a:cs typeface="Calibri"/>
              <a:sym typeface="Calibri"/>
            </a:endParaRPr>
          </a:p>
        </p:txBody>
      </p:sp>
      <p:pic>
        <p:nvPicPr>
          <p:cNvPr id="803" name="Google Shape;803;g1dd217a624b_0_0"/>
          <p:cNvPicPr preferRelativeResize="0"/>
          <p:nvPr/>
        </p:nvPicPr>
        <p:blipFill>
          <a:blip r:embed="rId11">
            <a:alphaModFix/>
          </a:blip>
          <a:stretch>
            <a:fillRect/>
          </a:stretch>
        </p:blipFill>
        <p:spPr>
          <a:xfrm>
            <a:off x="8084950" y="4411050"/>
            <a:ext cx="4223208" cy="2813074"/>
          </a:xfrm>
          <a:prstGeom prst="rect">
            <a:avLst/>
          </a:prstGeom>
          <a:noFill/>
          <a:ln>
            <a:noFill/>
          </a:ln>
        </p:spPr>
      </p:pic>
      <p:pic>
        <p:nvPicPr>
          <p:cNvPr id="804" name="Google Shape;804;g1dd217a624b_0_0"/>
          <p:cNvPicPr preferRelativeResize="0"/>
          <p:nvPr/>
        </p:nvPicPr>
        <p:blipFill rotWithShape="1">
          <a:blip r:embed="rId12">
            <a:alphaModFix/>
          </a:blip>
          <a:srcRect b="6020" l="4370" r="0" t="2345"/>
          <a:stretch/>
        </p:blipFill>
        <p:spPr>
          <a:xfrm>
            <a:off x="9569900" y="3687275"/>
            <a:ext cx="2787999" cy="1698200"/>
          </a:xfrm>
          <a:prstGeom prst="rect">
            <a:avLst/>
          </a:prstGeom>
          <a:noFill/>
          <a:ln>
            <a:noFill/>
          </a:ln>
        </p:spPr>
      </p:pic>
      <p:pic>
        <p:nvPicPr>
          <p:cNvPr id="805" name="Google Shape;805;g1dd217a624b_0_0"/>
          <p:cNvPicPr preferRelativeResize="0"/>
          <p:nvPr/>
        </p:nvPicPr>
        <p:blipFill>
          <a:blip r:embed="rId13">
            <a:alphaModFix/>
          </a:blip>
          <a:stretch>
            <a:fillRect/>
          </a:stretch>
        </p:blipFill>
        <p:spPr>
          <a:xfrm>
            <a:off x="10369728" y="1215650"/>
            <a:ext cx="1838995" cy="2638378"/>
          </a:xfrm>
          <a:prstGeom prst="rect">
            <a:avLst/>
          </a:prstGeom>
          <a:noFill/>
          <a:ln>
            <a:noFill/>
          </a:ln>
        </p:spPr>
      </p:pic>
      <p:pic>
        <p:nvPicPr>
          <p:cNvPr id="806" name="Google Shape;806;g1dd217a624b_0_0"/>
          <p:cNvPicPr preferRelativeResize="0"/>
          <p:nvPr/>
        </p:nvPicPr>
        <p:blipFill>
          <a:blip r:embed="rId14">
            <a:alphaModFix/>
          </a:blip>
          <a:stretch>
            <a:fillRect/>
          </a:stretch>
        </p:blipFill>
        <p:spPr>
          <a:xfrm>
            <a:off x="10029449" y="0"/>
            <a:ext cx="2210601" cy="1506726"/>
          </a:xfrm>
          <a:prstGeom prst="rect">
            <a:avLst/>
          </a:prstGeom>
          <a:noFill/>
          <a:ln>
            <a:noFill/>
          </a:ln>
        </p:spPr>
      </p:pic>
      <p:cxnSp>
        <p:nvCxnSpPr>
          <p:cNvPr id="807" name="Google Shape;807;g1dd217a624b_0_0"/>
          <p:cNvCxnSpPr/>
          <p:nvPr/>
        </p:nvCxnSpPr>
        <p:spPr>
          <a:xfrm>
            <a:off x="5993225" y="-22050"/>
            <a:ext cx="47100" cy="6950700"/>
          </a:xfrm>
          <a:prstGeom prst="straightConnector1">
            <a:avLst/>
          </a:prstGeom>
          <a:noFill/>
          <a:ln cap="flat" cmpd="sng" w="152400">
            <a:solidFill>
              <a:schemeClr val="dk1"/>
            </a:solidFill>
            <a:prstDash val="solid"/>
            <a:round/>
            <a:headEnd len="med" w="med" type="none"/>
            <a:tailEnd len="med" w="med" type="none"/>
          </a:ln>
        </p:spPr>
      </p:cxn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g1dd217a624b_0_29"/>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descr="130301113344-best-sellers-market-san-jose-california-620xb.jpg" id="814" name="Google Shape;814;g1dd217a624b_0_29"/>
          <p:cNvPicPr preferRelativeResize="0"/>
          <p:nvPr/>
        </p:nvPicPr>
        <p:blipFill>
          <a:blip r:embed="rId3">
            <a:alphaModFix/>
          </a:blip>
          <a:stretch>
            <a:fillRect/>
          </a:stretch>
        </p:blipFill>
        <p:spPr>
          <a:xfrm>
            <a:off x="0" y="0"/>
            <a:ext cx="12191999" cy="7452800"/>
          </a:xfrm>
          <a:prstGeom prst="rect">
            <a:avLst/>
          </a:prstGeom>
          <a:noFill/>
          <a:ln>
            <a:noFill/>
          </a:ln>
        </p:spPr>
      </p:pic>
      <p:sp>
        <p:nvSpPr>
          <p:cNvPr id="815" name="Google Shape;815;g1dd217a624b_0_29"/>
          <p:cNvSpPr txBox="1"/>
          <p:nvPr/>
        </p:nvSpPr>
        <p:spPr>
          <a:xfrm>
            <a:off x="272725" y="284300"/>
            <a:ext cx="6787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600">
                <a:solidFill>
                  <a:schemeClr val="lt1"/>
                </a:solidFill>
                <a:latin typeface="Calibri"/>
                <a:ea typeface="Calibri"/>
                <a:cs typeface="Calibri"/>
                <a:sym typeface="Calibri"/>
              </a:rPr>
              <a:t>SAN JOSE, CALIFORNIA</a:t>
            </a:r>
            <a:endParaRPr sz="3600">
              <a:solidFill>
                <a:schemeClr val="lt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pic>
        <p:nvPicPr>
          <p:cNvPr id="821" name="Google Shape;821;g1dd217a624b_0_36"/>
          <p:cNvPicPr preferRelativeResize="0"/>
          <p:nvPr/>
        </p:nvPicPr>
        <p:blipFill>
          <a:blip r:embed="rId3">
            <a:alphaModFix/>
          </a:blip>
          <a:stretch>
            <a:fillRect/>
          </a:stretch>
        </p:blipFill>
        <p:spPr>
          <a:xfrm>
            <a:off x="9209002" y="4220348"/>
            <a:ext cx="2962407" cy="2737576"/>
          </a:xfrm>
          <a:prstGeom prst="rect">
            <a:avLst/>
          </a:prstGeom>
          <a:noFill/>
          <a:ln>
            <a:noFill/>
          </a:ln>
        </p:spPr>
      </p:pic>
      <p:pic>
        <p:nvPicPr>
          <p:cNvPr id="822" name="Google Shape;822;g1dd217a624b_0_36"/>
          <p:cNvPicPr preferRelativeResize="0"/>
          <p:nvPr/>
        </p:nvPicPr>
        <p:blipFill>
          <a:blip r:embed="rId4">
            <a:alphaModFix/>
          </a:blip>
          <a:stretch>
            <a:fillRect/>
          </a:stretch>
        </p:blipFill>
        <p:spPr>
          <a:xfrm>
            <a:off x="0" y="4207390"/>
            <a:ext cx="3559524" cy="2650609"/>
          </a:xfrm>
          <a:prstGeom prst="rect">
            <a:avLst/>
          </a:prstGeom>
          <a:noFill/>
          <a:ln>
            <a:noFill/>
          </a:ln>
        </p:spPr>
      </p:pic>
      <p:pic>
        <p:nvPicPr>
          <p:cNvPr id="823" name="Google Shape;823;g1dd217a624b_0_36"/>
          <p:cNvPicPr preferRelativeResize="0"/>
          <p:nvPr/>
        </p:nvPicPr>
        <p:blipFill>
          <a:blip r:embed="rId5">
            <a:alphaModFix/>
          </a:blip>
          <a:stretch>
            <a:fillRect/>
          </a:stretch>
        </p:blipFill>
        <p:spPr>
          <a:xfrm>
            <a:off x="5529425" y="0"/>
            <a:ext cx="6662574" cy="4474059"/>
          </a:xfrm>
          <a:prstGeom prst="rect">
            <a:avLst/>
          </a:prstGeom>
          <a:noFill/>
          <a:ln>
            <a:noFill/>
          </a:ln>
        </p:spPr>
      </p:pic>
      <p:sp>
        <p:nvSpPr>
          <p:cNvPr id="824" name="Google Shape;824;g1dd217a624b_0_36"/>
          <p:cNvSpPr txBox="1"/>
          <p:nvPr/>
        </p:nvSpPr>
        <p:spPr>
          <a:xfrm>
            <a:off x="376422" y="714150"/>
            <a:ext cx="4277700" cy="9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solidFill>
                  <a:srgbClr val="FFFFFF"/>
                </a:solidFill>
              </a:rPr>
              <a:t>Freshman - San Jose State University</a:t>
            </a:r>
            <a:endParaRPr sz="1100">
              <a:solidFill>
                <a:srgbClr val="FFFFFF"/>
              </a:solidFill>
            </a:endParaRPr>
          </a:p>
          <a:p>
            <a:pPr indent="0" lvl="0" marL="0" rtl="0" algn="l">
              <a:spcBef>
                <a:spcPts val="0"/>
              </a:spcBef>
              <a:spcAft>
                <a:spcPts val="0"/>
              </a:spcAft>
              <a:buNone/>
            </a:pPr>
            <a:r>
              <a:rPr lang="en-US" sz="1100">
                <a:solidFill>
                  <a:srgbClr val="FFFFFF"/>
                </a:solidFill>
              </a:rPr>
              <a:t>Sophomore - DeAnza College</a:t>
            </a:r>
            <a:endParaRPr sz="1100">
              <a:solidFill>
                <a:srgbClr val="FFFFFF"/>
              </a:solidFill>
            </a:endParaRPr>
          </a:p>
          <a:p>
            <a:pPr indent="0" lvl="0" marL="0" rtl="0" algn="l">
              <a:spcBef>
                <a:spcPts val="0"/>
              </a:spcBef>
              <a:spcAft>
                <a:spcPts val="0"/>
              </a:spcAft>
              <a:buNone/>
            </a:pPr>
            <a:r>
              <a:t/>
            </a:r>
            <a:endParaRPr sz="1100">
              <a:solidFill>
                <a:srgbClr val="FFFFFF"/>
              </a:solidFill>
            </a:endParaRPr>
          </a:p>
          <a:p>
            <a:pPr indent="0" lvl="0" marL="0" rtl="0" algn="l">
              <a:spcBef>
                <a:spcPts val="0"/>
              </a:spcBef>
              <a:spcAft>
                <a:spcPts val="0"/>
              </a:spcAft>
              <a:buNone/>
            </a:pPr>
            <a:r>
              <a:t/>
            </a:r>
            <a:endParaRPr/>
          </a:p>
        </p:txBody>
      </p:sp>
      <p:pic>
        <p:nvPicPr>
          <p:cNvPr id="825" name="Google Shape;825;g1dd217a624b_0_36"/>
          <p:cNvPicPr preferRelativeResize="0"/>
          <p:nvPr/>
        </p:nvPicPr>
        <p:blipFill>
          <a:blip r:embed="rId6">
            <a:alphaModFix/>
          </a:blip>
          <a:stretch>
            <a:fillRect/>
          </a:stretch>
        </p:blipFill>
        <p:spPr>
          <a:xfrm>
            <a:off x="-69000" y="2485875"/>
            <a:ext cx="3334724" cy="2217624"/>
          </a:xfrm>
          <a:prstGeom prst="rect">
            <a:avLst/>
          </a:prstGeom>
          <a:noFill/>
          <a:ln>
            <a:noFill/>
          </a:ln>
        </p:spPr>
      </p:pic>
      <p:pic>
        <p:nvPicPr>
          <p:cNvPr id="826" name="Google Shape;826;g1dd217a624b_0_36"/>
          <p:cNvPicPr preferRelativeResize="0"/>
          <p:nvPr/>
        </p:nvPicPr>
        <p:blipFill>
          <a:blip r:embed="rId7">
            <a:alphaModFix/>
          </a:blip>
          <a:stretch>
            <a:fillRect/>
          </a:stretch>
        </p:blipFill>
        <p:spPr>
          <a:xfrm>
            <a:off x="3572876" y="4397075"/>
            <a:ext cx="5801874" cy="2537125"/>
          </a:xfrm>
          <a:prstGeom prst="rect">
            <a:avLst/>
          </a:prstGeom>
          <a:noFill/>
          <a:ln>
            <a:noFill/>
          </a:ln>
        </p:spPr>
      </p:pic>
      <p:pic>
        <p:nvPicPr>
          <p:cNvPr id="827" name="Google Shape;827;g1dd217a624b_0_36"/>
          <p:cNvPicPr preferRelativeResize="0"/>
          <p:nvPr/>
        </p:nvPicPr>
        <p:blipFill rotWithShape="1">
          <a:blip r:embed="rId8">
            <a:alphaModFix/>
          </a:blip>
          <a:srcRect b="0" l="73841" r="0" t="0"/>
          <a:stretch/>
        </p:blipFill>
        <p:spPr>
          <a:xfrm>
            <a:off x="3265725" y="1815435"/>
            <a:ext cx="2263701" cy="2888065"/>
          </a:xfrm>
          <a:prstGeom prst="rect">
            <a:avLst/>
          </a:prstGeom>
          <a:noFill/>
          <a:ln>
            <a:noFill/>
          </a:ln>
        </p:spPr>
      </p:pic>
      <p:pic>
        <p:nvPicPr>
          <p:cNvPr id="828" name="Google Shape;828;g1dd217a624b_0_36"/>
          <p:cNvPicPr preferRelativeResize="0"/>
          <p:nvPr/>
        </p:nvPicPr>
        <p:blipFill>
          <a:blip r:embed="rId9">
            <a:alphaModFix/>
          </a:blip>
          <a:stretch>
            <a:fillRect/>
          </a:stretch>
        </p:blipFill>
        <p:spPr>
          <a:xfrm>
            <a:off x="3532926" y="0"/>
            <a:ext cx="2381998" cy="1806275"/>
          </a:xfrm>
          <a:prstGeom prst="rect">
            <a:avLst/>
          </a:prstGeom>
          <a:noFill/>
          <a:ln>
            <a:noFill/>
          </a:ln>
        </p:spPr>
      </p:pic>
      <p:pic>
        <p:nvPicPr>
          <p:cNvPr id="829" name="Google Shape;829;g1dd217a624b_0_36"/>
          <p:cNvPicPr preferRelativeResize="0"/>
          <p:nvPr/>
        </p:nvPicPr>
        <p:blipFill>
          <a:blip r:embed="rId10">
            <a:alphaModFix/>
          </a:blip>
          <a:stretch>
            <a:fillRect/>
          </a:stretch>
        </p:blipFill>
        <p:spPr>
          <a:xfrm>
            <a:off x="-129475" y="0"/>
            <a:ext cx="3679550" cy="2737576"/>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g1dd217a624b_0_5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pic>
        <p:nvPicPr>
          <p:cNvPr descr="A picture containing shape&#10;&#10;Description automatically generated" id="840" name="Google Shape;840;p4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41" name="Google Shape;841;p43"/>
          <p:cNvSpPr txBox="1"/>
          <p:nvPr>
            <p:ph type="ctrTitle"/>
          </p:nvPr>
        </p:nvSpPr>
        <p:spPr>
          <a:xfrm>
            <a:off x="1524000" y="1122363"/>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842" name="Google Shape;842;p43"/>
          <p:cNvSpPr txBox="1"/>
          <p:nvPr>
            <p:ph idx="1" type="subTitle"/>
          </p:nvPr>
        </p:nvSpPr>
        <p:spPr>
          <a:xfrm>
            <a:off x="1524000" y="3602038"/>
            <a:ext cx="9144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2023-02-03T18:40:16Z</dcterms:created>
  <dc:creator>Erin Pangilinan</dc:creator>
</cp:coreProperties>
</file>