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Lexend"/>
      <p:regular r:id="rId30"/>
      <p:bold r:id="rId31"/>
    </p:embeddedFont>
    <p:embeddedFont>
      <p:font typeface="Questrial"/>
      <p:regular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gcc1EMOG3GphCHWXdL/emYnTlt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exend-bold.fntdata"/><Relationship Id="rId30" Type="http://schemas.openxmlformats.org/officeDocument/2006/relationships/font" Target="fonts/Lexend-regular.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Questrial-regular.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03" name="Google Shape;103;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50" name="Google Shape;150;p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5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74" name="Google Shape;174;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218" name="Google Shape;218;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p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54" name="Google Shape;254;p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68" name="Google Shape;268;p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lang="en-US">
                <a:solidFill>
                  <a:srgbClr val="000000"/>
                </a:solidFill>
                <a:latin typeface="Arial"/>
                <a:ea typeface="Arial"/>
                <a:cs typeface="Arial"/>
                <a:sym typeface="Arial"/>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275" name="Google Shape;275;p10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90" name="Google Shape;290;p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298" name="Google Shape;298;p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307" name="Google Shape;307;p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1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1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1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21" name="Shape 21"/>
        <p:cNvGrpSpPr/>
        <p:nvPr/>
      </p:nvGrpSpPr>
      <p:grpSpPr>
        <a:xfrm>
          <a:off x="0" y="0"/>
          <a:ext cx="0" cy="0"/>
          <a:chOff x="0" y="0"/>
          <a:chExt cx="0" cy="0"/>
        </a:xfrm>
      </p:grpSpPr>
      <p:sp>
        <p:nvSpPr>
          <p:cNvPr id="22" name="Google Shape;22;p132"/>
          <p:cNvSpPr/>
          <p:nvPr>
            <p:ph idx="2" type="pic"/>
          </p:nvPr>
        </p:nvSpPr>
        <p:spPr>
          <a:xfrm>
            <a:off x="7338755" y="1"/>
            <a:ext cx="4853247" cy="6858001"/>
          </a:xfrm>
          <a:prstGeom prst="rect">
            <a:avLst/>
          </a:prstGeom>
          <a:solidFill>
            <a:schemeClr val="lt1"/>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23" name="Shape 23"/>
        <p:cNvGrpSpPr/>
        <p:nvPr/>
      </p:nvGrpSpPr>
      <p:grpSpPr>
        <a:xfrm>
          <a:off x="0" y="0"/>
          <a:ext cx="0" cy="0"/>
          <a:chOff x="0" y="0"/>
          <a:chExt cx="0" cy="0"/>
        </a:xfrm>
      </p:grpSpPr>
      <p:sp>
        <p:nvSpPr>
          <p:cNvPr id="24" name="Google Shape;24;p133"/>
          <p:cNvSpPr/>
          <p:nvPr>
            <p:ph idx="2" type="pic"/>
          </p:nvPr>
        </p:nvSpPr>
        <p:spPr>
          <a:xfrm>
            <a:off x="2590801" y="1534885"/>
            <a:ext cx="1651000" cy="3113315"/>
          </a:xfrm>
          <a:prstGeom prst="rect">
            <a:avLst/>
          </a:prstGeom>
          <a:solidFill>
            <a:schemeClr val="lt1"/>
          </a:solidFill>
          <a:ln>
            <a:noFill/>
          </a:ln>
        </p:spPr>
      </p:sp>
      <p:sp>
        <p:nvSpPr>
          <p:cNvPr id="25" name="Google Shape;25;p133"/>
          <p:cNvSpPr/>
          <p:nvPr>
            <p:ph idx="3" type="pic"/>
          </p:nvPr>
        </p:nvSpPr>
        <p:spPr>
          <a:xfrm>
            <a:off x="4445000" y="1534885"/>
            <a:ext cx="1651000" cy="3113315"/>
          </a:xfrm>
          <a:prstGeom prst="rect">
            <a:avLst/>
          </a:prstGeom>
          <a:solidFill>
            <a:schemeClr val="lt1"/>
          </a:solidFill>
          <a:ln>
            <a:noFill/>
          </a:ln>
        </p:spPr>
      </p:sp>
      <p:sp>
        <p:nvSpPr>
          <p:cNvPr id="26" name="Google Shape;26;p133"/>
          <p:cNvSpPr/>
          <p:nvPr>
            <p:ph idx="4" type="pic"/>
          </p:nvPr>
        </p:nvSpPr>
        <p:spPr>
          <a:xfrm>
            <a:off x="736601" y="1534885"/>
            <a:ext cx="1651000" cy="3113315"/>
          </a:xfrm>
          <a:prstGeom prst="rect">
            <a:avLst/>
          </a:prstGeom>
          <a:solidFill>
            <a:schemeClr val="lt1"/>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3_Custom Layout">
  <p:cSld name="43_Custom Layout">
    <p:spTree>
      <p:nvGrpSpPr>
        <p:cNvPr id="27" name="Shape 27"/>
        <p:cNvGrpSpPr/>
        <p:nvPr/>
      </p:nvGrpSpPr>
      <p:grpSpPr>
        <a:xfrm>
          <a:off x="0" y="0"/>
          <a:ext cx="0" cy="0"/>
          <a:chOff x="0" y="0"/>
          <a:chExt cx="0" cy="0"/>
        </a:xfrm>
      </p:grpSpPr>
      <p:sp>
        <p:nvSpPr>
          <p:cNvPr id="28" name="Google Shape;28;p134"/>
          <p:cNvSpPr/>
          <p:nvPr>
            <p:ph idx="2" type="pic"/>
          </p:nvPr>
        </p:nvSpPr>
        <p:spPr>
          <a:xfrm>
            <a:off x="758097" y="810505"/>
            <a:ext cx="3547204" cy="6047495"/>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1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 name="Shape 35"/>
        <p:cNvGrpSpPr/>
        <p:nvPr/>
      </p:nvGrpSpPr>
      <p:grpSpPr>
        <a:xfrm>
          <a:off x="0" y="0"/>
          <a:ext cx="0" cy="0"/>
          <a:chOff x="0" y="0"/>
          <a:chExt cx="0" cy="0"/>
        </a:xfrm>
      </p:grpSpPr>
      <p:sp>
        <p:nvSpPr>
          <p:cNvPr id="36" name="Google Shape;36;p1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8" name="Google Shape;38;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 name="Shape 48"/>
        <p:cNvGrpSpPr/>
        <p:nvPr/>
      </p:nvGrpSpPr>
      <p:grpSpPr>
        <a:xfrm>
          <a:off x="0" y="0"/>
          <a:ext cx="0" cy="0"/>
          <a:chOff x="0" y="0"/>
          <a:chExt cx="0" cy="0"/>
        </a:xfrm>
      </p:grpSpPr>
      <p:sp>
        <p:nvSpPr>
          <p:cNvPr id="49" name="Google Shape;49;p1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1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1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6" name="Shape 66"/>
        <p:cNvGrpSpPr/>
        <p:nvPr/>
      </p:nvGrpSpPr>
      <p:grpSpPr>
        <a:xfrm>
          <a:off x="0" y="0"/>
          <a:ext cx="0" cy="0"/>
          <a:chOff x="0" y="0"/>
          <a:chExt cx="0" cy="0"/>
        </a:xfrm>
      </p:grpSpPr>
      <p:sp>
        <p:nvSpPr>
          <p:cNvPr id="67" name="Google Shape;67;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9" name="Google Shape;69;p1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3" name="Shape 73"/>
        <p:cNvGrpSpPr/>
        <p:nvPr/>
      </p:nvGrpSpPr>
      <p:grpSpPr>
        <a:xfrm>
          <a:off x="0" y="0"/>
          <a:ext cx="0" cy="0"/>
          <a:chOff x="0" y="0"/>
          <a:chExt cx="0" cy="0"/>
        </a:xfrm>
      </p:grpSpPr>
      <p:sp>
        <p:nvSpPr>
          <p:cNvPr id="74" name="Google Shape;74;p1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42"/>
          <p:cNvSpPr/>
          <p:nvPr>
            <p:ph idx="2" type="pic"/>
          </p:nvPr>
        </p:nvSpPr>
        <p:spPr>
          <a:xfrm>
            <a:off x="5183188" y="987425"/>
            <a:ext cx="6172200" cy="4873625"/>
          </a:xfrm>
          <a:prstGeom prst="rect">
            <a:avLst/>
          </a:prstGeom>
          <a:noFill/>
          <a:ln>
            <a:noFill/>
          </a:ln>
        </p:spPr>
      </p:sp>
      <p:sp>
        <p:nvSpPr>
          <p:cNvPr id="76" name="Google Shape;76;p1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0" name="Shape 80"/>
        <p:cNvGrpSpPr/>
        <p:nvPr/>
      </p:nvGrpSpPr>
      <p:grpSpPr>
        <a:xfrm>
          <a:off x="0" y="0"/>
          <a:ext cx="0" cy="0"/>
          <a:chOff x="0" y="0"/>
          <a:chExt cx="0" cy="0"/>
        </a:xfrm>
      </p:grpSpPr>
      <p:sp>
        <p:nvSpPr>
          <p:cNvPr id="81" name="Google Shape;81;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6" name="Shape 86"/>
        <p:cNvGrpSpPr/>
        <p:nvPr/>
      </p:nvGrpSpPr>
      <p:grpSpPr>
        <a:xfrm>
          <a:off x="0" y="0"/>
          <a:ext cx="0" cy="0"/>
          <a:chOff x="0" y="0"/>
          <a:chExt cx="0" cy="0"/>
        </a:xfrm>
      </p:grpSpPr>
      <p:sp>
        <p:nvSpPr>
          <p:cNvPr id="87" name="Google Shape;87;p1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gif"/><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2.jpg"/><Relationship Id="rId5"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6.jpg"/><Relationship Id="rId5"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27.jpg"/><Relationship Id="rId5" Type="http://schemas.openxmlformats.org/officeDocument/2006/relationships/image" Target="../media/image30.png"/><Relationship Id="rId6"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hyperlink" Target="https://www.gsb.stanford.edu/insights/andrew-ng-why-ai-new-electricity" TargetMode="External"/><Relationship Id="rId5" Type="http://schemas.openxmlformats.org/officeDocument/2006/relationships/hyperlink" Target="https://bitcoin.org/bitcoin.pdf" TargetMode="External"/><Relationship Id="rId6" Type="http://schemas.openxmlformats.org/officeDocument/2006/relationships/hyperlink" Target="https://jamanetwork.com/journals/jama-health-forum/fullarticle/2782408" TargetMode="External"/><Relationship Id="rId7" Type="http://schemas.openxmlformats.org/officeDocument/2006/relationships/hyperlink" Target="https://greggvanourek.com/full-responsibility/" TargetMode="External"/><Relationship Id="rId8" Type="http://schemas.openxmlformats.org/officeDocument/2006/relationships/hyperlink" Target="https://www.facebook.com/UPCebuSocSci/videos/32942662898689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image" Target="../media/image33.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96" name="Shape 96"/>
        <p:cNvGrpSpPr/>
        <p:nvPr/>
      </p:nvGrpSpPr>
      <p:grpSpPr>
        <a:xfrm>
          <a:off x="0" y="0"/>
          <a:ext cx="0" cy="0"/>
          <a:chOff x="0" y="0"/>
          <a:chExt cx="0" cy="0"/>
        </a:xfrm>
      </p:grpSpPr>
      <p:sp>
        <p:nvSpPr>
          <p:cNvPr id="97" name="Google Shape;97;p34"/>
          <p:cNvSpPr txBox="1"/>
          <p:nvPr/>
        </p:nvSpPr>
        <p:spPr>
          <a:xfrm>
            <a:off x="1727200" y="2967038"/>
            <a:ext cx="9144000" cy="1655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200"/>
              <a:buFont typeface="Arial"/>
              <a:buNone/>
            </a:pPr>
            <a:r>
              <a:t/>
            </a:r>
            <a:endParaRPr b="1" i="0" sz="1200" u="none" cap="none" strike="noStrike">
              <a:solidFill>
                <a:schemeClr val="lt1"/>
              </a:solidFill>
              <a:latin typeface="Calibri"/>
              <a:ea typeface="Calibri"/>
              <a:cs typeface="Calibri"/>
              <a:sym typeface="Calibri"/>
            </a:endParaRPr>
          </a:p>
        </p:txBody>
      </p:sp>
      <p:pic>
        <p:nvPicPr>
          <p:cNvPr descr="Logo, company name&#10;&#10;Description automatically generated" id="98" name="Google Shape;98;p3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9" name="Google Shape;99;p34"/>
          <p:cNvSpPr txBox="1"/>
          <p:nvPr/>
        </p:nvSpPr>
        <p:spPr>
          <a:xfrm>
            <a:off x="0" y="6376737"/>
            <a:ext cx="266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Lexend"/>
                <a:ea typeface="Lexend"/>
                <a:cs typeface="Lexend"/>
                <a:sym typeface="Lexend"/>
              </a:rPr>
              <a:t>#</a:t>
            </a:r>
            <a:r>
              <a:rPr b="1" lang="en-US" sz="1800">
                <a:solidFill>
                  <a:schemeClr val="dk1"/>
                </a:solidFill>
                <a:latin typeface="Lexend"/>
                <a:ea typeface="Lexend"/>
                <a:cs typeface="Lexend"/>
                <a:sym typeface="Lexend"/>
              </a:rPr>
              <a:t>FilipinasIC</a:t>
            </a:r>
            <a:endParaRPr b="1" i="0" sz="1800" u="none" cap="none" strike="noStrike">
              <a:solidFill>
                <a:schemeClr val="dk1"/>
              </a:solidFill>
              <a:latin typeface="Lexend"/>
              <a:ea typeface="Lexend"/>
              <a:cs typeface="Lexend"/>
              <a:sym typeface="Lexend"/>
            </a:endParaRPr>
          </a:p>
        </p:txBody>
      </p:sp>
      <p:sp>
        <p:nvSpPr>
          <p:cNvPr id="100" name="Google Shape;100;p34"/>
          <p:cNvSpPr txBox="1"/>
          <p:nvPr/>
        </p:nvSpPr>
        <p:spPr>
          <a:xfrm>
            <a:off x="10618801" y="6376725"/>
            <a:ext cx="15732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Lexend"/>
                <a:ea typeface="Lexend"/>
                <a:cs typeface="Lexend"/>
                <a:sym typeface="Lexend"/>
              </a:rPr>
              <a:t>@erinjerri</a:t>
            </a:r>
            <a:endParaRPr b="1" i="0" sz="1800" u="none" cap="none" strike="noStrike">
              <a:solidFill>
                <a:schemeClr val="dk1"/>
              </a:solidFill>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descr="A person smiling at the camera&#10;&#10;Description automatically generated with low confidence" id="105" name="Google Shape;105;p46"/>
          <p:cNvPicPr preferRelativeResize="0"/>
          <p:nvPr/>
        </p:nvPicPr>
        <p:blipFill rotWithShape="1">
          <a:blip r:embed="rId3">
            <a:alphaModFix/>
          </a:blip>
          <a:srcRect b="0" l="0" r="0" t="0"/>
          <a:stretch/>
        </p:blipFill>
        <p:spPr>
          <a:xfrm>
            <a:off x="1482112" y="-3567715"/>
            <a:ext cx="10709801" cy="10709801"/>
          </a:xfrm>
          <a:prstGeom prst="rect">
            <a:avLst/>
          </a:prstGeom>
          <a:noFill/>
          <a:ln>
            <a:noFill/>
          </a:ln>
        </p:spPr>
      </p:pic>
      <p:sp>
        <p:nvSpPr>
          <p:cNvPr id="106" name="Google Shape;106;p46"/>
          <p:cNvSpPr txBox="1"/>
          <p:nvPr/>
        </p:nvSpPr>
        <p:spPr>
          <a:xfrm>
            <a:off x="2977154" y="849086"/>
            <a:ext cx="8274716" cy="2400617"/>
          </a:xfrm>
          <a:prstGeom prst="rect">
            <a:avLst/>
          </a:prstGeom>
          <a:noFill/>
          <a:ln>
            <a:noFill/>
          </a:ln>
        </p:spPr>
        <p:txBody>
          <a:bodyPr anchorCtr="0" anchor="t" bIns="45700" lIns="91425" spcFirstLastPara="1" rIns="91425" wrap="square" tIns="45700">
            <a:spAutoFit/>
          </a:bodyPr>
          <a:lstStyle/>
          <a:p>
            <a:pPr indent="0" lvl="0" marL="93131" marR="0" rtl="0" algn="l">
              <a:lnSpc>
                <a:spcPct val="150000"/>
              </a:lnSpc>
              <a:spcBef>
                <a:spcPts val="0"/>
              </a:spcBef>
              <a:spcAft>
                <a:spcPts val="0"/>
              </a:spcAft>
              <a:buClr>
                <a:srgbClr val="000000"/>
              </a:buClr>
              <a:buSzPts val="5000"/>
              <a:buFont typeface="Arial"/>
              <a:buNone/>
            </a:pPr>
            <a:r>
              <a:rPr b="0" i="0" lang="en-US" sz="5000" u="none" cap="none" strike="noStrike">
                <a:solidFill>
                  <a:schemeClr val="dk1"/>
                </a:solidFill>
                <a:latin typeface="Arial"/>
                <a:ea typeface="Arial"/>
                <a:cs typeface="Arial"/>
                <a:sym typeface="Arial"/>
              </a:rPr>
              <a:t> STORY OF SELF</a:t>
            </a:r>
            <a:endParaRPr b="0" i="0" sz="5000" u="none" cap="none" strike="noStrike">
              <a:solidFill>
                <a:srgbClr val="000000"/>
              </a:solidFill>
              <a:latin typeface="Arial"/>
              <a:ea typeface="Arial"/>
              <a:cs typeface="Arial"/>
              <a:sym typeface="Arial"/>
            </a:endParaRPr>
          </a:p>
          <a:p>
            <a:pPr indent="0" lvl="0" marL="93131" marR="0" rtl="0" algn="l">
              <a:lnSpc>
                <a:spcPct val="150000"/>
              </a:lnSpc>
              <a:spcBef>
                <a:spcPts val="0"/>
              </a:spcBef>
              <a:spcAft>
                <a:spcPts val="0"/>
              </a:spcAft>
              <a:buClr>
                <a:srgbClr val="000000"/>
              </a:buClr>
              <a:buSzPts val="5000"/>
              <a:buFont typeface="Arial"/>
              <a:buNone/>
            </a:pPr>
            <a:r>
              <a:t/>
            </a:r>
            <a:endParaRPr b="0" i="0" sz="5000" u="none" cap="none" strike="noStrike">
              <a:solidFill>
                <a:srgbClr val="000000"/>
              </a:solidFill>
              <a:latin typeface="Arial"/>
              <a:ea typeface="Arial"/>
              <a:cs typeface="Arial"/>
              <a:sym typeface="Arial"/>
            </a:endParaRPr>
          </a:p>
        </p:txBody>
      </p:sp>
      <p:sp>
        <p:nvSpPr>
          <p:cNvPr id="107" name="Google Shape;107;p46"/>
          <p:cNvSpPr txBox="1"/>
          <p:nvPr/>
        </p:nvSpPr>
        <p:spPr>
          <a:xfrm>
            <a:off x="2642524" y="-817641"/>
            <a:ext cx="6906600" cy="8330100"/>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Clr>
                <a:srgbClr val="000000"/>
              </a:buClr>
              <a:buSzPts val="26666"/>
              <a:buFont typeface="Arial"/>
              <a:buNone/>
            </a:pPr>
            <a:r>
              <a:rPr b="1" i="0" lang="en-US" sz="26666" u="none" cap="none" strike="noStrike">
                <a:solidFill>
                  <a:schemeClr val="dk1"/>
                </a:solidFill>
                <a:latin typeface="Arial"/>
                <a:ea typeface="Arial"/>
                <a:cs typeface="Arial"/>
                <a:sym typeface="Arial"/>
              </a:rPr>
              <a:t>1</a:t>
            </a:r>
            <a:r>
              <a:rPr b="1" i="0" lang="en-US" sz="13333" u="none" cap="none" strike="noStrike">
                <a:solidFill>
                  <a:schemeClr val="lt1"/>
                </a:solidFill>
                <a:latin typeface="Questrial"/>
                <a:ea typeface="Questrial"/>
                <a:cs typeface="Questrial"/>
                <a:sym typeface="Questrial"/>
              </a:rPr>
              <a:t> </a:t>
            </a:r>
            <a:endParaRPr b="1" i="0" sz="13333" u="none" cap="none" strike="noStrike">
              <a:solidFill>
                <a:schemeClr val="lt1"/>
              </a:solidFill>
              <a:latin typeface="Arial"/>
              <a:ea typeface="Arial"/>
              <a:cs typeface="Arial"/>
              <a:sym typeface="Arial"/>
            </a:endParaRPr>
          </a:p>
        </p:txBody>
      </p:sp>
      <p:sp>
        <p:nvSpPr>
          <p:cNvPr id="108" name="Google Shape;108;p46"/>
          <p:cNvSpPr txBox="1"/>
          <p:nvPr/>
        </p:nvSpPr>
        <p:spPr>
          <a:xfrm>
            <a:off x="-275" y="5219114"/>
            <a:ext cx="12192275" cy="779518"/>
          </a:xfrm>
          <a:prstGeom prst="rect">
            <a:avLst/>
          </a:prstGeom>
          <a:noFill/>
          <a:ln>
            <a:noFill/>
          </a:ln>
        </p:spPr>
        <p:txBody>
          <a:bodyPr anchorCtr="0" anchor="t" bIns="60925" lIns="121900" spcFirstLastPara="1" rIns="121900" wrap="square" tIns="60925">
            <a:spAutoFit/>
          </a:bodyPr>
          <a:lstStyle/>
          <a:p>
            <a:pPr indent="0" lvl="0" marL="0" marR="0" rtl="0" algn="ctr">
              <a:lnSpc>
                <a:spcPct val="200000"/>
              </a:lnSpc>
              <a:spcBef>
                <a:spcPts val="0"/>
              </a:spcBef>
              <a:spcAft>
                <a:spcPts val="0"/>
              </a:spcAft>
              <a:buClr>
                <a:srgbClr val="000000"/>
              </a:buClr>
              <a:buSzPts val="2133"/>
              <a:buFont typeface="Arial"/>
              <a:buNone/>
            </a:pPr>
            <a:r>
              <a:rPr b="1" i="0" lang="en-US" sz="2133" u="none" cap="none" strike="noStrike">
                <a:solidFill>
                  <a:schemeClr val="dk1"/>
                </a:solidFill>
                <a:latin typeface="Questrial"/>
                <a:ea typeface="Questrial"/>
                <a:cs typeface="Questrial"/>
                <a:sym typeface="Questrial"/>
              </a:rPr>
              <a:t>MY STORY</a:t>
            </a:r>
            <a:endParaRPr b="1" i="0" sz="2133" u="none" cap="none" strike="noStrike">
              <a:solidFill>
                <a:schemeClr val="dk1"/>
              </a:solidFill>
              <a:latin typeface="Arial"/>
              <a:ea typeface="Arial"/>
              <a:cs typeface="Arial"/>
              <a:sym typeface="Arial"/>
            </a:endParaRPr>
          </a:p>
        </p:txBody>
      </p:sp>
      <p:sp>
        <p:nvSpPr>
          <p:cNvPr id="109" name="Google Shape;109;p46"/>
          <p:cNvSpPr/>
          <p:nvPr/>
        </p:nvSpPr>
        <p:spPr>
          <a:xfrm>
            <a:off x="-275" y="127474"/>
            <a:ext cx="1482139" cy="7008118"/>
          </a:xfrm>
          <a:prstGeom prst="rect">
            <a:avLst/>
          </a:prstGeom>
          <a:solidFill>
            <a:srgbClr val="0238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dk1"/>
              </a:solidFill>
              <a:latin typeface="Calibri"/>
              <a:ea typeface="Calibri"/>
              <a:cs typeface="Calibri"/>
              <a:sym typeface="Calibri"/>
            </a:endParaRPr>
          </a:p>
        </p:txBody>
      </p:sp>
      <p:sp>
        <p:nvSpPr>
          <p:cNvPr id="110" name="Google Shape;110;p46"/>
          <p:cNvSpPr txBox="1"/>
          <p:nvPr/>
        </p:nvSpPr>
        <p:spPr>
          <a:xfrm rot="-5400000">
            <a:off x="-2519599" y="3416902"/>
            <a:ext cx="6520898" cy="707847"/>
          </a:xfrm>
          <a:prstGeom prst="rect">
            <a:avLst/>
          </a:prstGeom>
          <a:solidFill>
            <a:srgbClr val="02403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STORY OF SELF</a:t>
            </a:r>
            <a:endParaRPr b="0" i="0" sz="40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115" name="Shape 115"/>
        <p:cNvGrpSpPr/>
        <p:nvPr/>
      </p:nvGrpSpPr>
      <p:grpSpPr>
        <a:xfrm>
          <a:off x="0" y="0"/>
          <a:ext cx="0" cy="0"/>
          <a:chOff x="0" y="0"/>
          <a:chExt cx="0" cy="0"/>
        </a:xfrm>
      </p:grpSpPr>
      <p:pic>
        <p:nvPicPr>
          <p:cNvPr descr="Graphical user interface, website&#10;&#10;Description automatically generated" id="116" name="Google Shape;116;p53"/>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pic>
        <p:nvPicPr>
          <p:cNvPr descr="A picture containing indoor, marketplace&#10;&#10;Description automatically generated" id="122" name="Google Shape;122;p47"/>
          <p:cNvPicPr preferRelativeResize="0"/>
          <p:nvPr/>
        </p:nvPicPr>
        <p:blipFill rotWithShape="1">
          <a:blip r:embed="rId3">
            <a:alphaModFix/>
          </a:blip>
          <a:srcRect b="0" l="0" r="0" t="0"/>
          <a:stretch/>
        </p:blipFill>
        <p:spPr>
          <a:xfrm>
            <a:off x="2412795" y="355158"/>
            <a:ext cx="4292992" cy="2411793"/>
          </a:xfrm>
          <a:prstGeom prst="rect">
            <a:avLst/>
          </a:prstGeom>
          <a:noFill/>
          <a:ln>
            <a:noFill/>
          </a:ln>
        </p:spPr>
      </p:pic>
      <p:sp>
        <p:nvSpPr>
          <p:cNvPr id="123" name="Google Shape;123;p47"/>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pic>
        <p:nvPicPr>
          <p:cNvPr id="124" name="Google Shape;124;p47"/>
          <p:cNvPicPr preferRelativeResize="0"/>
          <p:nvPr/>
        </p:nvPicPr>
        <p:blipFill rotWithShape="1">
          <a:blip r:embed="rId4">
            <a:alphaModFix/>
          </a:blip>
          <a:srcRect b="0" l="0" r="0" t="0"/>
          <a:stretch/>
        </p:blipFill>
        <p:spPr>
          <a:xfrm>
            <a:off x="3150994" y="2640399"/>
            <a:ext cx="3150729" cy="3150729"/>
          </a:xfrm>
          <a:prstGeom prst="rect">
            <a:avLst/>
          </a:prstGeom>
          <a:noFill/>
          <a:ln>
            <a:noFill/>
          </a:ln>
        </p:spPr>
      </p:pic>
      <p:sp>
        <p:nvSpPr>
          <p:cNvPr id="125" name="Google Shape;125;p47"/>
          <p:cNvSpPr/>
          <p:nvPr/>
        </p:nvSpPr>
        <p:spPr>
          <a:xfrm>
            <a:off x="0" y="0"/>
            <a:ext cx="1482139" cy="7008118"/>
          </a:xfrm>
          <a:prstGeom prst="rect">
            <a:avLst/>
          </a:prstGeom>
          <a:solidFill>
            <a:srgbClr val="0238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dk1"/>
              </a:solidFill>
              <a:latin typeface="Calibri"/>
              <a:ea typeface="Calibri"/>
              <a:cs typeface="Calibri"/>
              <a:sym typeface="Calibri"/>
            </a:endParaRPr>
          </a:p>
        </p:txBody>
      </p:sp>
      <p:sp>
        <p:nvSpPr>
          <p:cNvPr id="126" name="Google Shape;126;p47"/>
          <p:cNvSpPr txBox="1"/>
          <p:nvPr/>
        </p:nvSpPr>
        <p:spPr>
          <a:xfrm rot="-5400000">
            <a:off x="-2519380" y="3147480"/>
            <a:ext cx="6520898" cy="707847"/>
          </a:xfrm>
          <a:prstGeom prst="rect">
            <a:avLst/>
          </a:prstGeom>
          <a:solidFill>
            <a:srgbClr val="02403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WHO WHAT WHERE WHEN</a:t>
            </a:r>
            <a:endParaRPr b="0" i="0" sz="4000" u="none" cap="none" strike="noStrike">
              <a:solidFill>
                <a:srgbClr val="000000"/>
              </a:solidFill>
              <a:latin typeface="Arial"/>
              <a:ea typeface="Arial"/>
              <a:cs typeface="Arial"/>
              <a:sym typeface="Arial"/>
            </a:endParaRPr>
          </a:p>
        </p:txBody>
      </p:sp>
      <p:sp>
        <p:nvSpPr>
          <p:cNvPr id="127" name="Google Shape;127;p47"/>
          <p:cNvSpPr txBox="1"/>
          <p:nvPr/>
        </p:nvSpPr>
        <p:spPr>
          <a:xfrm>
            <a:off x="7418118" y="2901238"/>
            <a:ext cx="3150729" cy="12003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17968D"/>
              </a:buClr>
              <a:buSzPts val="1800"/>
              <a:buFont typeface="Noto Sans Symbols"/>
              <a:buChar char="▪"/>
            </a:pPr>
            <a:r>
              <a:rPr b="0" i="0" lang="en-US" sz="1800" u="none" cap="none" strike="noStrike">
                <a:solidFill>
                  <a:srgbClr val="17968D"/>
                </a:solidFill>
                <a:latin typeface="Arial"/>
                <a:ea typeface="Arial"/>
                <a:cs typeface="Arial"/>
                <a:sym typeface="Arial"/>
              </a:rPr>
              <a:t>My Pilipinx Heritage: Mom is from Pampanga and Dad is from Manila</a:t>
            </a:r>
            <a:endParaRPr b="0" i="0" sz="1800" u="none" cap="none" strike="noStrike">
              <a:solidFill>
                <a:srgbClr val="17968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47"/>
          <p:cNvSpPr txBox="1"/>
          <p:nvPr/>
        </p:nvSpPr>
        <p:spPr>
          <a:xfrm>
            <a:off x="7418118" y="792654"/>
            <a:ext cx="3150729" cy="12003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17968D"/>
              </a:buClr>
              <a:buSzPts val="1800"/>
              <a:buFont typeface="Noto Sans Symbols"/>
              <a:buChar char="▪"/>
            </a:pPr>
            <a:r>
              <a:rPr b="0" i="0" lang="en-US" sz="1800" u="none" cap="none" strike="noStrike">
                <a:solidFill>
                  <a:srgbClr val="17968D"/>
                </a:solidFill>
                <a:latin typeface="Arial"/>
                <a:ea typeface="Arial"/>
                <a:cs typeface="Arial"/>
                <a:sym typeface="Arial"/>
              </a:rPr>
              <a:t>Silicon Valley born (in Santa Clara) and raised (in Fremont).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133" name="Shape 133"/>
        <p:cNvGrpSpPr/>
        <p:nvPr/>
      </p:nvGrpSpPr>
      <p:grpSpPr>
        <a:xfrm>
          <a:off x="0" y="0"/>
          <a:ext cx="0" cy="0"/>
          <a:chOff x="0" y="0"/>
          <a:chExt cx="0" cy="0"/>
        </a:xfrm>
      </p:grpSpPr>
      <p:sp>
        <p:nvSpPr>
          <p:cNvPr id="134" name="Google Shape;134;p48"/>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#TechIntersections</a:t>
            </a:r>
            <a:endParaRPr b="1" i="0" sz="1800" u="none" cap="none" strike="noStrike">
              <a:solidFill>
                <a:schemeClr val="lt1"/>
              </a:solidFill>
              <a:latin typeface="Arial"/>
              <a:ea typeface="Arial"/>
              <a:cs typeface="Arial"/>
              <a:sym typeface="Arial"/>
            </a:endParaRPr>
          </a:p>
        </p:txBody>
      </p:sp>
      <p:sp>
        <p:nvSpPr>
          <p:cNvPr id="135" name="Google Shape;135;p48"/>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sp>
        <p:nvSpPr>
          <p:cNvPr id="136" name="Google Shape;136;p48"/>
          <p:cNvSpPr txBox="1"/>
          <p:nvPr/>
        </p:nvSpPr>
        <p:spPr>
          <a:xfrm>
            <a:off x="-1" y="2683712"/>
            <a:ext cx="12192000" cy="522263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0" i="0" lang="en-US" sz="4500" u="none" cap="none" strike="noStrike">
                <a:solidFill>
                  <a:schemeClr val="lt1"/>
                </a:solidFill>
                <a:latin typeface="Arial"/>
                <a:ea typeface="Arial"/>
                <a:cs typeface="Arial"/>
                <a:sym typeface="Arial"/>
              </a:rPr>
              <a:t>What do you want to be when you grow up?</a:t>
            </a:r>
            <a:endParaRPr b="1" i="0" sz="45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pic>
        <p:nvPicPr>
          <p:cNvPr id="142" name="Google Shape;142;p49"/>
          <p:cNvPicPr preferRelativeResize="0"/>
          <p:nvPr/>
        </p:nvPicPr>
        <p:blipFill rotWithShape="1">
          <a:blip r:embed="rId3">
            <a:alphaModFix/>
          </a:blip>
          <a:srcRect b="2705" l="24485" r="10755" t="6465"/>
          <a:stretch/>
        </p:blipFill>
        <p:spPr>
          <a:xfrm>
            <a:off x="1969794" y="1369313"/>
            <a:ext cx="5033099" cy="4044937"/>
          </a:xfrm>
          <a:prstGeom prst="rect">
            <a:avLst/>
          </a:prstGeom>
          <a:noFill/>
          <a:ln>
            <a:noFill/>
          </a:ln>
        </p:spPr>
      </p:pic>
      <p:pic>
        <p:nvPicPr>
          <p:cNvPr descr="A group of people posing for a photo&#10;&#10;Description automatically generated" id="143" name="Google Shape;143;p49"/>
          <p:cNvPicPr preferRelativeResize="0"/>
          <p:nvPr/>
        </p:nvPicPr>
        <p:blipFill rotWithShape="1">
          <a:blip r:embed="rId4">
            <a:alphaModFix/>
          </a:blip>
          <a:srcRect b="0" l="0" r="0" t="0"/>
          <a:stretch/>
        </p:blipFill>
        <p:spPr>
          <a:xfrm>
            <a:off x="7362464" y="1785752"/>
            <a:ext cx="4381988" cy="3286495"/>
          </a:xfrm>
          <a:prstGeom prst="rect">
            <a:avLst/>
          </a:prstGeom>
          <a:noFill/>
          <a:ln>
            <a:noFill/>
          </a:ln>
        </p:spPr>
      </p:pic>
      <p:sp>
        <p:nvSpPr>
          <p:cNvPr id="144" name="Google Shape;144;p49"/>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
        <p:nvSpPr>
          <p:cNvPr id="145" name="Google Shape;145;p49"/>
          <p:cNvSpPr/>
          <p:nvPr/>
        </p:nvSpPr>
        <p:spPr>
          <a:xfrm>
            <a:off x="0" y="0"/>
            <a:ext cx="1482139" cy="7008118"/>
          </a:xfrm>
          <a:prstGeom prst="rect">
            <a:avLst/>
          </a:prstGeom>
          <a:solidFill>
            <a:srgbClr val="0238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dk1"/>
              </a:solidFill>
              <a:latin typeface="Calibri"/>
              <a:ea typeface="Calibri"/>
              <a:cs typeface="Calibri"/>
              <a:sym typeface="Calibri"/>
            </a:endParaRPr>
          </a:p>
        </p:txBody>
      </p:sp>
      <p:sp>
        <p:nvSpPr>
          <p:cNvPr id="146" name="Google Shape;146;p49"/>
          <p:cNvSpPr txBox="1"/>
          <p:nvPr/>
        </p:nvSpPr>
        <p:spPr>
          <a:xfrm rot="-5400000">
            <a:off x="-2519380" y="3147480"/>
            <a:ext cx="6520898" cy="707847"/>
          </a:xfrm>
          <a:prstGeom prst="rect">
            <a:avLst/>
          </a:prstGeom>
          <a:solidFill>
            <a:srgbClr val="02403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The 90s to Present</a:t>
            </a:r>
            <a:endParaRPr b="0" i="0" sz="40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151" name="Shape 151"/>
        <p:cNvGrpSpPr/>
        <p:nvPr/>
      </p:nvGrpSpPr>
      <p:grpSpPr>
        <a:xfrm>
          <a:off x="0" y="0"/>
          <a:ext cx="0" cy="0"/>
          <a:chOff x="0" y="0"/>
          <a:chExt cx="0" cy="0"/>
        </a:xfrm>
      </p:grpSpPr>
      <p:sp>
        <p:nvSpPr>
          <p:cNvPr id="152" name="Google Shape;152;p56"/>
          <p:cNvSpPr txBox="1"/>
          <p:nvPr>
            <p:ph type="ctrTitle"/>
          </p:nvPr>
        </p:nvSpPr>
        <p:spPr>
          <a:xfrm>
            <a:off x="1641452" y="3429000"/>
            <a:ext cx="9144000" cy="2387700"/>
          </a:xfrm>
          <a:prstGeom prst="rect">
            <a:avLst/>
          </a:prstGeom>
          <a:noFill/>
          <a:ln>
            <a:noFill/>
          </a:ln>
        </p:spPr>
        <p:txBody>
          <a:bodyPr anchorCtr="0" anchor="b" bIns="45700" lIns="91425" spcFirstLastPara="1" rIns="91425" wrap="square" tIns="45700">
            <a:noAutofit/>
          </a:bodyPr>
          <a:lstStyle/>
          <a:p>
            <a:pPr indent="0" lvl="0" marL="0" rtl="0" algn="ctr">
              <a:lnSpc>
                <a:spcPct val="200000"/>
              </a:lnSpc>
              <a:spcBef>
                <a:spcPts val="0"/>
              </a:spcBef>
              <a:spcAft>
                <a:spcPts val="0"/>
              </a:spcAft>
              <a:buClr>
                <a:schemeClr val="lt1"/>
              </a:buClr>
              <a:buSzPts val="5000"/>
              <a:buFont typeface="Arial"/>
              <a:buNone/>
            </a:pPr>
            <a:r>
              <a:rPr lang="en-US" sz="5000">
                <a:solidFill>
                  <a:schemeClr val="lt1"/>
                </a:solidFill>
                <a:latin typeface="Arial"/>
                <a:ea typeface="Arial"/>
                <a:cs typeface="Arial"/>
                <a:sym typeface="Arial"/>
              </a:rPr>
              <a:t>How many people come from families who previously worked in tech prior to entering the industry?</a:t>
            </a:r>
            <a:endParaRPr/>
          </a:p>
        </p:txBody>
      </p:sp>
      <p:sp>
        <p:nvSpPr>
          <p:cNvPr id="153" name="Google Shape;153;p56"/>
          <p:cNvSpPr txBox="1"/>
          <p:nvPr/>
        </p:nvSpPr>
        <p:spPr>
          <a:xfrm>
            <a:off x="0" y="6376737"/>
            <a:ext cx="266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#TechIntersections</a:t>
            </a:r>
            <a:endParaRPr b="1" i="0" sz="1800" u="none" cap="none" strike="noStrike">
              <a:solidFill>
                <a:schemeClr val="lt1"/>
              </a:solidFill>
              <a:latin typeface="Arial"/>
              <a:ea typeface="Arial"/>
              <a:cs typeface="Arial"/>
              <a:sym typeface="Arial"/>
            </a:endParaRPr>
          </a:p>
        </p:txBody>
      </p:sp>
      <p:sp>
        <p:nvSpPr>
          <p:cNvPr id="154" name="Google Shape;154;p56"/>
          <p:cNvSpPr txBox="1"/>
          <p:nvPr/>
        </p:nvSpPr>
        <p:spPr>
          <a:xfrm>
            <a:off x="6067928" y="6488668"/>
            <a:ext cx="61242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159" name="Shape 159"/>
        <p:cNvGrpSpPr/>
        <p:nvPr/>
      </p:nvGrpSpPr>
      <p:grpSpPr>
        <a:xfrm>
          <a:off x="0" y="0"/>
          <a:ext cx="0" cy="0"/>
          <a:chOff x="0" y="0"/>
          <a:chExt cx="0" cy="0"/>
        </a:xfrm>
      </p:grpSpPr>
      <p:sp>
        <p:nvSpPr>
          <p:cNvPr id="160" name="Google Shape;160;p54"/>
          <p:cNvSpPr/>
          <p:nvPr/>
        </p:nvSpPr>
        <p:spPr>
          <a:xfrm>
            <a:off x="0" y="0"/>
            <a:ext cx="1482139" cy="7008118"/>
          </a:xfrm>
          <a:prstGeom prst="rect">
            <a:avLst/>
          </a:prstGeom>
          <a:solidFill>
            <a:srgbClr val="0238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dk1"/>
              </a:solidFill>
              <a:latin typeface="Calibri"/>
              <a:ea typeface="Calibri"/>
              <a:cs typeface="Calibri"/>
              <a:sym typeface="Calibri"/>
            </a:endParaRPr>
          </a:p>
        </p:txBody>
      </p:sp>
      <p:sp>
        <p:nvSpPr>
          <p:cNvPr id="161" name="Google Shape;161;p54"/>
          <p:cNvSpPr txBox="1"/>
          <p:nvPr/>
        </p:nvSpPr>
        <p:spPr>
          <a:xfrm rot="-5400000">
            <a:off x="-2519324" y="3289428"/>
            <a:ext cx="6520898" cy="707847"/>
          </a:xfrm>
          <a:prstGeom prst="rect">
            <a:avLst/>
          </a:prstGeom>
          <a:solidFill>
            <a:srgbClr val="02403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WHO</a:t>
            </a:r>
            <a:endParaRPr b="0" i="0" sz="4000" u="none" cap="none" strike="noStrike">
              <a:solidFill>
                <a:srgbClr val="000000"/>
              </a:solidFill>
              <a:latin typeface="Arial"/>
              <a:ea typeface="Arial"/>
              <a:cs typeface="Arial"/>
              <a:sym typeface="Arial"/>
            </a:endParaRPr>
          </a:p>
        </p:txBody>
      </p:sp>
      <p:sp>
        <p:nvSpPr>
          <p:cNvPr id="162" name="Google Shape;162;p54"/>
          <p:cNvSpPr txBox="1"/>
          <p:nvPr/>
        </p:nvSpPr>
        <p:spPr>
          <a:xfrm>
            <a:off x="1936404" y="323476"/>
            <a:ext cx="9868395" cy="686341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I write code and design experiences for 👾metaverse I  🎮games I web3💎I 🤖AI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I write books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a:t>
            </a:r>
            <a:r>
              <a:rPr b="1" i="0" lang="en-US" sz="4000" u="none" cap="none" strike="noStrike">
                <a:solidFill>
                  <a:schemeClr val="lt1"/>
                </a:solidFill>
                <a:latin typeface="Arial"/>
                <a:ea typeface="Arial"/>
                <a:cs typeface="Arial"/>
                <a:sym typeface="Arial"/>
              </a:rPr>
              <a:t> </a:t>
            </a:r>
            <a:r>
              <a:rPr b="0" i="0" lang="en-US" sz="4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I write scripts for TV/film</a:t>
            </a:r>
            <a:endParaRPr b="0" i="0" sz="4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br>
              <a:rPr b="0" i="0" lang="en-US" sz="4000" u="none" cap="none" strike="noStrike">
                <a:solidFill>
                  <a:schemeClr val="lt1"/>
                </a:solidFill>
                <a:latin typeface="Arial"/>
                <a:ea typeface="Arial"/>
                <a:cs typeface="Arial"/>
                <a:sym typeface="Arial"/>
              </a:rPr>
            </a:br>
            <a:endParaRPr b="0" i="0" sz="4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167" name="Shape 167"/>
        <p:cNvGrpSpPr/>
        <p:nvPr/>
      </p:nvGrpSpPr>
      <p:grpSpPr>
        <a:xfrm>
          <a:off x="0" y="0"/>
          <a:ext cx="0" cy="0"/>
          <a:chOff x="0" y="0"/>
          <a:chExt cx="0" cy="0"/>
        </a:xfrm>
      </p:grpSpPr>
      <p:pic>
        <p:nvPicPr>
          <p:cNvPr descr="A person holding a book&#10;&#10;Description automatically generated" id="168" name="Google Shape;168;p55"/>
          <p:cNvPicPr preferRelativeResize="0"/>
          <p:nvPr/>
        </p:nvPicPr>
        <p:blipFill rotWithShape="1">
          <a:blip r:embed="rId3">
            <a:alphaModFix/>
          </a:blip>
          <a:srcRect b="0" l="0" r="0" t="0"/>
          <a:stretch/>
        </p:blipFill>
        <p:spPr>
          <a:xfrm>
            <a:off x="7313428" y="1165150"/>
            <a:ext cx="4696933" cy="4696933"/>
          </a:xfrm>
          <a:prstGeom prst="rect">
            <a:avLst/>
          </a:prstGeom>
          <a:noFill/>
          <a:ln>
            <a:noFill/>
          </a:ln>
        </p:spPr>
      </p:pic>
      <p:pic>
        <p:nvPicPr>
          <p:cNvPr id="169" name="Google Shape;169;p55"/>
          <p:cNvPicPr preferRelativeResize="0"/>
          <p:nvPr/>
        </p:nvPicPr>
        <p:blipFill rotWithShape="1">
          <a:blip r:embed="rId4">
            <a:alphaModFix/>
          </a:blip>
          <a:srcRect b="0" l="0" r="0" t="0"/>
          <a:stretch/>
        </p:blipFill>
        <p:spPr>
          <a:xfrm>
            <a:off x="0" y="0"/>
            <a:ext cx="7107866" cy="6858000"/>
          </a:xfrm>
          <a:prstGeom prst="rect">
            <a:avLst/>
          </a:prstGeom>
          <a:noFill/>
          <a:ln>
            <a:noFill/>
          </a:ln>
        </p:spPr>
      </p:pic>
      <p:sp>
        <p:nvSpPr>
          <p:cNvPr id="170" name="Google Shape;170;p55"/>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#TechIntersections</a:t>
            </a:r>
            <a:endParaRPr b="1" i="0" sz="1800" u="none" cap="none" strike="noStrike">
              <a:solidFill>
                <a:schemeClr val="lt1"/>
              </a:solidFill>
              <a:latin typeface="Arial"/>
              <a:ea typeface="Arial"/>
              <a:cs typeface="Arial"/>
              <a:sym typeface="Arial"/>
            </a:endParaRPr>
          </a:p>
        </p:txBody>
      </p:sp>
      <p:sp>
        <p:nvSpPr>
          <p:cNvPr id="171" name="Google Shape;171;p55"/>
          <p:cNvSpPr txBox="1"/>
          <p:nvPr/>
        </p:nvSpPr>
        <p:spPr>
          <a:xfrm>
            <a:off x="6067928" y="6488668"/>
            <a:ext cx="6124072"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descr="Logo&#10;&#10;Description automatically generated" id="176" name="Google Shape;176;p57"/>
          <p:cNvPicPr preferRelativeResize="0"/>
          <p:nvPr/>
        </p:nvPicPr>
        <p:blipFill rotWithShape="1">
          <a:blip r:embed="rId3">
            <a:alphaModFix/>
          </a:blip>
          <a:srcRect b="0" l="0" r="0" t="0"/>
          <a:stretch/>
        </p:blipFill>
        <p:spPr>
          <a:xfrm>
            <a:off x="-39245" y="-9680"/>
            <a:ext cx="12192000" cy="6858000"/>
          </a:xfrm>
          <a:prstGeom prst="rect">
            <a:avLst/>
          </a:prstGeom>
          <a:noFill/>
          <a:ln>
            <a:noFill/>
          </a:ln>
        </p:spPr>
      </p:pic>
      <p:pic>
        <p:nvPicPr>
          <p:cNvPr id="177" name="Google Shape;177;p57"/>
          <p:cNvPicPr preferRelativeResize="0"/>
          <p:nvPr/>
        </p:nvPicPr>
        <p:blipFill rotWithShape="1">
          <a:blip r:embed="rId4">
            <a:alphaModFix/>
          </a:blip>
          <a:srcRect b="0" l="0" r="0" t="0"/>
          <a:stretch/>
        </p:blipFill>
        <p:spPr>
          <a:xfrm>
            <a:off x="3994229" y="1911067"/>
            <a:ext cx="3675200" cy="3675200"/>
          </a:xfrm>
          <a:prstGeom prst="rect">
            <a:avLst/>
          </a:prstGeom>
          <a:noFill/>
          <a:ln>
            <a:noFill/>
          </a:ln>
        </p:spPr>
      </p:pic>
      <p:cxnSp>
        <p:nvCxnSpPr>
          <p:cNvPr id="178" name="Google Shape;178;p57"/>
          <p:cNvCxnSpPr/>
          <p:nvPr/>
        </p:nvCxnSpPr>
        <p:spPr>
          <a:xfrm>
            <a:off x="2715421" y="3783544"/>
            <a:ext cx="1574828" cy="58449"/>
          </a:xfrm>
          <a:prstGeom prst="straightConnector1">
            <a:avLst/>
          </a:prstGeom>
          <a:noFill/>
          <a:ln cap="flat" cmpd="sng" w="19050">
            <a:solidFill>
              <a:srgbClr val="29B29E"/>
            </a:solidFill>
            <a:prstDash val="solid"/>
            <a:round/>
            <a:headEnd len="sm" w="sm" type="none"/>
            <a:tailEnd len="sm" w="sm" type="none"/>
          </a:ln>
        </p:spPr>
      </p:cxnSp>
      <p:sp>
        <p:nvSpPr>
          <p:cNvPr id="179" name="Google Shape;179;p57"/>
          <p:cNvSpPr txBox="1"/>
          <p:nvPr/>
        </p:nvSpPr>
        <p:spPr>
          <a:xfrm>
            <a:off x="8017314" y="5461278"/>
            <a:ext cx="4081078" cy="632133"/>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My Auntie and Uncle worked in semiconductor manufacturing in the 1990s on the assembly line at  Selectron.</a:t>
            </a:r>
            <a:endParaRPr b="0" i="0" sz="1600" u="none" cap="none" strike="noStrike">
              <a:solidFill>
                <a:schemeClr val="dk1"/>
              </a:solidFill>
              <a:latin typeface="Arial"/>
              <a:ea typeface="Arial"/>
              <a:cs typeface="Arial"/>
              <a:sym typeface="Arial"/>
            </a:endParaRPr>
          </a:p>
        </p:txBody>
      </p:sp>
      <p:cxnSp>
        <p:nvCxnSpPr>
          <p:cNvPr id="180" name="Google Shape;180;p57"/>
          <p:cNvCxnSpPr/>
          <p:nvPr/>
        </p:nvCxnSpPr>
        <p:spPr>
          <a:xfrm>
            <a:off x="7078679" y="2719971"/>
            <a:ext cx="992998" cy="3134564"/>
          </a:xfrm>
          <a:prstGeom prst="straightConnector1">
            <a:avLst/>
          </a:prstGeom>
          <a:noFill/>
          <a:ln cap="flat" cmpd="sng" w="19050">
            <a:solidFill>
              <a:srgbClr val="29B29E"/>
            </a:solidFill>
            <a:prstDash val="solid"/>
            <a:round/>
            <a:headEnd len="sm" w="sm" type="none"/>
            <a:tailEnd len="sm" w="sm" type="none"/>
          </a:ln>
        </p:spPr>
      </p:cxnSp>
      <p:sp>
        <p:nvSpPr>
          <p:cNvPr id="181" name="Google Shape;181;p57"/>
          <p:cNvSpPr txBox="1"/>
          <p:nvPr/>
        </p:nvSpPr>
        <p:spPr>
          <a:xfrm>
            <a:off x="147971" y="4753544"/>
            <a:ext cx="4058800" cy="347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My Mom is a molecular biologist, veterinarian who previously worked in R&amp;D for prostate cancer in tech startups in the 90s.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My Dad is toxicologist and currently works on COVID19 vaccines on FDA approvals.</a:t>
            </a:r>
            <a:endParaRPr b="0" i="0" sz="1600" u="none" cap="none" strike="noStrike">
              <a:solidFill>
                <a:schemeClr val="dk1"/>
              </a:solidFill>
              <a:latin typeface="Arial"/>
              <a:ea typeface="Arial"/>
              <a:cs typeface="Arial"/>
              <a:sym typeface="Arial"/>
            </a:endParaRPr>
          </a:p>
        </p:txBody>
      </p:sp>
      <p:cxnSp>
        <p:nvCxnSpPr>
          <p:cNvPr id="182" name="Google Shape;182;p57"/>
          <p:cNvCxnSpPr/>
          <p:nvPr/>
        </p:nvCxnSpPr>
        <p:spPr>
          <a:xfrm flipH="1">
            <a:off x="3745598" y="2816278"/>
            <a:ext cx="2180006" cy="2961067"/>
          </a:xfrm>
          <a:prstGeom prst="straightConnector1">
            <a:avLst/>
          </a:prstGeom>
          <a:noFill/>
          <a:ln cap="flat" cmpd="sng" w="19050">
            <a:solidFill>
              <a:srgbClr val="29B29E"/>
            </a:solidFill>
            <a:prstDash val="solid"/>
            <a:round/>
            <a:headEnd len="sm" w="sm" type="none"/>
            <a:tailEnd len="sm" w="sm" type="none"/>
          </a:ln>
        </p:spPr>
      </p:cxnSp>
      <p:sp>
        <p:nvSpPr>
          <p:cNvPr id="183" name="Google Shape;183;p57"/>
          <p:cNvSpPr txBox="1"/>
          <p:nvPr/>
        </p:nvSpPr>
        <p:spPr>
          <a:xfrm>
            <a:off x="56850" y="3543144"/>
            <a:ext cx="2940751" cy="24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My cousin: sold a company after 5 years at Salesforce and running things in the cloud</a:t>
            </a:r>
            <a:endParaRPr b="0" i="0" sz="1500" u="none" cap="none" strike="noStrike">
              <a:solidFill>
                <a:schemeClr val="dk1"/>
              </a:solidFill>
              <a:latin typeface="Arial"/>
              <a:ea typeface="Arial"/>
              <a:cs typeface="Arial"/>
              <a:sym typeface="Arial"/>
            </a:endParaRPr>
          </a:p>
        </p:txBody>
      </p:sp>
      <p:cxnSp>
        <p:nvCxnSpPr>
          <p:cNvPr id="184" name="Google Shape;184;p57"/>
          <p:cNvCxnSpPr/>
          <p:nvPr/>
        </p:nvCxnSpPr>
        <p:spPr>
          <a:xfrm>
            <a:off x="2372817" y="2816278"/>
            <a:ext cx="1669016" cy="199730"/>
          </a:xfrm>
          <a:prstGeom prst="straightConnector1">
            <a:avLst/>
          </a:prstGeom>
          <a:noFill/>
          <a:ln cap="flat" cmpd="sng" w="19050">
            <a:solidFill>
              <a:srgbClr val="29B29E"/>
            </a:solidFill>
            <a:prstDash val="solid"/>
            <a:round/>
            <a:headEnd len="sm" w="sm" type="none"/>
            <a:tailEnd len="sm" w="sm" type="none"/>
          </a:ln>
        </p:spPr>
      </p:cxnSp>
      <p:cxnSp>
        <p:nvCxnSpPr>
          <p:cNvPr id="185" name="Google Shape;185;p57"/>
          <p:cNvCxnSpPr/>
          <p:nvPr/>
        </p:nvCxnSpPr>
        <p:spPr>
          <a:xfrm>
            <a:off x="7311479" y="2599771"/>
            <a:ext cx="670584" cy="2327573"/>
          </a:xfrm>
          <a:prstGeom prst="straightConnector1">
            <a:avLst/>
          </a:prstGeom>
          <a:noFill/>
          <a:ln cap="flat" cmpd="sng" w="19050">
            <a:solidFill>
              <a:srgbClr val="29B29E"/>
            </a:solidFill>
            <a:prstDash val="solid"/>
            <a:round/>
            <a:headEnd len="sm" w="sm" type="none"/>
            <a:tailEnd len="sm" w="sm" type="none"/>
          </a:ln>
        </p:spPr>
      </p:cxnSp>
      <p:sp>
        <p:nvSpPr>
          <p:cNvPr id="186" name="Google Shape;186;p57"/>
          <p:cNvSpPr txBox="1"/>
          <p:nvPr/>
        </p:nvSpPr>
        <p:spPr>
          <a:xfrm>
            <a:off x="7985229" y="2573144"/>
            <a:ext cx="4058800" cy="218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Not pictured: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My brother was a game tester at EA and works in healthtech at UCLA Medical Center as a software engineer on EHR (electronic healthcare records).</a:t>
            </a:r>
            <a:endParaRPr b="0" i="0" sz="1600" u="none" cap="none" strike="noStrike">
              <a:solidFill>
                <a:schemeClr val="dk1"/>
              </a:solidFill>
              <a:latin typeface="Arial"/>
              <a:ea typeface="Arial"/>
              <a:cs typeface="Arial"/>
              <a:sym typeface="Arial"/>
            </a:endParaRPr>
          </a:p>
        </p:txBody>
      </p:sp>
      <p:sp>
        <p:nvSpPr>
          <p:cNvPr id="187" name="Google Shape;187;p57"/>
          <p:cNvSpPr txBox="1"/>
          <p:nvPr/>
        </p:nvSpPr>
        <p:spPr>
          <a:xfrm>
            <a:off x="7996870" y="4579286"/>
            <a:ext cx="290467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My Auntie worked at Oracle in hospitality</a:t>
            </a:r>
            <a:endParaRPr b="0" i="0" sz="1400" u="none" cap="none" strike="noStrike">
              <a:solidFill>
                <a:srgbClr val="000000"/>
              </a:solidFill>
              <a:latin typeface="Arial"/>
              <a:ea typeface="Arial"/>
              <a:cs typeface="Arial"/>
              <a:sym typeface="Arial"/>
            </a:endParaRPr>
          </a:p>
        </p:txBody>
      </p:sp>
      <p:sp>
        <p:nvSpPr>
          <p:cNvPr id="188" name="Google Shape;188;p57"/>
          <p:cNvSpPr txBox="1"/>
          <p:nvPr/>
        </p:nvSpPr>
        <p:spPr>
          <a:xfrm>
            <a:off x="134996" y="2479571"/>
            <a:ext cx="2140400" cy="24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My cousin: previously worked at WordPress</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193" name="Shape 193"/>
        <p:cNvGrpSpPr/>
        <p:nvPr/>
      </p:nvGrpSpPr>
      <p:grpSpPr>
        <a:xfrm>
          <a:off x="0" y="0"/>
          <a:ext cx="0" cy="0"/>
          <a:chOff x="0" y="0"/>
          <a:chExt cx="0" cy="0"/>
        </a:xfrm>
      </p:grpSpPr>
      <p:pic>
        <p:nvPicPr>
          <p:cNvPr descr="Logo&#10;&#10;Description automatically generated with medium confidence" id="194" name="Google Shape;194;p58"/>
          <p:cNvPicPr preferRelativeResize="0"/>
          <p:nvPr/>
        </p:nvPicPr>
        <p:blipFill rotWithShape="1">
          <a:blip r:embed="rId3">
            <a:alphaModFix/>
          </a:blip>
          <a:srcRect b="0" l="0" r="0" t="0"/>
          <a:stretch/>
        </p:blipFill>
        <p:spPr>
          <a:xfrm>
            <a:off x="1" y="0"/>
            <a:ext cx="12191999" cy="6858000"/>
          </a:xfrm>
          <a:prstGeom prst="rect">
            <a:avLst/>
          </a:prstGeom>
          <a:noFill/>
          <a:ln>
            <a:noFill/>
          </a:ln>
        </p:spPr>
      </p:pic>
      <p:pic>
        <p:nvPicPr>
          <p:cNvPr descr="Logo, company name&#10;&#10;Description automatically generated" id="195" name="Google Shape;195;p58"/>
          <p:cNvPicPr preferRelativeResize="0"/>
          <p:nvPr/>
        </p:nvPicPr>
        <p:blipFill rotWithShape="1">
          <a:blip r:embed="rId4">
            <a:alphaModFix/>
          </a:blip>
          <a:srcRect b="0" l="0" r="0" t="0"/>
          <a:stretch/>
        </p:blipFill>
        <p:spPr>
          <a:xfrm>
            <a:off x="1597572" y="3429000"/>
            <a:ext cx="2603500" cy="2590800"/>
          </a:xfrm>
          <a:prstGeom prst="rect">
            <a:avLst/>
          </a:prstGeom>
          <a:noFill/>
          <a:ln>
            <a:noFill/>
          </a:ln>
        </p:spPr>
      </p:pic>
      <p:pic>
        <p:nvPicPr>
          <p:cNvPr descr="A picture containing text, person, standing, posing&#10;&#10;Description automatically generated" id="196" name="Google Shape;196;p58"/>
          <p:cNvPicPr preferRelativeResize="0"/>
          <p:nvPr/>
        </p:nvPicPr>
        <p:blipFill rotWithShape="1">
          <a:blip r:embed="rId5">
            <a:alphaModFix/>
          </a:blip>
          <a:srcRect b="0" l="0" r="0" t="0"/>
          <a:stretch/>
        </p:blipFill>
        <p:spPr>
          <a:xfrm>
            <a:off x="5798644" y="2807287"/>
            <a:ext cx="4498428" cy="3373821"/>
          </a:xfrm>
          <a:prstGeom prst="rect">
            <a:avLst/>
          </a:prstGeom>
          <a:noFill/>
          <a:ln>
            <a:noFill/>
          </a:ln>
        </p:spPr>
      </p:pic>
      <p:sp>
        <p:nvSpPr>
          <p:cNvPr id="197" name="Google Shape;197;p58"/>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198" name="Google Shape;198;p58"/>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203" name="Shape 203"/>
        <p:cNvGrpSpPr/>
        <p:nvPr/>
      </p:nvGrpSpPr>
      <p:grpSpPr>
        <a:xfrm>
          <a:off x="0" y="0"/>
          <a:ext cx="0" cy="0"/>
          <a:chOff x="0" y="0"/>
          <a:chExt cx="0" cy="0"/>
        </a:xfrm>
      </p:grpSpPr>
      <p:pic>
        <p:nvPicPr>
          <p:cNvPr descr="A picture containing text, screenshot, sign&#10;&#10;Description automatically generated" id="204" name="Google Shape;204;p5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05" name="Google Shape;205;p59"/>
          <p:cNvSpPr txBox="1"/>
          <p:nvPr/>
        </p:nvSpPr>
        <p:spPr>
          <a:xfrm>
            <a:off x="10876546" y="6376737"/>
            <a:ext cx="13155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210" name="Shape 210"/>
        <p:cNvGrpSpPr/>
        <p:nvPr/>
      </p:nvGrpSpPr>
      <p:grpSpPr>
        <a:xfrm>
          <a:off x="0" y="0"/>
          <a:ext cx="0" cy="0"/>
          <a:chOff x="0" y="0"/>
          <a:chExt cx="0" cy="0"/>
        </a:xfrm>
      </p:grpSpPr>
      <p:pic>
        <p:nvPicPr>
          <p:cNvPr descr="Logo&#10;&#10;Description automatically generated with medium confidence" id="211" name="Google Shape;211;p60"/>
          <p:cNvPicPr preferRelativeResize="0"/>
          <p:nvPr/>
        </p:nvPicPr>
        <p:blipFill rotWithShape="1">
          <a:blip r:embed="rId3">
            <a:alphaModFix/>
          </a:blip>
          <a:srcRect b="0" l="0" r="0" t="0"/>
          <a:stretch/>
        </p:blipFill>
        <p:spPr>
          <a:xfrm>
            <a:off x="1" y="0"/>
            <a:ext cx="12191999" cy="6858000"/>
          </a:xfrm>
          <a:prstGeom prst="rect">
            <a:avLst/>
          </a:prstGeom>
          <a:noFill/>
          <a:ln>
            <a:noFill/>
          </a:ln>
        </p:spPr>
      </p:pic>
      <p:sp>
        <p:nvSpPr>
          <p:cNvPr id="212" name="Google Shape;212;p60"/>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213" name="Google Shape;213;p60"/>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pic>
        <p:nvPicPr>
          <p:cNvPr descr="A group of people posing for a photo&#10;&#10;Description automatically generated" id="214" name="Google Shape;214;p60"/>
          <p:cNvPicPr preferRelativeResize="0"/>
          <p:nvPr/>
        </p:nvPicPr>
        <p:blipFill rotWithShape="1">
          <a:blip r:embed="rId4">
            <a:alphaModFix/>
          </a:blip>
          <a:srcRect b="0" l="0" r="0" t="0"/>
          <a:stretch/>
        </p:blipFill>
        <p:spPr>
          <a:xfrm>
            <a:off x="3141751" y="2659981"/>
            <a:ext cx="5908498" cy="393332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219" name="Shape 219"/>
        <p:cNvGrpSpPr/>
        <p:nvPr/>
      </p:nvGrpSpPr>
      <p:grpSpPr>
        <a:xfrm>
          <a:off x="0" y="0"/>
          <a:ext cx="0" cy="0"/>
          <a:chOff x="0" y="0"/>
          <a:chExt cx="0" cy="0"/>
        </a:xfrm>
      </p:grpSpPr>
      <p:pic>
        <p:nvPicPr>
          <p:cNvPr descr="Graphical user interface&#10;&#10;Description automatically generated" id="220" name="Google Shape;220;p61"/>
          <p:cNvPicPr preferRelativeResize="0"/>
          <p:nvPr/>
        </p:nvPicPr>
        <p:blipFill rotWithShape="1">
          <a:blip r:embed="rId3">
            <a:alphaModFix/>
          </a:blip>
          <a:srcRect b="0" l="0" r="0" t="0"/>
          <a:stretch/>
        </p:blipFill>
        <p:spPr>
          <a:xfrm>
            <a:off x="-1" y="0"/>
            <a:ext cx="12249397" cy="689028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25" name="Shape 225"/>
        <p:cNvGrpSpPr/>
        <p:nvPr/>
      </p:nvGrpSpPr>
      <p:grpSpPr>
        <a:xfrm>
          <a:off x="0" y="0"/>
          <a:ext cx="0" cy="0"/>
          <a:chOff x="0" y="0"/>
          <a:chExt cx="0" cy="0"/>
        </a:xfrm>
      </p:grpSpPr>
      <p:pic>
        <p:nvPicPr>
          <p:cNvPr descr="Shape, rectangle&#10;&#10;Description automatically generated" id="226" name="Google Shape;226;p62"/>
          <p:cNvPicPr preferRelativeResize="0"/>
          <p:nvPr/>
        </p:nvPicPr>
        <p:blipFill rotWithShape="1">
          <a:blip r:embed="rId3">
            <a:alphaModFix/>
          </a:blip>
          <a:srcRect b="0" l="0" r="0" t="0"/>
          <a:stretch/>
        </p:blipFill>
        <p:spPr>
          <a:xfrm>
            <a:off x="0" y="41564"/>
            <a:ext cx="12192000" cy="6858000"/>
          </a:xfrm>
          <a:prstGeom prst="rect">
            <a:avLst/>
          </a:prstGeom>
          <a:noFill/>
          <a:ln>
            <a:noFill/>
          </a:ln>
        </p:spPr>
      </p:pic>
      <p:pic>
        <p:nvPicPr>
          <p:cNvPr descr="Timeline&#10;&#10;Description automatically generated" id="227" name="Google Shape;227;p62"/>
          <p:cNvPicPr preferRelativeResize="0"/>
          <p:nvPr/>
        </p:nvPicPr>
        <p:blipFill rotWithShape="1">
          <a:blip r:embed="rId4">
            <a:alphaModFix/>
          </a:blip>
          <a:srcRect b="0" l="0" r="0" t="0"/>
          <a:stretch/>
        </p:blipFill>
        <p:spPr>
          <a:xfrm>
            <a:off x="354280" y="2089562"/>
            <a:ext cx="5991761" cy="4493821"/>
          </a:xfrm>
          <a:prstGeom prst="rect">
            <a:avLst/>
          </a:prstGeom>
          <a:noFill/>
          <a:ln>
            <a:noFill/>
          </a:ln>
        </p:spPr>
      </p:pic>
      <p:pic>
        <p:nvPicPr>
          <p:cNvPr descr="A collage of a person&#10;&#10;Description automatically generated with low confidence" id="228" name="Google Shape;228;p62"/>
          <p:cNvPicPr preferRelativeResize="0"/>
          <p:nvPr/>
        </p:nvPicPr>
        <p:blipFill rotWithShape="1">
          <a:blip r:embed="rId5">
            <a:alphaModFix/>
          </a:blip>
          <a:srcRect b="0" l="0" r="0" t="0"/>
          <a:stretch/>
        </p:blipFill>
        <p:spPr>
          <a:xfrm>
            <a:off x="6989618" y="2089562"/>
            <a:ext cx="4493821" cy="4493821"/>
          </a:xfrm>
          <a:prstGeom prst="rect">
            <a:avLst/>
          </a:prstGeom>
          <a:noFill/>
          <a:ln>
            <a:noFill/>
          </a:ln>
        </p:spPr>
      </p:pic>
      <p:sp>
        <p:nvSpPr>
          <p:cNvPr id="229" name="Google Shape;229;p62"/>
          <p:cNvSpPr txBox="1"/>
          <p:nvPr/>
        </p:nvSpPr>
        <p:spPr>
          <a:xfrm>
            <a:off x="-41564" y="1160419"/>
            <a:ext cx="12029703" cy="5539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CF9E02"/>
                </a:solidFill>
                <a:latin typeface="Arial"/>
                <a:ea typeface="Arial"/>
                <a:cs typeface="Arial"/>
                <a:sym typeface="Arial"/>
              </a:rPr>
              <a:t>Publishing my first book</a:t>
            </a:r>
            <a:endParaRPr b="0" i="0" sz="3000" u="none" cap="none" strike="noStrike">
              <a:solidFill>
                <a:srgbClr val="CF9E02"/>
              </a:solidFill>
              <a:latin typeface="Arial"/>
              <a:ea typeface="Arial"/>
              <a:cs typeface="Arial"/>
              <a:sym typeface="Arial"/>
            </a:endParaRPr>
          </a:p>
        </p:txBody>
      </p:sp>
      <p:sp>
        <p:nvSpPr>
          <p:cNvPr id="230" name="Google Shape;230;p62"/>
          <p:cNvSpPr txBox="1"/>
          <p:nvPr/>
        </p:nvSpPr>
        <p:spPr>
          <a:xfrm>
            <a:off x="162297" y="-40483"/>
            <a:ext cx="12029703"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Me in 2008, 2018</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Campaigns to Computer Science</a:t>
            </a:r>
            <a:endParaRPr b="0" i="0" sz="4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35" name="Shape 235"/>
        <p:cNvGrpSpPr/>
        <p:nvPr/>
      </p:nvGrpSpPr>
      <p:grpSpPr>
        <a:xfrm>
          <a:off x="0" y="0"/>
          <a:ext cx="0" cy="0"/>
          <a:chOff x="0" y="0"/>
          <a:chExt cx="0" cy="0"/>
        </a:xfrm>
      </p:grpSpPr>
      <p:sp>
        <p:nvSpPr>
          <p:cNvPr id="236" name="Google Shape;236;p63"/>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#TechIntersections</a:t>
            </a:r>
            <a:endParaRPr b="1" i="0" sz="1800" u="none" cap="none" strike="noStrike">
              <a:solidFill>
                <a:schemeClr val="lt1"/>
              </a:solidFill>
              <a:latin typeface="Arial"/>
              <a:ea typeface="Arial"/>
              <a:cs typeface="Arial"/>
              <a:sym typeface="Arial"/>
            </a:endParaRPr>
          </a:p>
        </p:txBody>
      </p:sp>
      <p:sp>
        <p:nvSpPr>
          <p:cNvPr id="237" name="Google Shape;237;p63"/>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pic>
        <p:nvPicPr>
          <p:cNvPr descr="A group of people holding signs&#10;&#10;Description automatically generated with medium confidence" id="238" name="Google Shape;238;p63"/>
          <p:cNvPicPr preferRelativeResize="0"/>
          <p:nvPr/>
        </p:nvPicPr>
        <p:blipFill rotWithShape="1">
          <a:blip r:embed="rId3">
            <a:alphaModFix/>
          </a:blip>
          <a:srcRect b="0" l="0" r="0" t="0"/>
          <a:stretch/>
        </p:blipFill>
        <p:spPr>
          <a:xfrm>
            <a:off x="1971472" y="214008"/>
            <a:ext cx="7772400" cy="5829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43" name="Shape 243"/>
        <p:cNvGrpSpPr/>
        <p:nvPr/>
      </p:nvGrpSpPr>
      <p:grpSpPr>
        <a:xfrm>
          <a:off x="0" y="0"/>
          <a:ext cx="0" cy="0"/>
          <a:chOff x="0" y="0"/>
          <a:chExt cx="0" cy="0"/>
        </a:xfrm>
      </p:grpSpPr>
      <p:pic>
        <p:nvPicPr>
          <p:cNvPr descr="Shape, rectangle&#10;&#10;Description automatically generated" id="244" name="Google Shape;244;p8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45" name="Google Shape;245;p82"/>
          <p:cNvSpPr txBox="1"/>
          <p:nvPr/>
        </p:nvSpPr>
        <p:spPr>
          <a:xfrm>
            <a:off x="0" y="518468"/>
            <a:ext cx="12192000" cy="1370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1" i="0" lang="en-US" sz="4000" u="none" cap="none" strike="noStrike">
                <a:solidFill>
                  <a:schemeClr val="lt1"/>
                </a:solidFill>
                <a:latin typeface="Arial"/>
                <a:ea typeface="Arial"/>
                <a:cs typeface="Arial"/>
                <a:sym typeface="Arial"/>
              </a:rPr>
              <a:t>FUTURE COMPUTING STACK</a:t>
            </a:r>
            <a:endParaRPr b="1" i="0" sz="5000" u="none" cap="none" strike="noStrike">
              <a:solidFill>
                <a:schemeClr val="lt1"/>
              </a:solidFill>
              <a:latin typeface="Arial"/>
              <a:ea typeface="Arial"/>
              <a:cs typeface="Arial"/>
              <a:sym typeface="Arial"/>
            </a:endParaRPr>
          </a:p>
        </p:txBody>
      </p:sp>
      <p:pic>
        <p:nvPicPr>
          <p:cNvPr descr="Shape, arrow&#10;&#10;Description automatically generated" id="246" name="Google Shape;246;p82"/>
          <p:cNvPicPr preferRelativeResize="0"/>
          <p:nvPr/>
        </p:nvPicPr>
        <p:blipFill rotWithShape="1">
          <a:blip r:embed="rId4">
            <a:alphaModFix/>
          </a:blip>
          <a:srcRect b="0" l="0" r="0" t="0"/>
          <a:stretch/>
        </p:blipFill>
        <p:spPr>
          <a:xfrm>
            <a:off x="0" y="1761012"/>
            <a:ext cx="12383399" cy="5225144"/>
          </a:xfrm>
          <a:prstGeom prst="rect">
            <a:avLst/>
          </a:prstGeom>
          <a:noFill/>
          <a:ln>
            <a:noFill/>
          </a:ln>
        </p:spPr>
      </p:pic>
      <p:sp>
        <p:nvSpPr>
          <p:cNvPr id="247" name="Google Shape;247;p82"/>
          <p:cNvSpPr txBox="1"/>
          <p:nvPr/>
        </p:nvSpPr>
        <p:spPr>
          <a:xfrm>
            <a:off x="10743155" y="6376737"/>
            <a:ext cx="13155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
        <p:nvSpPr>
          <p:cNvPr id="248" name="Google Shape;248;p82"/>
          <p:cNvSpPr txBox="1"/>
          <p:nvPr/>
        </p:nvSpPr>
        <p:spPr>
          <a:xfrm>
            <a:off x="0" y="6376737"/>
            <a:ext cx="266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249" name="Google Shape;249;p82"/>
          <p:cNvSpPr txBox="1"/>
          <p:nvPr/>
        </p:nvSpPr>
        <p:spPr>
          <a:xfrm>
            <a:off x="7010399" y="2492829"/>
            <a:ext cx="43215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Experience layer</a:t>
            </a:r>
            <a:endParaRPr b="0" i="0" sz="1400" u="none" cap="none" strike="noStrike">
              <a:solidFill>
                <a:srgbClr val="000000"/>
              </a:solidFill>
              <a:latin typeface="Arial"/>
              <a:ea typeface="Arial"/>
              <a:cs typeface="Arial"/>
              <a:sym typeface="Arial"/>
            </a:endParaRPr>
          </a:p>
        </p:txBody>
      </p:sp>
      <p:sp>
        <p:nvSpPr>
          <p:cNvPr id="250" name="Google Shape;250;p82"/>
          <p:cNvSpPr txBox="1"/>
          <p:nvPr/>
        </p:nvSpPr>
        <p:spPr>
          <a:xfrm>
            <a:off x="7238999" y="3996983"/>
            <a:ext cx="43215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Automation layer</a:t>
            </a:r>
            <a:endParaRPr b="0" i="0" sz="1400" u="none" cap="none" strike="noStrike">
              <a:solidFill>
                <a:srgbClr val="000000"/>
              </a:solidFill>
              <a:latin typeface="Arial"/>
              <a:ea typeface="Arial"/>
              <a:cs typeface="Arial"/>
              <a:sym typeface="Arial"/>
            </a:endParaRPr>
          </a:p>
        </p:txBody>
      </p:sp>
      <p:sp>
        <p:nvSpPr>
          <p:cNvPr id="251" name="Google Shape;251;p82"/>
          <p:cNvSpPr txBox="1"/>
          <p:nvPr/>
        </p:nvSpPr>
        <p:spPr>
          <a:xfrm>
            <a:off x="7238998" y="5501137"/>
            <a:ext cx="43215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Arial"/>
                <a:ea typeface="Arial"/>
                <a:cs typeface="Arial"/>
                <a:sym typeface="Arial"/>
              </a:rPr>
              <a:t>Ownership layer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55" name="Shape 255"/>
        <p:cNvGrpSpPr/>
        <p:nvPr/>
      </p:nvGrpSpPr>
      <p:grpSpPr>
        <a:xfrm>
          <a:off x="0" y="0"/>
          <a:ext cx="0" cy="0"/>
          <a:chOff x="0" y="0"/>
          <a:chExt cx="0" cy="0"/>
        </a:xfrm>
      </p:grpSpPr>
      <p:pic>
        <p:nvPicPr>
          <p:cNvPr descr="A picture containing text, monitor, television, screen&#10;&#10;Description automatically generated" id="256" name="Google Shape;256;p98"/>
          <p:cNvPicPr preferRelativeResize="0"/>
          <p:nvPr/>
        </p:nvPicPr>
        <p:blipFill rotWithShape="1">
          <a:blip r:embed="rId3">
            <a:alphaModFix/>
          </a:blip>
          <a:srcRect b="0" l="0" r="0" t="0"/>
          <a:stretch/>
        </p:blipFill>
        <p:spPr>
          <a:xfrm>
            <a:off x="0" y="-1"/>
            <a:ext cx="12192001" cy="8161867"/>
          </a:xfrm>
          <a:prstGeom prst="rect">
            <a:avLst/>
          </a:prstGeom>
          <a:noFill/>
          <a:ln>
            <a:noFill/>
          </a:ln>
        </p:spPr>
      </p:pic>
      <p:sp>
        <p:nvSpPr>
          <p:cNvPr id="257" name="Google Shape;257;p98"/>
          <p:cNvSpPr txBox="1"/>
          <p:nvPr/>
        </p:nvSpPr>
        <p:spPr>
          <a:xfrm>
            <a:off x="571512" y="4028853"/>
            <a:ext cx="6404100" cy="353400"/>
          </a:xfrm>
          <a:prstGeom prst="rect">
            <a:avLst/>
          </a:prstGeom>
          <a:noFill/>
          <a:ln>
            <a:noFill/>
          </a:ln>
        </p:spPr>
        <p:txBody>
          <a:bodyPr anchorCtr="0" anchor="t" bIns="45700" lIns="91425" spcFirstLastPara="1" rIns="91425" wrap="square" tIns="36000">
            <a:spAutoFit/>
          </a:bodyPr>
          <a:lstStyle/>
          <a:p>
            <a:pPr indent="0" lvl="0" marL="0" marR="0" rtl="0" algn="l">
              <a:lnSpc>
                <a:spcPct val="120000"/>
              </a:lnSpc>
              <a:spcBef>
                <a:spcPts val="0"/>
              </a:spcBef>
              <a:spcAft>
                <a:spcPts val="0"/>
              </a:spcAft>
              <a:buClr>
                <a:srgbClr val="000000"/>
              </a:buClr>
              <a:buSzPts val="1467"/>
              <a:buFont typeface="Arial"/>
              <a:buNone/>
            </a:pPr>
            <a:r>
              <a:rPr b="0" i="0" lang="en-US" sz="1467" u="none" cap="none" strike="noStrike">
                <a:solidFill>
                  <a:schemeClr val="dk1"/>
                </a:solidFill>
                <a:latin typeface="Arial"/>
                <a:ea typeface="Arial"/>
                <a:cs typeface="Arial"/>
                <a:sym typeface="Arial"/>
              </a:rPr>
              <a:t>Ready Player One</a:t>
            </a:r>
            <a:endParaRPr b="0" i="0" sz="1333" u="none" cap="none" strike="noStrike">
              <a:solidFill>
                <a:srgbClr val="000000"/>
              </a:solidFill>
              <a:latin typeface="Arial"/>
              <a:ea typeface="Arial"/>
              <a:cs typeface="Arial"/>
              <a:sym typeface="Arial"/>
            </a:endParaRPr>
          </a:p>
        </p:txBody>
      </p:sp>
      <p:sp>
        <p:nvSpPr>
          <p:cNvPr id="258" name="Google Shape;258;p98"/>
          <p:cNvSpPr txBox="1"/>
          <p:nvPr/>
        </p:nvSpPr>
        <p:spPr>
          <a:xfrm>
            <a:off x="441842" y="263840"/>
            <a:ext cx="618000" cy="111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667"/>
              <a:buFont typeface="Arial"/>
              <a:buNone/>
            </a:pPr>
            <a:r>
              <a:rPr b="0" i="0" lang="en-US" sz="6667" u="none" cap="none" strike="noStrike">
                <a:solidFill>
                  <a:schemeClr val="lt1"/>
                </a:solidFill>
                <a:latin typeface="Arial"/>
                <a:ea typeface="Arial"/>
                <a:cs typeface="Arial"/>
                <a:sym typeface="Arial"/>
              </a:rPr>
              <a:t>“</a:t>
            </a:r>
            <a:endParaRPr b="0" i="0" sz="6667" u="none" cap="none" strike="noStrike">
              <a:solidFill>
                <a:schemeClr val="lt1"/>
              </a:solidFill>
              <a:latin typeface="Arial"/>
              <a:ea typeface="Arial"/>
              <a:cs typeface="Arial"/>
              <a:sym typeface="Arial"/>
            </a:endParaRPr>
          </a:p>
        </p:txBody>
      </p:sp>
      <p:grpSp>
        <p:nvGrpSpPr>
          <p:cNvPr id="259" name="Google Shape;259;p98"/>
          <p:cNvGrpSpPr/>
          <p:nvPr/>
        </p:nvGrpSpPr>
        <p:grpSpPr>
          <a:xfrm>
            <a:off x="571512" y="3825306"/>
            <a:ext cx="5835600" cy="91337"/>
            <a:chOff x="4870449" y="4287720"/>
            <a:chExt cx="5835600" cy="91337"/>
          </a:xfrm>
        </p:grpSpPr>
        <p:cxnSp>
          <p:nvCxnSpPr>
            <p:cNvPr id="260" name="Google Shape;260;p98"/>
            <p:cNvCxnSpPr/>
            <p:nvPr/>
          </p:nvCxnSpPr>
          <p:spPr>
            <a:xfrm>
              <a:off x="4870449" y="4379057"/>
              <a:ext cx="5835600" cy="0"/>
            </a:xfrm>
            <a:prstGeom prst="straightConnector1">
              <a:avLst/>
            </a:prstGeom>
            <a:noFill/>
            <a:ln cap="flat" cmpd="sng" w="12700">
              <a:solidFill>
                <a:schemeClr val="dk1"/>
              </a:solidFill>
              <a:prstDash val="solid"/>
              <a:miter lim="800000"/>
              <a:headEnd len="sm" w="sm" type="none"/>
              <a:tailEnd len="sm" w="sm" type="none"/>
            </a:ln>
          </p:spPr>
        </p:cxnSp>
        <p:sp>
          <p:nvSpPr>
            <p:cNvPr id="261" name="Google Shape;261;p98"/>
            <p:cNvSpPr/>
            <p:nvPr/>
          </p:nvSpPr>
          <p:spPr>
            <a:xfrm rot="5400000">
              <a:off x="4864289" y="4294020"/>
              <a:ext cx="91200" cy="78600"/>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Calibri"/>
                <a:ea typeface="Calibri"/>
                <a:cs typeface="Calibri"/>
                <a:sym typeface="Calibri"/>
              </a:endParaRPr>
            </a:p>
          </p:txBody>
        </p:sp>
      </p:grpSp>
      <p:sp>
        <p:nvSpPr>
          <p:cNvPr id="262" name="Google Shape;262;p98"/>
          <p:cNvSpPr txBox="1"/>
          <p:nvPr/>
        </p:nvSpPr>
        <p:spPr>
          <a:xfrm>
            <a:off x="691547" y="675292"/>
            <a:ext cx="6638700" cy="270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8500"/>
              <a:buFont typeface="Arial"/>
              <a:buNone/>
            </a:pPr>
            <a:r>
              <a:rPr b="0" i="0" lang="en-US" sz="8500" u="none" cap="none" strike="noStrike">
                <a:solidFill>
                  <a:schemeClr val="lt1"/>
                </a:solidFill>
                <a:latin typeface="Arial"/>
                <a:ea typeface="Arial"/>
                <a:cs typeface="Arial"/>
                <a:sym typeface="Arial"/>
              </a:rPr>
              <a:t>Enter the oasis</a:t>
            </a:r>
            <a:endParaRPr b="0" i="0" sz="1400" u="none" cap="none" strike="noStrike">
              <a:solidFill>
                <a:srgbClr val="000000"/>
              </a:solidFill>
              <a:latin typeface="Arial"/>
              <a:ea typeface="Arial"/>
              <a:cs typeface="Arial"/>
              <a:sym typeface="Arial"/>
            </a:endParaRPr>
          </a:p>
        </p:txBody>
      </p:sp>
      <p:sp>
        <p:nvSpPr>
          <p:cNvPr id="263" name="Google Shape;263;p98"/>
          <p:cNvSpPr txBox="1"/>
          <p:nvPr/>
        </p:nvSpPr>
        <p:spPr>
          <a:xfrm>
            <a:off x="3575252" y="2128047"/>
            <a:ext cx="618000" cy="111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667"/>
              <a:buFont typeface="Arial"/>
              <a:buNone/>
            </a:pPr>
            <a:r>
              <a:rPr b="0" i="0" lang="en-US" sz="6667" u="none" cap="none" strike="noStrike">
                <a:solidFill>
                  <a:schemeClr val="lt1"/>
                </a:solidFill>
                <a:latin typeface="Arial"/>
                <a:ea typeface="Arial"/>
                <a:cs typeface="Arial"/>
                <a:sym typeface="Arial"/>
              </a:rPr>
              <a:t>”</a:t>
            </a:r>
            <a:endParaRPr b="0" i="0" sz="6667" u="none" cap="none" strike="noStrike">
              <a:solidFill>
                <a:schemeClr val="lt1"/>
              </a:solidFill>
              <a:latin typeface="Arial"/>
              <a:ea typeface="Arial"/>
              <a:cs typeface="Arial"/>
              <a:sym typeface="Arial"/>
            </a:endParaRPr>
          </a:p>
        </p:txBody>
      </p:sp>
      <p:sp>
        <p:nvSpPr>
          <p:cNvPr id="264" name="Google Shape;264;p98"/>
          <p:cNvSpPr txBox="1"/>
          <p:nvPr/>
        </p:nvSpPr>
        <p:spPr>
          <a:xfrm>
            <a:off x="0" y="6383825"/>
            <a:ext cx="266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265" name="Google Shape;265;p98"/>
          <p:cNvSpPr txBox="1"/>
          <p:nvPr/>
        </p:nvSpPr>
        <p:spPr>
          <a:xfrm>
            <a:off x="6067928" y="6495756"/>
            <a:ext cx="61242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69" name="Shape 269"/>
        <p:cNvGrpSpPr/>
        <p:nvPr/>
      </p:nvGrpSpPr>
      <p:grpSpPr>
        <a:xfrm>
          <a:off x="0" y="0"/>
          <a:ext cx="0" cy="0"/>
          <a:chOff x="0" y="0"/>
          <a:chExt cx="0" cy="0"/>
        </a:xfrm>
      </p:grpSpPr>
      <p:pic>
        <p:nvPicPr>
          <p:cNvPr descr="Diagram&#10;&#10;Description automatically generated" id="270" name="Google Shape;270;p99"/>
          <p:cNvPicPr preferRelativeResize="0"/>
          <p:nvPr/>
        </p:nvPicPr>
        <p:blipFill rotWithShape="1">
          <a:blip r:embed="rId3">
            <a:alphaModFix/>
          </a:blip>
          <a:srcRect b="0" l="0" r="0" t="0"/>
          <a:stretch/>
        </p:blipFill>
        <p:spPr>
          <a:xfrm>
            <a:off x="-1" y="0"/>
            <a:ext cx="12204601" cy="6865088"/>
          </a:xfrm>
          <a:prstGeom prst="rect">
            <a:avLst/>
          </a:prstGeom>
          <a:noFill/>
          <a:ln>
            <a:noFill/>
          </a:ln>
        </p:spPr>
      </p:pic>
      <p:sp>
        <p:nvSpPr>
          <p:cNvPr id="271" name="Google Shape;271;p99"/>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@erinjerri</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76" name="Shape 276"/>
        <p:cNvGrpSpPr/>
        <p:nvPr/>
      </p:nvGrpSpPr>
      <p:grpSpPr>
        <a:xfrm>
          <a:off x="0" y="0"/>
          <a:ext cx="0" cy="0"/>
          <a:chOff x="0" y="0"/>
          <a:chExt cx="0" cy="0"/>
        </a:xfrm>
      </p:grpSpPr>
      <p:pic>
        <p:nvPicPr>
          <p:cNvPr descr="Graphical user interface&#10;&#10;Description automatically generated with medium confidence" id="277" name="Google Shape;277;p10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78" name="Google Shape;278;p100"/>
          <p:cNvSpPr txBox="1"/>
          <p:nvPr/>
        </p:nvSpPr>
        <p:spPr>
          <a:xfrm>
            <a:off x="-123371" y="3091543"/>
            <a:ext cx="12192000" cy="2326105"/>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6000"/>
              <a:buFont typeface="Calibri"/>
              <a:buNone/>
            </a:pPr>
            <a:r>
              <a:t/>
            </a:r>
            <a:endParaRPr b="0" i="0" sz="6000" u="none" cap="none" strike="noStrike">
              <a:solidFill>
                <a:schemeClr val="lt1"/>
              </a:solidFill>
              <a:latin typeface="Arial"/>
              <a:ea typeface="Arial"/>
              <a:cs typeface="Arial"/>
              <a:sym typeface="Arial"/>
            </a:endParaRPr>
          </a:p>
        </p:txBody>
      </p:sp>
      <p:pic>
        <p:nvPicPr>
          <p:cNvPr descr="A group of people posing for a photo&#10;&#10;Description automatically generated with medium confidence" id="279" name="Google Shape;279;p100"/>
          <p:cNvPicPr preferRelativeResize="0"/>
          <p:nvPr/>
        </p:nvPicPr>
        <p:blipFill rotWithShape="1">
          <a:blip r:embed="rId4">
            <a:alphaModFix/>
          </a:blip>
          <a:srcRect b="0" l="0" r="0" t="19685"/>
          <a:stretch/>
        </p:blipFill>
        <p:spPr>
          <a:xfrm>
            <a:off x="123371" y="2856322"/>
            <a:ext cx="3944258" cy="2111365"/>
          </a:xfrm>
          <a:prstGeom prst="rect">
            <a:avLst/>
          </a:prstGeom>
          <a:noFill/>
          <a:ln>
            <a:noFill/>
          </a:ln>
        </p:spPr>
      </p:pic>
      <p:pic>
        <p:nvPicPr>
          <p:cNvPr descr="A group of people posing for a photo&#10;&#10;Description automatically generated" id="280" name="Google Shape;280;p100"/>
          <p:cNvPicPr preferRelativeResize="0"/>
          <p:nvPr/>
        </p:nvPicPr>
        <p:blipFill rotWithShape="1">
          <a:blip r:embed="rId5">
            <a:alphaModFix/>
          </a:blip>
          <a:srcRect b="0" l="0" r="0" t="0"/>
          <a:stretch/>
        </p:blipFill>
        <p:spPr>
          <a:xfrm>
            <a:off x="8894975" y="2842099"/>
            <a:ext cx="3230519" cy="1249134"/>
          </a:xfrm>
          <a:prstGeom prst="rect">
            <a:avLst/>
          </a:prstGeom>
          <a:noFill/>
          <a:ln>
            <a:noFill/>
          </a:ln>
        </p:spPr>
      </p:pic>
      <p:pic>
        <p:nvPicPr>
          <p:cNvPr descr="A group of people posing for a photo&#10;&#10;Description automatically generated" id="281" name="Google Shape;281;p100"/>
          <p:cNvPicPr preferRelativeResize="0"/>
          <p:nvPr/>
        </p:nvPicPr>
        <p:blipFill rotWithShape="1">
          <a:blip r:embed="rId6">
            <a:alphaModFix/>
          </a:blip>
          <a:srcRect b="0" l="0" r="0" t="15063"/>
          <a:stretch/>
        </p:blipFill>
        <p:spPr>
          <a:xfrm>
            <a:off x="4191000" y="2856322"/>
            <a:ext cx="4580604" cy="2917955"/>
          </a:xfrm>
          <a:prstGeom prst="rect">
            <a:avLst/>
          </a:prstGeom>
          <a:noFill/>
          <a:ln>
            <a:noFill/>
          </a:ln>
        </p:spPr>
      </p:pic>
      <p:sp>
        <p:nvSpPr>
          <p:cNvPr id="282" name="Google Shape;282;p100"/>
          <p:cNvSpPr txBox="1"/>
          <p:nvPr/>
        </p:nvSpPr>
        <p:spPr>
          <a:xfrm>
            <a:off x="-123371" y="1945695"/>
            <a:ext cx="12192000" cy="5539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CF9E02"/>
                </a:solidFill>
                <a:latin typeface="Arial"/>
                <a:ea typeface="Arial"/>
                <a:cs typeface="Arial"/>
                <a:sym typeface="Arial"/>
              </a:rPr>
              <a:t>Teaching next generation spatial computing</a:t>
            </a:r>
            <a:endParaRPr b="1" i="0" sz="3000" u="none" cap="none" strike="noStrike">
              <a:solidFill>
                <a:srgbClr val="CF9E02"/>
              </a:solidFill>
              <a:latin typeface="Arial"/>
              <a:ea typeface="Arial"/>
              <a:cs typeface="Arial"/>
              <a:sym typeface="Arial"/>
            </a:endParaRPr>
          </a:p>
        </p:txBody>
      </p:sp>
      <p:sp>
        <p:nvSpPr>
          <p:cNvPr id="283" name="Google Shape;283;p100"/>
          <p:cNvSpPr txBox="1"/>
          <p:nvPr/>
        </p:nvSpPr>
        <p:spPr>
          <a:xfrm>
            <a:off x="123371" y="5232549"/>
            <a:ext cx="3944258"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CF9E02"/>
                </a:solidFill>
                <a:latin typeface="Arial"/>
                <a:ea typeface="Arial"/>
                <a:cs typeface="Arial"/>
                <a:sym typeface="Arial"/>
              </a:rPr>
              <a:t>Girls Who Code 2018</a:t>
            </a:r>
            <a:endParaRPr b="1" i="0" sz="3000" u="none" cap="none" strike="noStrike">
              <a:solidFill>
                <a:srgbClr val="CF9E02"/>
              </a:solidFill>
              <a:latin typeface="Arial"/>
              <a:ea typeface="Arial"/>
              <a:cs typeface="Arial"/>
              <a:sym typeface="Arial"/>
            </a:endParaRPr>
          </a:p>
        </p:txBody>
      </p:sp>
      <p:sp>
        <p:nvSpPr>
          <p:cNvPr id="284" name="Google Shape;284;p100"/>
          <p:cNvSpPr txBox="1"/>
          <p:nvPr/>
        </p:nvSpPr>
        <p:spPr>
          <a:xfrm>
            <a:off x="4190999" y="5835154"/>
            <a:ext cx="4580604" cy="5539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CF9E02"/>
                </a:solidFill>
                <a:latin typeface="Arial"/>
                <a:ea typeface="Arial"/>
                <a:cs typeface="Arial"/>
                <a:sym typeface="Arial"/>
              </a:rPr>
              <a:t>PixelHacks 2019</a:t>
            </a:r>
            <a:endParaRPr b="1" i="0" sz="3000" u="none" cap="none" strike="noStrike">
              <a:solidFill>
                <a:srgbClr val="CF9E02"/>
              </a:solidFill>
              <a:latin typeface="Arial"/>
              <a:ea typeface="Arial"/>
              <a:cs typeface="Arial"/>
              <a:sym typeface="Arial"/>
            </a:endParaRPr>
          </a:p>
        </p:txBody>
      </p:sp>
      <p:sp>
        <p:nvSpPr>
          <p:cNvPr id="285" name="Google Shape;285;p100"/>
          <p:cNvSpPr txBox="1"/>
          <p:nvPr/>
        </p:nvSpPr>
        <p:spPr>
          <a:xfrm>
            <a:off x="8129815" y="4221623"/>
            <a:ext cx="4580604" cy="5539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CF9E02"/>
                </a:solidFill>
                <a:latin typeface="Arial"/>
                <a:ea typeface="Arial"/>
                <a:cs typeface="Arial"/>
                <a:sym typeface="Arial"/>
              </a:rPr>
              <a:t>Cisco 2016</a:t>
            </a:r>
            <a:endParaRPr b="1" i="0" sz="3000" u="none" cap="none" strike="noStrike">
              <a:solidFill>
                <a:srgbClr val="CF9E02"/>
              </a:solidFill>
              <a:latin typeface="Arial"/>
              <a:ea typeface="Arial"/>
              <a:cs typeface="Arial"/>
              <a:sym typeface="Arial"/>
            </a:endParaRPr>
          </a:p>
        </p:txBody>
      </p:sp>
      <p:sp>
        <p:nvSpPr>
          <p:cNvPr id="286" name="Google Shape;286;p100"/>
          <p:cNvSpPr txBox="1"/>
          <p:nvPr/>
        </p:nvSpPr>
        <p:spPr>
          <a:xfrm>
            <a:off x="0" y="6383825"/>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287" name="Google Shape;287;p100"/>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@erinjerri</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91" name="Shape 291"/>
        <p:cNvGrpSpPr/>
        <p:nvPr/>
      </p:nvGrpSpPr>
      <p:grpSpPr>
        <a:xfrm>
          <a:off x="0" y="0"/>
          <a:ext cx="0" cy="0"/>
          <a:chOff x="0" y="0"/>
          <a:chExt cx="0" cy="0"/>
        </a:xfrm>
      </p:grpSpPr>
      <p:pic>
        <p:nvPicPr>
          <p:cNvPr descr="Diagram&#10;&#10;Description automatically generated" id="292" name="Google Shape;292;p10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93" name="Google Shape;293;p102"/>
          <p:cNvSpPr txBox="1"/>
          <p:nvPr/>
        </p:nvSpPr>
        <p:spPr>
          <a:xfrm>
            <a:off x="0" y="6383825"/>
            <a:ext cx="2667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294" name="Google Shape;294;p102"/>
          <p:cNvSpPr txBox="1"/>
          <p:nvPr/>
        </p:nvSpPr>
        <p:spPr>
          <a:xfrm>
            <a:off x="6067928" y="6495756"/>
            <a:ext cx="61242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
        <p:nvSpPr>
          <p:cNvPr id="295" name="Google Shape;295;p102"/>
          <p:cNvSpPr txBox="1"/>
          <p:nvPr/>
        </p:nvSpPr>
        <p:spPr>
          <a:xfrm>
            <a:off x="-28072" y="364512"/>
            <a:ext cx="12192000" cy="1370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800"/>
              <a:buFont typeface="Arial"/>
              <a:buNone/>
            </a:pPr>
            <a:r>
              <a:rPr b="0" i="0" lang="en-US" sz="6000" u="none" cap="none" strike="noStrike">
                <a:solidFill>
                  <a:schemeClr val="lt1"/>
                </a:solidFill>
                <a:latin typeface="Arial"/>
                <a:ea typeface="Arial"/>
                <a:cs typeface="Arial"/>
                <a:sym typeface="Arial"/>
              </a:rPr>
              <a:t>AI PRAXIS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chemeClr val="dk1"/>
              </a:buClr>
              <a:buSzPts val="800"/>
              <a:buFont typeface="Arial"/>
              <a:buNone/>
            </a:pPr>
            <a:r>
              <a:t/>
            </a:r>
            <a:endParaRPr b="1" i="0" sz="7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968D"/>
        </a:solidFill>
      </p:bgPr>
    </p:bg>
    <p:spTree>
      <p:nvGrpSpPr>
        <p:cNvPr id="299" name="Shape 299"/>
        <p:cNvGrpSpPr/>
        <p:nvPr/>
      </p:nvGrpSpPr>
      <p:grpSpPr>
        <a:xfrm>
          <a:off x="0" y="0"/>
          <a:ext cx="0" cy="0"/>
          <a:chOff x="0" y="0"/>
          <a:chExt cx="0" cy="0"/>
        </a:xfrm>
      </p:grpSpPr>
      <p:pic>
        <p:nvPicPr>
          <p:cNvPr descr="Shape, rectangle&#10;&#10;Description automatically generated" id="300" name="Google Shape;300;p126"/>
          <p:cNvPicPr preferRelativeResize="0"/>
          <p:nvPr/>
        </p:nvPicPr>
        <p:blipFill rotWithShape="1">
          <a:blip r:embed="rId3">
            <a:alphaModFix/>
          </a:blip>
          <a:srcRect b="0" l="0" r="0" t="0"/>
          <a:stretch/>
        </p:blipFill>
        <p:spPr>
          <a:xfrm>
            <a:off x="-1" y="0"/>
            <a:ext cx="12204601" cy="6865088"/>
          </a:xfrm>
          <a:prstGeom prst="rect">
            <a:avLst/>
          </a:prstGeom>
          <a:noFill/>
          <a:ln>
            <a:noFill/>
          </a:ln>
        </p:spPr>
      </p:pic>
      <p:sp>
        <p:nvSpPr>
          <p:cNvPr id="301" name="Google Shape;301;p126"/>
          <p:cNvSpPr txBox="1"/>
          <p:nvPr/>
        </p:nvSpPr>
        <p:spPr>
          <a:xfrm>
            <a:off x="0" y="0"/>
            <a:ext cx="12131566" cy="1631175"/>
          </a:xfrm>
          <a:prstGeom prst="rect">
            <a:avLst/>
          </a:prstGeom>
          <a:noFill/>
          <a:ln>
            <a:noFill/>
          </a:ln>
        </p:spPr>
        <p:txBody>
          <a:bodyPr anchorCtr="0" anchor="t" bIns="45700" lIns="91425" spcFirstLastPara="1" rIns="91425" wrap="square" tIns="45700">
            <a:spAutoFit/>
          </a:bodyPr>
          <a:lstStyle/>
          <a:p>
            <a:pPr indent="0" lvl="0" marL="93131" marR="0" rtl="0" algn="ctr">
              <a:lnSpc>
                <a:spcPct val="200000"/>
              </a:lnSpc>
              <a:spcBef>
                <a:spcPts val="0"/>
              </a:spcBef>
              <a:spcAft>
                <a:spcPts val="0"/>
              </a:spcAft>
              <a:buClr>
                <a:srgbClr val="000000"/>
              </a:buClr>
              <a:buSzPts val="5000"/>
              <a:buFont typeface="Arial"/>
              <a:buNone/>
            </a:pPr>
            <a:r>
              <a:rPr b="0" i="0" lang="en-US" sz="5000" u="none" cap="none" strike="noStrike">
                <a:solidFill>
                  <a:schemeClr val="lt1"/>
                </a:solidFill>
                <a:latin typeface="Arial"/>
                <a:ea typeface="Arial"/>
                <a:cs typeface="Arial"/>
                <a:sym typeface="Arial"/>
              </a:rPr>
              <a:t>REFERENCES</a:t>
            </a:r>
            <a:endParaRPr b="0" i="0" sz="5000" u="none" cap="none" strike="noStrike">
              <a:solidFill>
                <a:schemeClr val="lt1"/>
              </a:solidFill>
              <a:latin typeface="Arial"/>
              <a:ea typeface="Arial"/>
              <a:cs typeface="Arial"/>
              <a:sym typeface="Arial"/>
            </a:endParaRPr>
          </a:p>
        </p:txBody>
      </p:sp>
      <p:sp>
        <p:nvSpPr>
          <p:cNvPr id="302" name="Google Shape;302;p126"/>
          <p:cNvSpPr txBox="1"/>
          <p:nvPr/>
        </p:nvSpPr>
        <p:spPr>
          <a:xfrm>
            <a:off x="0" y="6383825"/>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#TechIntersections</a:t>
            </a:r>
            <a:endParaRPr b="1" i="0" sz="1800" u="none" cap="none" strike="noStrike">
              <a:solidFill>
                <a:schemeClr val="lt1"/>
              </a:solidFill>
              <a:latin typeface="Arial"/>
              <a:ea typeface="Arial"/>
              <a:cs typeface="Arial"/>
              <a:sym typeface="Arial"/>
            </a:endParaRPr>
          </a:p>
        </p:txBody>
      </p:sp>
      <p:sp>
        <p:nvSpPr>
          <p:cNvPr id="303" name="Google Shape;303;p126"/>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@erinjerri</a:t>
            </a:r>
            <a:endParaRPr b="1" i="0" sz="1800" u="none" cap="none" strike="noStrike">
              <a:solidFill>
                <a:schemeClr val="lt1"/>
              </a:solidFill>
              <a:latin typeface="Arial"/>
              <a:ea typeface="Arial"/>
              <a:cs typeface="Arial"/>
              <a:sym typeface="Arial"/>
            </a:endParaRPr>
          </a:p>
        </p:txBody>
      </p:sp>
      <p:sp>
        <p:nvSpPr>
          <p:cNvPr id="304" name="Google Shape;304;p126"/>
          <p:cNvSpPr txBox="1"/>
          <p:nvPr/>
        </p:nvSpPr>
        <p:spPr>
          <a:xfrm>
            <a:off x="350616" y="1939017"/>
            <a:ext cx="11780950" cy="69865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Jerald, Jason. The VR Book: Human Centered Design for Virtual Reality. ACM. 2016.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Lynch, Shana “Andrew Ng: Why AI Is the New Electricity” 2017, 11 March.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DCA10D"/>
                </a:solidFill>
                <a:latin typeface="Arial"/>
                <a:ea typeface="Arial"/>
                <a:cs typeface="Arial"/>
                <a:sym typeface="Arial"/>
                <a:hlinkClick r:id="rId4">
                  <a:extLst>
                    <a:ext uri="{A12FA001-AC4F-418D-AE19-62706E023703}">
                      <ahyp:hlinkClr val="tx"/>
                    </a:ext>
                  </a:extLst>
                </a:hlinkClick>
              </a:rPr>
              <a:t>https://www.gsb.stanford.edu/insights/andrew-ng-why-ai-new-electricity</a:t>
            </a:r>
            <a:endParaRPr b="0" i="0" sz="1400" u="none" cap="none" strike="noStrike">
              <a:solidFill>
                <a:srgbClr val="DCA10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Nakamoto, Satoshi. “BitCoin: A Peer-to-Peer Electronic Cash System.”2008, 31 October.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DCA10D"/>
                </a:solidFill>
                <a:latin typeface="Arial"/>
                <a:ea typeface="Arial"/>
                <a:cs typeface="Arial"/>
                <a:sym typeface="Arial"/>
                <a:hlinkClick r:id="rId5">
                  <a:extLst>
                    <a:ext uri="{A12FA001-AC4F-418D-AE19-62706E023703}">
                      <ahyp:hlinkClr val="tx"/>
                    </a:ext>
                  </a:extLst>
                </a:hlinkClick>
              </a:rPr>
              <a:t>https://bitcoin.org/bitcoin.pdf</a:t>
            </a:r>
            <a:endParaRPr b="0" i="0" sz="1400" u="none" cap="none" strike="noStrike">
              <a:solidFill>
                <a:srgbClr val="DCA10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Oronce, Carlos. “US Health Care Relies on Filipinxs While Ignoring Their Health Needs Disguised Disparities and the COVID-19 Pandemic.” 2021, 23, July.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DCA10D"/>
                </a:solidFill>
                <a:latin typeface="Arial"/>
                <a:ea typeface="Arial"/>
                <a:cs typeface="Arial"/>
                <a:sym typeface="Arial"/>
                <a:hlinkClick r:id="rId6">
                  <a:extLst>
                    <a:ext uri="{A12FA001-AC4F-418D-AE19-62706E023703}">
                      <ahyp:hlinkClr val="tx"/>
                    </a:ext>
                  </a:extLst>
                </a:hlinkClick>
              </a:rPr>
              <a:t>https://jamanetwork.com/journals/jama-health-forum/fullarticle/2782408</a:t>
            </a:r>
            <a:endParaRPr b="0" i="0" sz="1400" u="none" cap="none" strike="noStrike">
              <a:solidFill>
                <a:srgbClr val="DCA10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r>
              <a:rPr b="1" i="0" lang="en-US" sz="1400" u="none" cap="none" strike="noStrike">
                <a:solidFill>
                  <a:schemeClr val="dk1"/>
                </a:solidFill>
                <a:latin typeface="Arial"/>
                <a:ea typeface="Arial"/>
                <a:cs typeface="Arial"/>
                <a:sym typeface="Arial"/>
              </a:rPr>
              <a:t>Sietsma</a:t>
            </a:r>
            <a:r>
              <a:rPr b="0" i="0" lang="en-US" sz="1400" u="none" cap="none" strike="noStrike">
                <a:solidFill>
                  <a:schemeClr val="dk1"/>
                </a:solidFill>
                <a:latin typeface="Arial"/>
                <a:ea typeface="Arial"/>
                <a:cs typeface="Arial"/>
                <a:sym typeface="Arial"/>
              </a:rPr>
              <a:t>, Silka. </a:t>
            </a:r>
            <a:r>
              <a:rPr b="1" i="0" lang="en-US" sz="1400" u="none" cap="none" strike="noStrike">
                <a:solidFill>
                  <a:schemeClr val="dk1"/>
                </a:solidFill>
                <a:latin typeface="Arial"/>
                <a:ea typeface="Arial"/>
                <a:cs typeface="Arial"/>
                <a:sym typeface="Arial"/>
              </a:rPr>
              <a:t>“ Designing for Our Senses, Not Our Devices.” </a:t>
            </a:r>
            <a:r>
              <a:rPr b="1" i="1" lang="en-US" sz="1400" u="none" cap="none" strike="noStrike">
                <a:solidFill>
                  <a:schemeClr val="dk1"/>
                </a:solidFill>
                <a:latin typeface="Arial"/>
                <a:ea typeface="Arial"/>
                <a:cs typeface="Arial"/>
                <a:sym typeface="Arial"/>
              </a:rPr>
              <a:t>Creating Augmented and Virtual Realities</a:t>
            </a:r>
            <a:r>
              <a:rPr b="1" i="0" lang="en-US" sz="1400" u="none" cap="none" strike="noStrike">
                <a:solidFill>
                  <a:schemeClr val="dk1"/>
                </a:solidFill>
                <a:latin typeface="Arial"/>
                <a:ea typeface="Arial"/>
                <a:cs typeface="Arial"/>
                <a:sym typeface="Arial"/>
              </a:rPr>
              <a:t>. O’Reilly Media. Pg 36. 2019.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Vanourek, Gregg.“The Power of Taking Full Responsibility for Your Life.”22 March 2022.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sng" cap="none" strike="noStrike">
                <a:solidFill>
                  <a:srgbClr val="DCA10D"/>
                </a:solidFill>
                <a:latin typeface="Arial"/>
                <a:ea typeface="Arial"/>
                <a:cs typeface="Arial"/>
                <a:sym typeface="Arial"/>
                <a:hlinkClick r:id="rId7">
                  <a:extLst>
                    <a:ext uri="{A12FA001-AC4F-418D-AE19-62706E023703}">
                      <ahyp:hlinkClr val="tx"/>
                    </a:ext>
                  </a:extLst>
                </a:hlinkClick>
              </a:rPr>
              <a:t>https://greggvanourek.com/full-responsibility/</a:t>
            </a: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Wang, Eva Marie.“Paglalayag sa Balangay as Methodology A Decolonial Journey of Re-Imaging Our Research, International Extramural Conference, University of the Philippines, Cebu. 2021 Oct 256. </a:t>
            </a:r>
            <a:r>
              <a:rPr b="0" i="0" lang="en-US" sz="1400" u="sng" cap="none" strike="noStrike">
                <a:solidFill>
                  <a:srgbClr val="DCA10D"/>
                </a:solidFill>
                <a:latin typeface="Arial"/>
                <a:ea typeface="Arial"/>
                <a:cs typeface="Arial"/>
                <a:sym typeface="Arial"/>
                <a:hlinkClick r:id="rId8">
                  <a:extLst>
                    <a:ext uri="{A12FA001-AC4F-418D-AE19-62706E023703}">
                      <ahyp:hlinkClr val="tx"/>
                    </a:ext>
                  </a:extLst>
                </a:hlinkClick>
              </a:rPr>
              <a:t>https://www.facebook.com/UPCebuSocSci/videos/329426628986894</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US"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descr="A person wearing sunglasses and a hat&#10;&#10;Description automatically generated with medium confidence" id="309" name="Google Shape;309;p127"/>
          <p:cNvPicPr preferRelativeResize="0"/>
          <p:nvPr/>
        </p:nvPicPr>
        <p:blipFill rotWithShape="1">
          <a:blip r:embed="rId3">
            <a:alphaModFix/>
          </a:blip>
          <a:srcRect b="0" l="0" r="0" t="0"/>
          <a:stretch/>
        </p:blipFill>
        <p:spPr>
          <a:xfrm>
            <a:off x="2667000" y="0"/>
            <a:ext cx="6858000" cy="6858000"/>
          </a:xfrm>
          <a:prstGeom prst="rect">
            <a:avLst/>
          </a:prstGeom>
          <a:noFill/>
          <a:ln>
            <a:noFill/>
          </a:ln>
        </p:spPr>
      </p:pic>
      <p:sp>
        <p:nvSpPr>
          <p:cNvPr id="310" name="Google Shape;310;p127"/>
          <p:cNvSpPr/>
          <p:nvPr/>
        </p:nvSpPr>
        <p:spPr>
          <a:xfrm>
            <a:off x="-7200" y="-150118"/>
            <a:ext cx="1482139" cy="7008118"/>
          </a:xfrm>
          <a:prstGeom prst="rect">
            <a:avLst/>
          </a:prstGeom>
          <a:solidFill>
            <a:srgbClr val="02383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dk1"/>
              </a:solidFill>
              <a:latin typeface="Calibri"/>
              <a:ea typeface="Calibri"/>
              <a:cs typeface="Calibri"/>
              <a:sym typeface="Calibri"/>
            </a:endParaRPr>
          </a:p>
        </p:txBody>
      </p:sp>
      <p:sp>
        <p:nvSpPr>
          <p:cNvPr id="311" name="Google Shape;311;p127"/>
          <p:cNvSpPr txBox="1"/>
          <p:nvPr/>
        </p:nvSpPr>
        <p:spPr>
          <a:xfrm rot="-5400000">
            <a:off x="-2526524" y="3139310"/>
            <a:ext cx="6520898" cy="707847"/>
          </a:xfrm>
          <a:prstGeom prst="rect">
            <a:avLst/>
          </a:prstGeom>
          <a:solidFill>
            <a:srgbClr val="02403B"/>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chemeClr val="lt1"/>
                </a:solidFill>
                <a:latin typeface="Arial"/>
                <a:ea typeface="Arial"/>
                <a:cs typeface="Arial"/>
                <a:sym typeface="Arial"/>
              </a:rPr>
              <a:t>ISANG BAGSAK!</a:t>
            </a:r>
            <a:endParaRPr b="0" i="0" sz="4000" u="none" cap="none" strike="noStrike">
              <a:solidFill>
                <a:srgbClr val="000000"/>
              </a:solidFill>
              <a:latin typeface="Arial"/>
              <a:ea typeface="Arial"/>
              <a:cs typeface="Arial"/>
              <a:sym typeface="Arial"/>
            </a:endParaRPr>
          </a:p>
        </p:txBody>
      </p:sp>
      <p:sp>
        <p:nvSpPr>
          <p:cNvPr id="312" name="Google Shape;312;p127"/>
          <p:cNvSpPr txBox="1"/>
          <p:nvPr/>
        </p:nvSpPr>
        <p:spPr>
          <a:xfrm>
            <a:off x="6067928" y="6495756"/>
            <a:ext cx="6124072"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17" name="Shape 317"/>
        <p:cNvGrpSpPr/>
        <p:nvPr/>
      </p:nvGrpSpPr>
      <p:grpSpPr>
        <a:xfrm>
          <a:off x="0" y="0"/>
          <a:ext cx="0" cy="0"/>
          <a:chOff x="0" y="0"/>
          <a:chExt cx="0" cy="0"/>
        </a:xfrm>
      </p:grpSpPr>
      <p:pic>
        <p:nvPicPr>
          <p:cNvPr descr="Graphical user interface&#10;&#10;Description automatically generated" id="318" name="Google Shape;318;p12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319" name="Google Shape;319;p128"/>
          <p:cNvPicPr preferRelativeResize="0"/>
          <p:nvPr/>
        </p:nvPicPr>
        <p:blipFill rotWithShape="1">
          <a:blip r:embed="rId4">
            <a:alphaModFix/>
          </a:blip>
          <a:srcRect b="0" l="0" r="0" t="0"/>
          <a:stretch/>
        </p:blipFill>
        <p:spPr>
          <a:xfrm>
            <a:off x="2663687" y="2624758"/>
            <a:ext cx="7222434" cy="4062619"/>
          </a:xfrm>
          <a:prstGeom prst="rect">
            <a:avLst/>
          </a:prstGeom>
          <a:noFill/>
          <a:ln>
            <a:noFill/>
          </a:ln>
        </p:spPr>
      </p:pic>
      <p:sp>
        <p:nvSpPr>
          <p:cNvPr id="320" name="Google Shape;320;p128"/>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321" name="Google Shape;321;p128"/>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26" name="Shape 326"/>
        <p:cNvGrpSpPr/>
        <p:nvPr/>
      </p:nvGrpSpPr>
      <p:grpSpPr>
        <a:xfrm>
          <a:off x="0" y="0"/>
          <a:ext cx="0" cy="0"/>
          <a:chOff x="0" y="0"/>
          <a:chExt cx="0" cy="0"/>
        </a:xfrm>
      </p:grpSpPr>
      <p:pic>
        <p:nvPicPr>
          <p:cNvPr descr="A picture containing text, person, screenshot&#10;&#10;Description automatically generated" id="327" name="Google Shape;327;p12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28" name="Google Shape;328;p129"/>
          <p:cNvSpPr txBox="1"/>
          <p:nvPr/>
        </p:nvSpPr>
        <p:spPr>
          <a:xfrm>
            <a:off x="0" y="6376737"/>
            <a:ext cx="2667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#TechIntersections</a:t>
            </a:r>
            <a:endParaRPr b="1" i="0" sz="1800" u="none" cap="none" strike="noStrike">
              <a:solidFill>
                <a:schemeClr val="dk1"/>
              </a:solidFill>
              <a:latin typeface="Arial"/>
              <a:ea typeface="Arial"/>
              <a:cs typeface="Arial"/>
              <a:sym typeface="Arial"/>
            </a:endParaRPr>
          </a:p>
        </p:txBody>
      </p:sp>
      <p:sp>
        <p:nvSpPr>
          <p:cNvPr id="329" name="Google Shape;329;p129"/>
          <p:cNvSpPr txBox="1"/>
          <p:nvPr/>
        </p:nvSpPr>
        <p:spPr>
          <a:xfrm>
            <a:off x="10876546" y="6376737"/>
            <a:ext cx="1315453"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@erinjerri</a:t>
            </a:r>
            <a:endParaRPr b="1" i="0" sz="18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2022-11-22T05:55:27Z</dcterms:created>
  <dc:creator>Erin Pangilinan</dc:creator>
</cp:coreProperties>
</file>