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4"/>
  </p:notesMasterIdLst>
  <p:sldIdLst>
    <p:sldId id="295" r:id="rId2"/>
    <p:sldId id="271" r:id="rId3"/>
    <p:sldId id="319" r:id="rId4"/>
    <p:sldId id="361" r:id="rId5"/>
    <p:sldId id="453" r:id="rId6"/>
    <p:sldId id="356" r:id="rId7"/>
    <p:sldId id="448" r:id="rId8"/>
    <p:sldId id="449" r:id="rId9"/>
    <p:sldId id="452" r:id="rId10"/>
    <p:sldId id="450" r:id="rId11"/>
    <p:sldId id="326" r:id="rId12"/>
    <p:sldId id="324" r:id="rId13"/>
    <p:sldId id="359" r:id="rId14"/>
    <p:sldId id="303" r:id="rId15"/>
    <p:sldId id="317" r:id="rId16"/>
    <p:sldId id="282" r:id="rId17"/>
    <p:sldId id="294" r:id="rId18"/>
    <p:sldId id="279" r:id="rId19"/>
    <p:sldId id="422" r:id="rId20"/>
    <p:sldId id="397" r:id="rId21"/>
    <p:sldId id="447" r:id="rId22"/>
    <p:sldId id="437" r:id="rId23"/>
    <p:sldId id="423" r:id="rId24"/>
    <p:sldId id="434" r:id="rId25"/>
    <p:sldId id="433" r:id="rId26"/>
    <p:sldId id="436" r:id="rId27"/>
    <p:sldId id="289" r:id="rId28"/>
    <p:sldId id="389" r:id="rId29"/>
    <p:sldId id="328" r:id="rId30"/>
    <p:sldId id="305" r:id="rId31"/>
    <p:sldId id="387" r:id="rId32"/>
    <p:sldId id="318" r:id="rId33"/>
    <p:sldId id="412" r:id="rId34"/>
    <p:sldId id="270" r:id="rId35"/>
    <p:sldId id="390" r:id="rId36"/>
    <p:sldId id="336" r:id="rId37"/>
    <p:sldId id="349" r:id="rId38"/>
    <p:sldId id="391" r:id="rId39"/>
    <p:sldId id="451" r:id="rId40"/>
    <p:sldId id="445" r:id="rId41"/>
    <p:sldId id="406" r:id="rId42"/>
    <p:sldId id="442" r:id="rId43"/>
    <p:sldId id="439" r:id="rId44"/>
    <p:sldId id="440" r:id="rId45"/>
    <p:sldId id="441" r:id="rId46"/>
    <p:sldId id="443" r:id="rId47"/>
    <p:sldId id="358" r:id="rId48"/>
    <p:sldId id="285" r:id="rId49"/>
    <p:sldId id="383" r:id="rId50"/>
    <p:sldId id="386" r:id="rId51"/>
    <p:sldId id="357" r:id="rId52"/>
    <p:sldId id="272" r:id="rId53"/>
    <p:sldId id="410" r:id="rId54"/>
    <p:sldId id="276" r:id="rId55"/>
    <p:sldId id="385" r:id="rId56"/>
    <p:sldId id="360" r:id="rId57"/>
    <p:sldId id="273" r:id="rId58"/>
    <p:sldId id="293" r:id="rId59"/>
    <p:sldId id="290" r:id="rId60"/>
    <p:sldId id="291" r:id="rId61"/>
    <p:sldId id="297" r:id="rId62"/>
    <p:sldId id="346" r:id="rId63"/>
    <p:sldId id="286" r:id="rId64"/>
    <p:sldId id="407" r:id="rId65"/>
    <p:sldId id="300" r:id="rId66"/>
    <p:sldId id="323" r:id="rId67"/>
    <p:sldId id="334" r:id="rId68"/>
    <p:sldId id="333" r:id="rId69"/>
    <p:sldId id="327" r:id="rId70"/>
    <p:sldId id="298" r:id="rId71"/>
    <p:sldId id="302" r:id="rId72"/>
    <p:sldId id="304" r:id="rId73"/>
    <p:sldId id="299" r:id="rId74"/>
    <p:sldId id="301" r:id="rId75"/>
    <p:sldId id="370" r:id="rId76"/>
    <p:sldId id="296" r:id="rId77"/>
    <p:sldId id="309" r:id="rId78"/>
    <p:sldId id="306" r:id="rId79"/>
    <p:sldId id="307" r:id="rId80"/>
    <p:sldId id="308" r:id="rId81"/>
    <p:sldId id="425" r:id="rId82"/>
    <p:sldId id="432" r:id="rId83"/>
    <p:sldId id="411" r:id="rId84"/>
    <p:sldId id="372" r:id="rId85"/>
    <p:sldId id="428" r:id="rId86"/>
    <p:sldId id="429" r:id="rId87"/>
    <p:sldId id="430" r:id="rId88"/>
    <p:sldId id="350" r:id="rId89"/>
    <p:sldId id="374" r:id="rId90"/>
    <p:sldId id="417" r:id="rId91"/>
    <p:sldId id="421" r:id="rId92"/>
    <p:sldId id="455" r:id="rId93"/>
    <p:sldId id="398" r:id="rId94"/>
    <p:sldId id="400" r:id="rId95"/>
    <p:sldId id="418" r:id="rId96"/>
    <p:sldId id="402" r:id="rId97"/>
    <p:sldId id="403" r:id="rId98"/>
    <p:sldId id="420" r:id="rId99"/>
    <p:sldId id="384" r:id="rId100"/>
    <p:sldId id="444" r:id="rId101"/>
    <p:sldId id="316" r:id="rId102"/>
    <p:sldId id="380" r:id="rId103"/>
    <p:sldId id="413" r:id="rId104"/>
    <p:sldId id="329" r:id="rId105"/>
    <p:sldId id="414" r:id="rId106"/>
    <p:sldId id="446" r:id="rId107"/>
    <p:sldId id="381" r:id="rId108"/>
    <p:sldId id="416" r:id="rId109"/>
    <p:sldId id="332" r:id="rId110"/>
    <p:sldId id="335" r:id="rId111"/>
    <p:sldId id="345" r:id="rId112"/>
    <p:sldId id="371" r:id="rId113"/>
    <p:sldId id="344" r:id="rId114"/>
    <p:sldId id="314" r:id="rId115"/>
    <p:sldId id="408" r:id="rId116"/>
    <p:sldId id="454" r:id="rId117"/>
    <p:sldId id="351" r:id="rId118"/>
    <p:sldId id="266" r:id="rId119"/>
    <p:sldId id="283" r:id="rId120"/>
    <p:sldId id="362" r:id="rId121"/>
    <p:sldId id="424" r:id="rId122"/>
    <p:sldId id="431" r:id="rId123"/>
    <p:sldId id="363" r:id="rId124"/>
    <p:sldId id="364" r:id="rId125"/>
    <p:sldId id="368" r:id="rId126"/>
    <p:sldId id="365" r:id="rId127"/>
    <p:sldId id="377" r:id="rId128"/>
    <p:sldId id="405" r:id="rId129"/>
    <p:sldId id="378" r:id="rId130"/>
    <p:sldId id="284" r:id="rId131"/>
    <p:sldId id="322" r:id="rId132"/>
    <p:sldId id="281" r:id="rId1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9E02"/>
    <a:srgbClr val="000000"/>
    <a:srgbClr val="17968D"/>
    <a:srgbClr val="023836"/>
    <a:srgbClr val="0240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72"/>
    <p:restoredTop sz="94599"/>
  </p:normalViewPr>
  <p:slideViewPr>
    <p:cSldViewPr snapToGrid="0">
      <p:cViewPr varScale="1">
        <p:scale>
          <a:sx n="106" d="100"/>
          <a:sy n="106" d="100"/>
        </p:scale>
        <p:origin x="6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26T06:03:38.673"/>
    </inkml:context>
    <inkml:brush xml:id="br0">
      <inkml:brushProperty name="width" value="0.05" units="cm"/>
      <inkml:brushProperty name="height" value="0.05" units="cm"/>
      <inkml:brushProperty name="color" value="#E71224"/>
    </inkml:brush>
  </inkml:definitions>
  <inkml:trace contextRef="#ctx0" brushRef="#br0">1 21 24575,'11'0'0,"33"0"0,2 0 0,10 0 0,8 0 0,9 0 0,7 0 0,3 0 0,6 0 0,5 0 0,4 0-906,-19 0 1,2 0 0,3 0 0,2 0 0,1 0 0,2 0 905,-1 0 0,2 0 0,2 0 0,0 0 0,3 0 0,0 0 0,1 0-518,-3 0 0,1 0 0,1 0 0,1 0 0,1 0 0,2 0 0,0 0 0,2 0 518,-10 0 0,0 0 0,1 0 0,2-1 0,0 1 0,1 0 0,1 0 0,1-1 0,1 1 0,0 0 0,-6-1 0,3 1 0,3-1 0,0 0 0,2 1 0,-1-1 0,0 0 0,-2 1 0,-2-1 0,-2 0 0,-5 1 0,-3-1 0,19 0 0,-4 1 0,-5-1 0,-3 1 0,-1-1 0,-1 1 0,2-1 0,-5 0 0,1 0 0,-1 0 0,0 0 0,0 0 0,1 0 0,-1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26T06:03:43.110"/>
    </inkml:context>
    <inkml:brush xml:id="br0">
      <inkml:brushProperty name="width" value="0.05" units="cm"/>
      <inkml:brushProperty name="height" value="0.05" units="cm"/>
      <inkml:brushProperty name="color" value="#E71224"/>
    </inkml:brush>
  </inkml:definitions>
  <inkml:trace contextRef="#ctx0" brushRef="#br0">1 109 24575,'75'0'0,"-17"-1"0,10-2 0,10 0 0,-3 0 0,8-2 0,6 1 0,6-1 0,2 0-1229,-14 1 0,2 0 0,4 1 0,3-1 1,2 0-1,3 1 0,0-1 0,1 1 1080,-5 0 1,2 0-1,1 0 1,2 0 0,1 0-1,2 0 1,0 0 0,1 1-1,1-1 1,-1 1-32,-8 0 0,0 0 0,1 0 0,1 0 1,0 1-1,1-1 0,0 0 0,1 1 1,0 0-1,0 0 0,-1 0 0,1 0 180,1 0 0,0 0 0,1 1 0,0-1 0,0 1 0,1 0 0,-1 0 0,0 0 0,0 0 0,0 0 0,-1 0 0,0 0-74,-2-1 1,0 1 0,-1 0-1,1 0 1,-1-1 0,0 1 0,0 0-1,-1 0 1,1 1 0,0-1-1,0 1 1,1 1 73,0 0 0,3 0 0,1 1 0,1 0 0,0 0 0,-1 1 0,-2-1 0,-1 1 0,-2-1 0,-4 0 0,-4 0 0,-4-1 0,14 0 0,-7-1 0,-3 0 0,-4 0 0,-1 0 0,-1 1 0,1 1 0,5 3 0,0 0 0,0 0 0,0-1 0,0 1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25T05:19:49.399"/>
    </inkml:context>
    <inkml:brush xml:id="br0">
      <inkml:brushProperty name="width" value="0.05" units="cm"/>
      <inkml:brushProperty name="height" value="0.05" units="cm"/>
      <inkml:brushProperty name="color" value="#E71224"/>
    </inkml:brush>
  </inkml:definitions>
  <inkml:trace contextRef="#ctx0" brushRef="#br0">0 1 24575,'84'26'0,"-27"-8"0,12 4 0,9 3 0,6 1 0,-6-3 0,7 2 0,5 1 0,4 1 0,5 1 0,1 1 0,2 0-894,-20-6 0,1 0 1,3 1-1,2 1 0,1 0 1,2 0-1,1 1 0,0-1 1,2 1-1,-1 0 0,1-1 779,-7-1 0,1 0 1,1 0-1,1 0 1,1 0-1,0 1 0,1-1 1,0 0-1,0 0 1,0 0-1,0 0 1,0 0-1,-1-1-51,1 0 0,-1 0 0,2 0 1,-1-1-1,1 1 0,0-1 1,-1 1-1,0-1 0,0-1 0,-2 1 1,0-1-1,-1 0 0,-2-1 166,14 4 0,0-1 0,-1 0 0,-1 0 0,-1-1 0,-1 0 0,-2-1 0,-1 0 0,-2-1 0,-2-1 97,5 2 1,-2-2-1,-2 1 1,-1-2-1,-2 0 1,-3-1 0,-2 0-1,-2-2-97,20 4 0,-3-1 0,-5-1 0,-4-2 0,-8-1-2,7 1 1,-8-3 0,-9-1 1,-5-2 0,-10-3 0,0-1 0,-42-3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25T05:19:50.532"/>
    </inkml:context>
    <inkml:brush xml:id="br0">
      <inkml:brushProperty name="width" value="0.05" units="cm"/>
      <inkml:brushProperty name="height" value="0.05" units="cm"/>
      <inkml:brushProperty name="color" value="#E71224"/>
    </inkml:brush>
  </inkml:definitions>
  <inkml:trace contextRef="#ctx0" brushRef="#br0">7181 1 24575,'-61'32'0,"1"-1"0,-1 1 0,-9 4 0,-8 4 0,-7 4 0,-5 2 0,21-10 0,-5 1 0,-4 3 0,-3 2 0,-3 1 0,-2 1 0,-2 2 0,-2 0 0,-2 1 0,1 0-656,14-7 1,-2 0-1,-2 2 1,-1 0 0,-1 2-1,-2-1 1,-1 2 0,0-1-1,-1 2 1,-1-1 0,0 0-1,0 1 1,1-1 0,-1 1-1,1-1 562,2-1 1,-1 0 0,1 0 0,-1 1 0,0-1 0,0 1 0,-1-1 0,0 1 0,0 0 0,0 1-1,-1-1 1,-1 1 0,0 0 0,-1 0 0,0 1 0,-1-1 93,6-2 0,-2 1 0,-2 0 0,-1 2 0,-2 0 0,-1 0 0,0 0 0,0 1 0,0 0 0,0-1 0,1 0 0,2-1 0,1 0 0,2-2 0,2 0 0,3-2 0,2-2 0,4-1 0,4-1 0,-25 12 0,6-3 0,5-2 0,4-2 0,2-1 0,1-1 0,0 0 0,-1 0 0,-2 1 0,-2 0 0,0 0 0,0 0 0,1 0 0,-1 0 0,0 0 0,0 0 0,1 0 0,-1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25T05:19:51.586"/>
    </inkml:context>
    <inkml:brush xml:id="br0">
      <inkml:brushProperty name="width" value="0.05" units="cm"/>
      <inkml:brushProperty name="height" value="0.05" units="cm"/>
      <inkml:brushProperty name="color" value="#E71224"/>
    </inkml:brush>
  </inkml:definitions>
  <inkml:trace contextRef="#ctx0" brushRef="#br0">0 1 24575,'166'67'0,"-47"-3"0,16 15 0,15 11 0,-17-9 0,9 6 0,8 7 0,3 4 0,4 1-1311,-6-1 0,3 2 0,4 4 0,3 2 0,-1 0 1,0 0 1310,0 3 0,5-1 0,-3 2 0,2 0 0,-6-1 0,1-3 0,9 10 0,-1-1 0,-3-3 0,-6-4 0,-6-4 231,4 2 1,-4-4 0,-11-6 0,-12-9 0,34 24 0,-22-16 0,-49-36-1,-3-1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25T05:19:52.370"/>
    </inkml:context>
    <inkml:brush xml:id="br0">
      <inkml:brushProperty name="width" value="0.05" units="cm"/>
      <inkml:brushProperty name="height" value="0.05" units="cm"/>
      <inkml:brushProperty name="color" value="#E71224"/>
    </inkml:brush>
  </inkml:definitions>
  <inkml:trace contextRef="#ctx0" brushRef="#br0">3602 1 24575,'-18'5'0,"-16"18"0,-12 12 0,-3 3 0,-9 7 0,-7 7 0,-2 3-1405,7-8 1,-3 4 0,-4 4-1,-3 2 1,-1 2 0,-2 1-1,-1 1 1287,13-10 0,-2 2 0,-2 1 0,0 1 1,-2 1-1,0 1 0,-1-1 0,0 2 0,0-1 1,1 1 117,-4 1 0,1 1 0,-3 1 0,1 1 0,0-1 0,0 1 0,0-2 0,1 1 0,1 0 0,2-2 0,-2 1 0,1 0 0,-1 0 0,2 0 0,1-2 0,0 1 0,3-2 0,1-1 0,2-2 220,-13 12 0,2-2 1,3-1-1,2-1 1,3-4-1,2-3-220,-6 8 0,2-2 0,7-6 0,6-5 0,-8 7 0,12-8 0,-4 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060746-B125-3C40-83A8-EEA78860880E}" type="datetimeFigureOut">
              <a:rPr lang="en-US" smtClean="0"/>
              <a:t>1/30/23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EE8909-E1D0-8940-B887-E24AABECEA00}" type="slidenum">
              <a:rPr lang="en-US" smtClean="0"/>
              <a:t>‹#›</a:t>
            </a:fld>
            <a:endParaRPr lang="en-US"/>
          </a:p>
        </p:txBody>
      </p:sp>
    </p:spTree>
    <p:extLst>
      <p:ext uri="{BB962C8B-B14F-4D97-AF65-F5344CB8AC3E}">
        <p14:creationId xmlns:p14="http://schemas.microsoft.com/office/powerpoint/2010/main" val="164574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a:t>
            </a:fld>
            <a:endParaRPr lang="en-US"/>
          </a:p>
        </p:txBody>
      </p:sp>
    </p:spTree>
    <p:extLst>
      <p:ext uri="{BB962C8B-B14F-4D97-AF65-F5344CB8AC3E}">
        <p14:creationId xmlns:p14="http://schemas.microsoft.com/office/powerpoint/2010/main" val="992726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2</a:t>
            </a:fld>
            <a:endParaRPr lang="en-US"/>
          </a:p>
        </p:txBody>
      </p:sp>
    </p:spTree>
    <p:extLst>
      <p:ext uri="{BB962C8B-B14F-4D97-AF65-F5344CB8AC3E}">
        <p14:creationId xmlns:p14="http://schemas.microsoft.com/office/powerpoint/2010/main" val="2960098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3</a:t>
            </a:fld>
            <a:endParaRPr lang="en-US"/>
          </a:p>
        </p:txBody>
      </p:sp>
    </p:spTree>
    <p:extLst>
      <p:ext uri="{BB962C8B-B14F-4D97-AF65-F5344CB8AC3E}">
        <p14:creationId xmlns:p14="http://schemas.microsoft.com/office/powerpoint/2010/main" val="3764243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40165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07660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6</a:t>
            </a:fld>
            <a:endParaRPr lang="en-US"/>
          </a:p>
        </p:txBody>
      </p:sp>
    </p:spTree>
    <p:extLst>
      <p:ext uri="{BB962C8B-B14F-4D97-AF65-F5344CB8AC3E}">
        <p14:creationId xmlns:p14="http://schemas.microsoft.com/office/powerpoint/2010/main" val="1105561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7</a:t>
            </a:fld>
            <a:endParaRPr lang="en-US"/>
          </a:p>
        </p:txBody>
      </p:sp>
    </p:spTree>
    <p:extLst>
      <p:ext uri="{BB962C8B-B14F-4D97-AF65-F5344CB8AC3E}">
        <p14:creationId xmlns:p14="http://schemas.microsoft.com/office/powerpoint/2010/main" val="3234566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8</a:t>
            </a:fld>
            <a:endParaRPr lang="en-US"/>
          </a:p>
        </p:txBody>
      </p:sp>
    </p:spTree>
    <p:extLst>
      <p:ext uri="{BB962C8B-B14F-4D97-AF65-F5344CB8AC3E}">
        <p14:creationId xmlns:p14="http://schemas.microsoft.com/office/powerpoint/2010/main" val="3963155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9</a:t>
            </a:fld>
            <a:endParaRPr lang="en-US"/>
          </a:p>
        </p:txBody>
      </p:sp>
    </p:spTree>
    <p:extLst>
      <p:ext uri="{BB962C8B-B14F-4D97-AF65-F5344CB8AC3E}">
        <p14:creationId xmlns:p14="http://schemas.microsoft.com/office/powerpoint/2010/main" val="1801524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10</a:t>
            </a:fld>
            <a:endParaRPr lang="en-US"/>
          </a:p>
        </p:txBody>
      </p:sp>
    </p:spTree>
    <p:extLst>
      <p:ext uri="{BB962C8B-B14F-4D97-AF65-F5344CB8AC3E}">
        <p14:creationId xmlns:p14="http://schemas.microsoft.com/office/powerpoint/2010/main" val="1805231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11</a:t>
            </a:fld>
            <a:endParaRPr lang="en-US"/>
          </a:p>
        </p:txBody>
      </p:sp>
    </p:spTree>
    <p:extLst>
      <p:ext uri="{BB962C8B-B14F-4D97-AF65-F5344CB8AC3E}">
        <p14:creationId xmlns:p14="http://schemas.microsoft.com/office/powerpoint/2010/main" val="3086034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12</a:t>
            </a:fld>
            <a:endParaRPr lang="en-US"/>
          </a:p>
        </p:txBody>
      </p:sp>
    </p:spTree>
    <p:extLst>
      <p:ext uri="{BB962C8B-B14F-4D97-AF65-F5344CB8AC3E}">
        <p14:creationId xmlns:p14="http://schemas.microsoft.com/office/powerpoint/2010/main" val="559467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13</a:t>
            </a:fld>
            <a:endParaRPr lang="en-US"/>
          </a:p>
        </p:txBody>
      </p:sp>
    </p:spTree>
    <p:extLst>
      <p:ext uri="{BB962C8B-B14F-4D97-AF65-F5344CB8AC3E}">
        <p14:creationId xmlns:p14="http://schemas.microsoft.com/office/powerpoint/2010/main" val="3578307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14</a:t>
            </a:fld>
            <a:endParaRPr lang="en-US"/>
          </a:p>
        </p:txBody>
      </p:sp>
    </p:spTree>
    <p:extLst>
      <p:ext uri="{BB962C8B-B14F-4D97-AF65-F5344CB8AC3E}">
        <p14:creationId xmlns:p14="http://schemas.microsoft.com/office/powerpoint/2010/main" val="2215379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15</a:t>
            </a:fld>
            <a:endParaRPr lang="en-US"/>
          </a:p>
        </p:txBody>
      </p:sp>
    </p:spTree>
    <p:extLst>
      <p:ext uri="{BB962C8B-B14F-4D97-AF65-F5344CB8AC3E}">
        <p14:creationId xmlns:p14="http://schemas.microsoft.com/office/powerpoint/2010/main" val="2106116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16</a:t>
            </a:fld>
            <a:endParaRPr lang="en-US"/>
          </a:p>
        </p:txBody>
      </p:sp>
    </p:spTree>
    <p:extLst>
      <p:ext uri="{BB962C8B-B14F-4D97-AF65-F5344CB8AC3E}">
        <p14:creationId xmlns:p14="http://schemas.microsoft.com/office/powerpoint/2010/main" val="2774482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17</a:t>
            </a:fld>
            <a:endParaRPr lang="en-US"/>
          </a:p>
        </p:txBody>
      </p:sp>
    </p:spTree>
    <p:extLst>
      <p:ext uri="{BB962C8B-B14F-4D97-AF65-F5344CB8AC3E}">
        <p14:creationId xmlns:p14="http://schemas.microsoft.com/office/powerpoint/2010/main" val="4065349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18</a:t>
            </a:fld>
            <a:endParaRPr lang="en-US"/>
          </a:p>
        </p:txBody>
      </p:sp>
    </p:spTree>
    <p:extLst>
      <p:ext uri="{BB962C8B-B14F-4D97-AF65-F5344CB8AC3E}">
        <p14:creationId xmlns:p14="http://schemas.microsoft.com/office/powerpoint/2010/main" val="2180775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19</a:t>
            </a:fld>
            <a:endParaRPr lang="en-US"/>
          </a:p>
        </p:txBody>
      </p:sp>
    </p:spTree>
    <p:extLst>
      <p:ext uri="{BB962C8B-B14F-4D97-AF65-F5344CB8AC3E}">
        <p14:creationId xmlns:p14="http://schemas.microsoft.com/office/powerpoint/2010/main" val="3220491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20</a:t>
            </a:fld>
            <a:endParaRPr lang="en-US"/>
          </a:p>
        </p:txBody>
      </p:sp>
    </p:spTree>
    <p:extLst>
      <p:ext uri="{BB962C8B-B14F-4D97-AF65-F5344CB8AC3E}">
        <p14:creationId xmlns:p14="http://schemas.microsoft.com/office/powerpoint/2010/main" val="31975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21</a:t>
            </a:fld>
            <a:endParaRPr lang="en-US"/>
          </a:p>
        </p:txBody>
      </p:sp>
    </p:spTree>
    <p:extLst>
      <p:ext uri="{BB962C8B-B14F-4D97-AF65-F5344CB8AC3E}">
        <p14:creationId xmlns:p14="http://schemas.microsoft.com/office/powerpoint/2010/main" val="3078309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22</a:t>
            </a:fld>
            <a:endParaRPr lang="en-US"/>
          </a:p>
        </p:txBody>
      </p:sp>
    </p:spTree>
    <p:extLst>
      <p:ext uri="{BB962C8B-B14F-4D97-AF65-F5344CB8AC3E}">
        <p14:creationId xmlns:p14="http://schemas.microsoft.com/office/powerpoint/2010/main" val="1650727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23</a:t>
            </a:fld>
            <a:endParaRPr lang="en-US"/>
          </a:p>
        </p:txBody>
      </p:sp>
    </p:spTree>
    <p:extLst>
      <p:ext uri="{BB962C8B-B14F-4D97-AF65-F5344CB8AC3E}">
        <p14:creationId xmlns:p14="http://schemas.microsoft.com/office/powerpoint/2010/main" val="3802940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24</a:t>
            </a:fld>
            <a:endParaRPr lang="en-US"/>
          </a:p>
        </p:txBody>
      </p:sp>
    </p:spTree>
    <p:extLst>
      <p:ext uri="{BB962C8B-B14F-4D97-AF65-F5344CB8AC3E}">
        <p14:creationId xmlns:p14="http://schemas.microsoft.com/office/powerpoint/2010/main" val="2097690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25</a:t>
            </a:fld>
            <a:endParaRPr lang="en-US"/>
          </a:p>
        </p:txBody>
      </p:sp>
    </p:spTree>
    <p:extLst>
      <p:ext uri="{BB962C8B-B14F-4D97-AF65-F5344CB8AC3E}">
        <p14:creationId xmlns:p14="http://schemas.microsoft.com/office/powerpoint/2010/main" val="3253546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26</a:t>
            </a:fld>
            <a:endParaRPr lang="en-US"/>
          </a:p>
        </p:txBody>
      </p:sp>
    </p:spTree>
    <p:extLst>
      <p:ext uri="{BB962C8B-B14F-4D97-AF65-F5344CB8AC3E}">
        <p14:creationId xmlns:p14="http://schemas.microsoft.com/office/powerpoint/2010/main" val="13920587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27</a:t>
            </a:fld>
            <a:endParaRPr lang="en-US"/>
          </a:p>
        </p:txBody>
      </p:sp>
    </p:spTree>
    <p:extLst>
      <p:ext uri="{BB962C8B-B14F-4D97-AF65-F5344CB8AC3E}">
        <p14:creationId xmlns:p14="http://schemas.microsoft.com/office/powerpoint/2010/main" val="1018525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115000"/>
              </a:lnSpc>
              <a:buClr>
                <a:schemeClr val="dk1"/>
              </a:buClr>
              <a:buSzPts val="800"/>
            </a:pPr>
            <a:endParaRPr lang="en-US" dirty="0">
              <a:latin typeface="Heiti TC Medium" pitchFamily="2" charset="-128"/>
              <a:ea typeface="Heiti TC Medium" pitchFamily="2" charset="-128"/>
              <a:cs typeface="Montserrat"/>
              <a:sym typeface="Montserrat"/>
            </a:endParaRPr>
          </a:p>
          <a:p>
            <a:pPr marL="285750" indent="-285750" algn="ctr">
              <a:lnSpc>
                <a:spcPct val="115000"/>
              </a:lnSpc>
              <a:buClr>
                <a:schemeClr val="dk1"/>
              </a:buClr>
              <a:buSzPts val="800"/>
              <a:buFont typeface="Wingdings" pitchFamily="2" charset="2"/>
              <a:buChar char="§"/>
            </a:pPr>
            <a:r>
              <a:rPr lang="en-US" dirty="0">
                <a:latin typeface="Heiti TC Medium" pitchFamily="2" charset="-128"/>
                <a:ea typeface="Heiti TC Medium" pitchFamily="2" charset="-128"/>
                <a:cs typeface="Montserrat"/>
                <a:sym typeface="Montserrat"/>
              </a:rPr>
              <a:t>These are not things companies should ignore, or dismiss as completely irrelevant to them. </a:t>
            </a:r>
          </a:p>
          <a:p>
            <a:pPr marL="285750" indent="-285750" algn="ctr">
              <a:lnSpc>
                <a:spcPct val="115000"/>
              </a:lnSpc>
              <a:buClr>
                <a:schemeClr val="dk1"/>
              </a:buClr>
              <a:buSzPts val="800"/>
              <a:buFont typeface="Wingdings" pitchFamily="2" charset="2"/>
              <a:buChar char="§"/>
            </a:pPr>
            <a:r>
              <a:rPr lang="en-US" dirty="0">
                <a:latin typeface="Heiti TC Medium" pitchFamily="2" charset="-128"/>
                <a:ea typeface="Heiti TC Medium" pitchFamily="2" charset="-128"/>
                <a:cs typeface="Montserrat"/>
                <a:sym typeface="Montserrat"/>
              </a:rPr>
              <a:t>If companies want to examine metrics beyond just the bottom line (talking to users, making revenue) and want to prioritize setting a culture, we need it to be normalized and integrated that this is what customers, users, and employees work about and is a priority in having a healthy and safe work culture. </a:t>
            </a:r>
          </a:p>
          <a:p>
            <a:pPr marL="285750" indent="-285750" algn="ctr">
              <a:lnSpc>
                <a:spcPct val="115000"/>
              </a:lnSpc>
              <a:buClr>
                <a:schemeClr val="dk1"/>
              </a:buClr>
              <a:buSzPts val="800"/>
              <a:buFont typeface="Wingdings" pitchFamily="2" charset="2"/>
              <a:buChar char="§"/>
            </a:pPr>
            <a:r>
              <a:rPr lang="en-US" dirty="0">
                <a:latin typeface="Heiti TC Medium" pitchFamily="2" charset="-128"/>
                <a:ea typeface="Heiti TC Medium" pitchFamily="2" charset="-128"/>
                <a:cs typeface="Montserrat"/>
                <a:sym typeface="Montserrat"/>
              </a:rPr>
              <a:t>Not only as a separate metric as ESG or womxn founded or owned company merely, but holistic approach to redefine what success looks like for a company as a whole.  </a:t>
            </a: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28</a:t>
            </a:fld>
            <a:endParaRPr lang="en-US"/>
          </a:p>
        </p:txBody>
      </p:sp>
    </p:spTree>
    <p:extLst>
      <p:ext uri="{BB962C8B-B14F-4D97-AF65-F5344CB8AC3E}">
        <p14:creationId xmlns:p14="http://schemas.microsoft.com/office/powerpoint/2010/main" val="40316888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car  windows were smashed and items stolen around the same week as the SJ and Milpitas businesses, Lee’s Sandwiches and 7 Leaves Boba Shop during the height of anti-Asian violent crimes in 2020. Asian Americans often the scapegoat for COVID19 with racial slurs (Kung Flu Virus, Chinese Virus), and TX family targeted for wearing masks at Sam’s Club. Atlanta spa shootings in 2021. Michelle Go is from my hometown, </a:t>
            </a:r>
            <a:r>
              <a:rPr lang="en-US" dirty="0" err="1"/>
              <a:t>Chrisitna</a:t>
            </a:r>
            <a:r>
              <a:rPr lang="en-US" dirty="0"/>
              <a:t> </a:t>
            </a:r>
            <a:r>
              <a:rPr lang="en-US" dirty="0" err="1"/>
              <a:t>Yuna</a:t>
            </a:r>
            <a:r>
              <a:rPr lang="en-US" dirty="0"/>
              <a:t> Lee was also another professional working in creative. </a:t>
            </a:r>
          </a:p>
        </p:txBody>
      </p:sp>
      <p:sp>
        <p:nvSpPr>
          <p:cNvPr id="4" name="Slide Number Placeholder 3"/>
          <p:cNvSpPr>
            <a:spLocks noGrp="1"/>
          </p:cNvSpPr>
          <p:nvPr>
            <p:ph type="sldNum" sz="quarter" idx="5"/>
          </p:nvPr>
        </p:nvSpPr>
        <p:spPr/>
        <p:txBody>
          <a:bodyPr/>
          <a:lstStyle/>
          <a:p>
            <a:fld id="{71EE8909-E1D0-8940-B887-E24AABECEA00}" type="slidenum">
              <a:rPr lang="en-US" smtClean="0"/>
              <a:t>29</a:t>
            </a:fld>
            <a:endParaRPr lang="en-US"/>
          </a:p>
        </p:txBody>
      </p:sp>
    </p:spTree>
    <p:extLst>
      <p:ext uri="{BB962C8B-B14F-4D97-AF65-F5344CB8AC3E}">
        <p14:creationId xmlns:p14="http://schemas.microsoft.com/office/powerpoint/2010/main" val="4383093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Antioch, CA in December 2021, Angelo Quinto, a Filipino American aspiring game designer was kneeled on by police, same method used in killing George Floyd. Man Black folx and folx of color have had a long history of hate crimes and distrust of authorities due to injustice, and companies are finally paying attention. </a:t>
            </a:r>
          </a:p>
        </p:txBody>
      </p:sp>
      <p:sp>
        <p:nvSpPr>
          <p:cNvPr id="4" name="Slide Number Placeholder 3"/>
          <p:cNvSpPr>
            <a:spLocks noGrp="1"/>
          </p:cNvSpPr>
          <p:nvPr>
            <p:ph type="sldNum" sz="quarter" idx="5"/>
          </p:nvPr>
        </p:nvSpPr>
        <p:spPr/>
        <p:txBody>
          <a:bodyPr/>
          <a:lstStyle/>
          <a:p>
            <a:fld id="{71EE8909-E1D0-8940-B887-E24AABECEA00}" type="slidenum">
              <a:rPr lang="en-US" smtClean="0"/>
              <a:t>30</a:t>
            </a:fld>
            <a:endParaRPr lang="en-US"/>
          </a:p>
        </p:txBody>
      </p:sp>
    </p:spTree>
    <p:extLst>
      <p:ext uri="{BB962C8B-B14F-4D97-AF65-F5344CB8AC3E}">
        <p14:creationId xmlns:p14="http://schemas.microsoft.com/office/powerpoint/2010/main" val="17469048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15000"/>
              </a:lnSpc>
              <a:spcBef>
                <a:spcPts val="0"/>
              </a:spcBef>
              <a:spcAft>
                <a:spcPts val="0"/>
              </a:spcAft>
              <a:buClr>
                <a:schemeClr val="dk1"/>
              </a:buClr>
              <a:buSzPts val="800"/>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Justice Diversity Equity Inclusion and Belonging can feel overly performative, but not necessarily truly challenging disparity at its core to show really effective and significant impact for combating underrepresentation and gender gap.</a:t>
            </a:r>
            <a:endParaRPr lang="en-US" dirty="0">
              <a:solidFill>
                <a:srgbClr val="000000"/>
              </a:solidFill>
              <a:effectLst/>
              <a:latin typeface="Heiti SC Light" panose="02000000000000000000" pitchFamily="2" charset="-128"/>
              <a:ea typeface="Heiti SC Light" panose="02000000000000000000" pitchFamily="2" charset="-128"/>
            </a:endParaRPr>
          </a:p>
          <a:p>
            <a:pPr algn="ctr">
              <a:lnSpc>
                <a:spcPct val="115000"/>
              </a:lnSpc>
              <a:buClr>
                <a:schemeClr val="dk1"/>
              </a:buClr>
              <a:buSzPts val="800"/>
            </a:pPr>
            <a:endParaRPr lang="en-US" dirty="0">
              <a:latin typeface="Heiti TC Medium" pitchFamily="2" charset="-128"/>
              <a:ea typeface="Heiti TC Medium" pitchFamily="2" charset="-128"/>
              <a:cs typeface="Montserrat"/>
              <a:sym typeface="Montserrat"/>
            </a:endParaRPr>
          </a:p>
          <a:p>
            <a:pPr marL="285750" indent="-285750" algn="ctr">
              <a:lnSpc>
                <a:spcPct val="115000"/>
              </a:lnSpc>
              <a:buClr>
                <a:schemeClr val="dk1"/>
              </a:buClr>
              <a:buSzPts val="800"/>
              <a:buFont typeface="Wingdings" pitchFamily="2" charset="2"/>
              <a:buChar char="§"/>
            </a:pPr>
            <a:r>
              <a:rPr lang="en-US" dirty="0">
                <a:latin typeface="Heiti TC Medium" pitchFamily="2" charset="-128"/>
                <a:ea typeface="Heiti TC Medium" pitchFamily="2" charset="-128"/>
                <a:cs typeface="Montserrat"/>
                <a:sym typeface="Montserrat"/>
              </a:rPr>
              <a:t>These are not things companies should ignore, or dismiss as completely irrelevant to them. </a:t>
            </a:r>
          </a:p>
          <a:p>
            <a:pPr marL="285750" indent="-285750" algn="ctr">
              <a:lnSpc>
                <a:spcPct val="115000"/>
              </a:lnSpc>
              <a:buClr>
                <a:schemeClr val="dk1"/>
              </a:buClr>
              <a:buSzPts val="800"/>
              <a:buFont typeface="Wingdings" pitchFamily="2" charset="2"/>
              <a:buChar char="§"/>
            </a:pPr>
            <a:r>
              <a:rPr lang="en-US" dirty="0">
                <a:latin typeface="Heiti TC Medium" pitchFamily="2" charset="-128"/>
                <a:ea typeface="Heiti TC Medium" pitchFamily="2" charset="-128"/>
                <a:cs typeface="Montserrat"/>
                <a:sym typeface="Montserrat"/>
              </a:rPr>
              <a:t>If companies want to examine metrics beyond just the bottom line (talking to users, making revenue) and want to prioritize setting a culture, we need it to be normalized and integrated that this is what customers, users, and employees work about and is a priority in having a healthy and safe work culture. </a:t>
            </a:r>
          </a:p>
          <a:p>
            <a:pPr marL="285750" indent="-285750" algn="ctr">
              <a:lnSpc>
                <a:spcPct val="115000"/>
              </a:lnSpc>
              <a:buClr>
                <a:schemeClr val="dk1"/>
              </a:buClr>
              <a:buSzPts val="800"/>
              <a:buFont typeface="Wingdings" pitchFamily="2" charset="2"/>
              <a:buChar char="§"/>
            </a:pPr>
            <a:r>
              <a:rPr lang="en-US" dirty="0">
                <a:latin typeface="Heiti TC Medium" pitchFamily="2" charset="-128"/>
                <a:ea typeface="Heiti TC Medium" pitchFamily="2" charset="-128"/>
                <a:cs typeface="Montserrat"/>
                <a:sym typeface="Montserrat"/>
              </a:rPr>
              <a:t>Not only as a separate metric as ESG or womxn founded or owned company merely, but holistic approach to redefine what success looks like for a company as a whole.  Culture is a part of the </a:t>
            </a:r>
            <a:r>
              <a:rPr lang="en-US" dirty="0" err="1">
                <a:latin typeface="Heiti TC Medium" pitchFamily="2" charset="-128"/>
                <a:ea typeface="Heiti TC Medium" pitchFamily="2" charset="-128"/>
                <a:cs typeface="Montserrat"/>
                <a:sym typeface="Montserrat"/>
              </a:rPr>
              <a:t>multibottom</a:t>
            </a:r>
            <a:r>
              <a:rPr lang="en-US" dirty="0">
                <a:latin typeface="Heiti TC Medium" pitchFamily="2" charset="-128"/>
                <a:ea typeface="Heiti TC Medium" pitchFamily="2" charset="-128"/>
                <a:cs typeface="Montserrat"/>
                <a:sym typeface="Montserrat"/>
              </a:rPr>
              <a:t> line</a:t>
            </a: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31</a:t>
            </a:fld>
            <a:endParaRPr lang="en-US"/>
          </a:p>
        </p:txBody>
      </p:sp>
    </p:spTree>
    <p:extLst>
      <p:ext uri="{BB962C8B-B14F-4D97-AF65-F5344CB8AC3E}">
        <p14:creationId xmlns:p14="http://schemas.microsoft.com/office/powerpoint/2010/main" val="6328829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32</a:t>
            </a:fld>
            <a:endParaRPr lang="en-US"/>
          </a:p>
        </p:txBody>
      </p:sp>
    </p:spTree>
    <p:extLst>
      <p:ext uri="{BB962C8B-B14F-4D97-AF65-F5344CB8AC3E}">
        <p14:creationId xmlns:p14="http://schemas.microsoft.com/office/powerpoint/2010/main" val="36692197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33</a:t>
            </a:fld>
            <a:endParaRPr lang="en-US"/>
          </a:p>
        </p:txBody>
      </p:sp>
    </p:spTree>
    <p:extLst>
      <p:ext uri="{BB962C8B-B14F-4D97-AF65-F5344CB8AC3E}">
        <p14:creationId xmlns:p14="http://schemas.microsoft.com/office/powerpoint/2010/main" val="3835368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34</a:t>
            </a:fld>
            <a:endParaRPr lang="en-US"/>
          </a:p>
        </p:txBody>
      </p:sp>
    </p:spTree>
    <p:extLst>
      <p:ext uri="{BB962C8B-B14F-4D97-AF65-F5344CB8AC3E}">
        <p14:creationId xmlns:p14="http://schemas.microsoft.com/office/powerpoint/2010/main" val="19871102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15000"/>
              </a:lnSpc>
              <a:spcBef>
                <a:spcPts val="0"/>
              </a:spcBef>
              <a:spcAft>
                <a:spcPts val="0"/>
              </a:spcAft>
              <a:buClr>
                <a:schemeClr val="dk1"/>
              </a:buClr>
              <a:buSzPts val="800"/>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Justice Diversity Equity Inclusion and Belonging can feel overly performative, but not necessarily truly challenging disparity at its core to show really effective and significant impact for combating underrepresentation and gender gap.</a:t>
            </a:r>
            <a:endParaRPr lang="en-US" dirty="0">
              <a:solidFill>
                <a:srgbClr val="000000"/>
              </a:solidFill>
              <a:effectLst/>
              <a:latin typeface="Heiti SC Light" panose="02000000000000000000" pitchFamily="2" charset="-128"/>
              <a:ea typeface="Heiti SC Light" panose="02000000000000000000" pitchFamily="2" charset="-128"/>
            </a:endParaRPr>
          </a:p>
          <a:p>
            <a:pPr algn="ctr">
              <a:lnSpc>
                <a:spcPct val="115000"/>
              </a:lnSpc>
              <a:buClr>
                <a:schemeClr val="dk1"/>
              </a:buClr>
              <a:buSzPts val="800"/>
            </a:pPr>
            <a:endParaRPr lang="en-US" dirty="0">
              <a:latin typeface="Heiti TC Medium" pitchFamily="2" charset="-128"/>
              <a:ea typeface="Heiti TC Medium" pitchFamily="2" charset="-128"/>
              <a:cs typeface="Montserrat"/>
              <a:sym typeface="Montserrat"/>
            </a:endParaRPr>
          </a:p>
          <a:p>
            <a:pPr marL="285750" indent="-285750" algn="ctr">
              <a:lnSpc>
                <a:spcPct val="115000"/>
              </a:lnSpc>
              <a:buClr>
                <a:schemeClr val="dk1"/>
              </a:buClr>
              <a:buSzPts val="800"/>
              <a:buFont typeface="Wingdings" pitchFamily="2" charset="2"/>
              <a:buChar char="§"/>
            </a:pPr>
            <a:r>
              <a:rPr lang="en-US" dirty="0">
                <a:latin typeface="Heiti TC Medium" pitchFamily="2" charset="-128"/>
                <a:ea typeface="Heiti TC Medium" pitchFamily="2" charset="-128"/>
                <a:cs typeface="Montserrat"/>
                <a:sym typeface="Montserrat"/>
              </a:rPr>
              <a:t>These are not things companies should ignore, or dismiss as completely irrelevant to them. </a:t>
            </a:r>
          </a:p>
          <a:p>
            <a:pPr marL="285750" indent="-285750" algn="ctr">
              <a:lnSpc>
                <a:spcPct val="115000"/>
              </a:lnSpc>
              <a:buClr>
                <a:schemeClr val="dk1"/>
              </a:buClr>
              <a:buSzPts val="800"/>
              <a:buFont typeface="Wingdings" pitchFamily="2" charset="2"/>
              <a:buChar char="§"/>
            </a:pPr>
            <a:r>
              <a:rPr lang="en-US" dirty="0">
                <a:latin typeface="Heiti TC Medium" pitchFamily="2" charset="-128"/>
                <a:ea typeface="Heiti TC Medium" pitchFamily="2" charset="-128"/>
                <a:cs typeface="Montserrat"/>
                <a:sym typeface="Montserrat"/>
              </a:rPr>
              <a:t>If companies want to examine metrics beyond just the bottom line (talking to users, making revenue) and want to prioritize setting a culture, we need it to be normalized and integrated that this is what customers, users, and employees work about and is a priority in having a healthy and safe work culture. </a:t>
            </a:r>
          </a:p>
          <a:p>
            <a:pPr marL="285750" indent="-285750" algn="ctr">
              <a:lnSpc>
                <a:spcPct val="115000"/>
              </a:lnSpc>
              <a:buClr>
                <a:schemeClr val="dk1"/>
              </a:buClr>
              <a:buSzPts val="800"/>
              <a:buFont typeface="Wingdings" pitchFamily="2" charset="2"/>
              <a:buChar char="§"/>
            </a:pPr>
            <a:r>
              <a:rPr lang="en-US" dirty="0">
                <a:latin typeface="Heiti TC Medium" pitchFamily="2" charset="-128"/>
                <a:ea typeface="Heiti TC Medium" pitchFamily="2" charset="-128"/>
                <a:cs typeface="Montserrat"/>
                <a:sym typeface="Montserrat"/>
              </a:rPr>
              <a:t>Not only as a separate metric as ESG or womxn founded or owned company merely, but holistic approach to redefine what success looks like for a company as a whole.  Culture is a part of the </a:t>
            </a:r>
            <a:r>
              <a:rPr lang="en-US" dirty="0" err="1">
                <a:latin typeface="Heiti TC Medium" pitchFamily="2" charset="-128"/>
                <a:ea typeface="Heiti TC Medium" pitchFamily="2" charset="-128"/>
                <a:cs typeface="Montserrat"/>
                <a:sym typeface="Montserrat"/>
              </a:rPr>
              <a:t>multibottom</a:t>
            </a:r>
            <a:r>
              <a:rPr lang="en-US" dirty="0">
                <a:latin typeface="Heiti TC Medium" pitchFamily="2" charset="-128"/>
                <a:ea typeface="Heiti TC Medium" pitchFamily="2" charset="-128"/>
                <a:cs typeface="Montserrat"/>
                <a:sym typeface="Montserrat"/>
              </a:rPr>
              <a:t> line</a:t>
            </a: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35</a:t>
            </a:fld>
            <a:endParaRPr lang="en-US"/>
          </a:p>
        </p:txBody>
      </p:sp>
    </p:spTree>
    <p:extLst>
      <p:ext uri="{BB962C8B-B14F-4D97-AF65-F5344CB8AC3E}">
        <p14:creationId xmlns:p14="http://schemas.microsoft.com/office/powerpoint/2010/main" val="6820082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36</a:t>
            </a:fld>
            <a:endParaRPr lang="en-US"/>
          </a:p>
        </p:txBody>
      </p:sp>
    </p:spTree>
    <p:extLst>
      <p:ext uri="{BB962C8B-B14F-4D97-AF65-F5344CB8AC3E}">
        <p14:creationId xmlns:p14="http://schemas.microsoft.com/office/powerpoint/2010/main" val="3321010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37</a:t>
            </a:fld>
            <a:endParaRPr lang="en-US"/>
          </a:p>
        </p:txBody>
      </p:sp>
    </p:spTree>
    <p:extLst>
      <p:ext uri="{BB962C8B-B14F-4D97-AF65-F5344CB8AC3E}">
        <p14:creationId xmlns:p14="http://schemas.microsoft.com/office/powerpoint/2010/main" val="12764822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38</a:t>
            </a:fld>
            <a:endParaRPr lang="en-US"/>
          </a:p>
        </p:txBody>
      </p:sp>
    </p:spTree>
    <p:extLst>
      <p:ext uri="{BB962C8B-B14F-4D97-AF65-F5344CB8AC3E}">
        <p14:creationId xmlns:p14="http://schemas.microsoft.com/office/powerpoint/2010/main" val="1880023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39</a:t>
            </a:fld>
            <a:endParaRPr lang="en-US"/>
          </a:p>
        </p:txBody>
      </p:sp>
    </p:spTree>
    <p:extLst>
      <p:ext uri="{BB962C8B-B14F-4D97-AF65-F5344CB8AC3E}">
        <p14:creationId xmlns:p14="http://schemas.microsoft.com/office/powerpoint/2010/main" val="4099873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40</a:t>
            </a:fld>
            <a:endParaRPr lang="en-US"/>
          </a:p>
        </p:txBody>
      </p:sp>
    </p:spTree>
    <p:extLst>
      <p:ext uri="{BB962C8B-B14F-4D97-AF65-F5344CB8AC3E}">
        <p14:creationId xmlns:p14="http://schemas.microsoft.com/office/powerpoint/2010/main" val="23596233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41</a:t>
            </a:fld>
            <a:endParaRPr lang="en-US"/>
          </a:p>
        </p:txBody>
      </p:sp>
    </p:spTree>
    <p:extLst>
      <p:ext uri="{BB962C8B-B14F-4D97-AF65-F5344CB8AC3E}">
        <p14:creationId xmlns:p14="http://schemas.microsoft.com/office/powerpoint/2010/main" val="23902939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42</a:t>
            </a:fld>
            <a:endParaRPr lang="en-US"/>
          </a:p>
        </p:txBody>
      </p:sp>
    </p:spTree>
    <p:extLst>
      <p:ext uri="{BB962C8B-B14F-4D97-AF65-F5344CB8AC3E}">
        <p14:creationId xmlns:p14="http://schemas.microsoft.com/office/powerpoint/2010/main" val="35450654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43</a:t>
            </a:fld>
            <a:endParaRPr lang="en-US"/>
          </a:p>
        </p:txBody>
      </p:sp>
    </p:spTree>
    <p:extLst>
      <p:ext uri="{BB962C8B-B14F-4D97-AF65-F5344CB8AC3E}">
        <p14:creationId xmlns:p14="http://schemas.microsoft.com/office/powerpoint/2010/main" val="8067281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44</a:t>
            </a:fld>
            <a:endParaRPr lang="en-US"/>
          </a:p>
        </p:txBody>
      </p:sp>
    </p:spTree>
    <p:extLst>
      <p:ext uri="{BB962C8B-B14F-4D97-AF65-F5344CB8AC3E}">
        <p14:creationId xmlns:p14="http://schemas.microsoft.com/office/powerpoint/2010/main" val="41576936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45</a:t>
            </a:fld>
            <a:endParaRPr lang="en-US"/>
          </a:p>
        </p:txBody>
      </p:sp>
    </p:spTree>
    <p:extLst>
      <p:ext uri="{BB962C8B-B14F-4D97-AF65-F5344CB8AC3E}">
        <p14:creationId xmlns:p14="http://schemas.microsoft.com/office/powerpoint/2010/main" val="33288463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46</a:t>
            </a:fld>
            <a:endParaRPr lang="en-US"/>
          </a:p>
        </p:txBody>
      </p:sp>
    </p:spTree>
    <p:extLst>
      <p:ext uri="{BB962C8B-B14F-4D97-AF65-F5344CB8AC3E}">
        <p14:creationId xmlns:p14="http://schemas.microsoft.com/office/powerpoint/2010/main" val="10239557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404307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48</a:t>
            </a:fld>
            <a:endParaRPr lang="en-US"/>
          </a:p>
        </p:txBody>
      </p:sp>
    </p:spTree>
    <p:extLst>
      <p:ext uri="{BB962C8B-B14F-4D97-AF65-F5344CB8AC3E}">
        <p14:creationId xmlns:p14="http://schemas.microsoft.com/office/powerpoint/2010/main" val="21310301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49</a:t>
            </a:fld>
            <a:endParaRPr lang="en-US"/>
          </a:p>
        </p:txBody>
      </p:sp>
    </p:spTree>
    <p:extLst>
      <p:ext uri="{BB962C8B-B14F-4D97-AF65-F5344CB8AC3E}">
        <p14:creationId xmlns:p14="http://schemas.microsoft.com/office/powerpoint/2010/main" val="24461727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50</a:t>
            </a:fld>
            <a:endParaRPr lang="en-US"/>
          </a:p>
        </p:txBody>
      </p:sp>
    </p:spTree>
    <p:extLst>
      <p:ext uri="{BB962C8B-B14F-4D97-AF65-F5344CB8AC3E}">
        <p14:creationId xmlns:p14="http://schemas.microsoft.com/office/powerpoint/2010/main" val="11346012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51</a:t>
            </a:fld>
            <a:endParaRPr lang="en-US"/>
          </a:p>
        </p:txBody>
      </p:sp>
    </p:spTree>
    <p:extLst>
      <p:ext uri="{BB962C8B-B14F-4D97-AF65-F5344CB8AC3E}">
        <p14:creationId xmlns:p14="http://schemas.microsoft.com/office/powerpoint/2010/main" val="20040341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52</a:t>
            </a:fld>
            <a:endParaRPr lang="en-US"/>
          </a:p>
        </p:txBody>
      </p:sp>
    </p:spTree>
    <p:extLst>
      <p:ext uri="{BB962C8B-B14F-4D97-AF65-F5344CB8AC3E}">
        <p14:creationId xmlns:p14="http://schemas.microsoft.com/office/powerpoint/2010/main" val="42365359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53</a:t>
            </a:fld>
            <a:endParaRPr lang="en-US"/>
          </a:p>
        </p:txBody>
      </p:sp>
    </p:spTree>
    <p:extLst>
      <p:ext uri="{BB962C8B-B14F-4D97-AF65-F5344CB8AC3E}">
        <p14:creationId xmlns:p14="http://schemas.microsoft.com/office/powerpoint/2010/main" val="33191548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54</a:t>
            </a:fld>
            <a:endParaRPr lang="en-US"/>
          </a:p>
        </p:txBody>
      </p:sp>
    </p:spTree>
    <p:extLst>
      <p:ext uri="{BB962C8B-B14F-4D97-AF65-F5344CB8AC3E}">
        <p14:creationId xmlns:p14="http://schemas.microsoft.com/office/powerpoint/2010/main" val="39564118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55</a:t>
            </a:fld>
            <a:endParaRPr lang="en-US"/>
          </a:p>
        </p:txBody>
      </p:sp>
    </p:spTree>
    <p:extLst>
      <p:ext uri="{BB962C8B-B14F-4D97-AF65-F5344CB8AC3E}">
        <p14:creationId xmlns:p14="http://schemas.microsoft.com/office/powerpoint/2010/main" val="13012073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56</a:t>
            </a:fld>
            <a:endParaRPr lang="en-US"/>
          </a:p>
        </p:txBody>
      </p:sp>
    </p:spTree>
    <p:extLst>
      <p:ext uri="{BB962C8B-B14F-4D97-AF65-F5344CB8AC3E}">
        <p14:creationId xmlns:p14="http://schemas.microsoft.com/office/powerpoint/2010/main" val="37633892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57</a:t>
            </a:fld>
            <a:endParaRPr lang="en-US"/>
          </a:p>
        </p:txBody>
      </p:sp>
    </p:spTree>
    <p:extLst>
      <p:ext uri="{BB962C8B-B14F-4D97-AF65-F5344CB8AC3E}">
        <p14:creationId xmlns:p14="http://schemas.microsoft.com/office/powerpoint/2010/main" val="7255341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f04a288700_1_47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0" name="Google Shape;500;gf04a288700_1_4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59</a:t>
            </a:fld>
            <a:endParaRPr lang="en-US"/>
          </a:p>
        </p:txBody>
      </p:sp>
    </p:spTree>
    <p:extLst>
      <p:ext uri="{BB962C8B-B14F-4D97-AF65-F5344CB8AC3E}">
        <p14:creationId xmlns:p14="http://schemas.microsoft.com/office/powerpoint/2010/main" val="34965269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60</a:t>
            </a:fld>
            <a:endParaRPr lang="en-US"/>
          </a:p>
        </p:txBody>
      </p:sp>
    </p:spTree>
    <p:extLst>
      <p:ext uri="{BB962C8B-B14F-4D97-AF65-F5344CB8AC3E}">
        <p14:creationId xmlns:p14="http://schemas.microsoft.com/office/powerpoint/2010/main" val="17982854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61</a:t>
            </a:fld>
            <a:endParaRPr lang="en-US"/>
          </a:p>
        </p:txBody>
      </p:sp>
    </p:spTree>
    <p:extLst>
      <p:ext uri="{BB962C8B-B14F-4D97-AF65-F5344CB8AC3E}">
        <p14:creationId xmlns:p14="http://schemas.microsoft.com/office/powerpoint/2010/main" val="32185644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62</a:t>
            </a:fld>
            <a:endParaRPr lang="en-US"/>
          </a:p>
        </p:txBody>
      </p:sp>
    </p:spTree>
    <p:extLst>
      <p:ext uri="{BB962C8B-B14F-4D97-AF65-F5344CB8AC3E}">
        <p14:creationId xmlns:p14="http://schemas.microsoft.com/office/powerpoint/2010/main" val="3237692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63</a:t>
            </a:fld>
            <a:endParaRPr lang="en-US"/>
          </a:p>
        </p:txBody>
      </p:sp>
    </p:spTree>
    <p:extLst>
      <p:ext uri="{BB962C8B-B14F-4D97-AF65-F5344CB8AC3E}">
        <p14:creationId xmlns:p14="http://schemas.microsoft.com/office/powerpoint/2010/main" val="8671600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64</a:t>
            </a:fld>
            <a:endParaRPr lang="en-US"/>
          </a:p>
        </p:txBody>
      </p:sp>
    </p:spTree>
    <p:extLst>
      <p:ext uri="{BB962C8B-B14F-4D97-AF65-F5344CB8AC3E}">
        <p14:creationId xmlns:p14="http://schemas.microsoft.com/office/powerpoint/2010/main" val="38353397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65</a:t>
            </a:fld>
            <a:endParaRPr lang="en-US"/>
          </a:p>
        </p:txBody>
      </p:sp>
    </p:spTree>
    <p:extLst>
      <p:ext uri="{BB962C8B-B14F-4D97-AF65-F5344CB8AC3E}">
        <p14:creationId xmlns:p14="http://schemas.microsoft.com/office/powerpoint/2010/main" val="9304042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14610cf3689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g14610cf3689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67</a:t>
            </a:fld>
            <a:endParaRPr lang="en-US"/>
          </a:p>
        </p:txBody>
      </p:sp>
    </p:spTree>
    <p:extLst>
      <p:ext uri="{BB962C8B-B14F-4D97-AF65-F5344CB8AC3E}">
        <p14:creationId xmlns:p14="http://schemas.microsoft.com/office/powerpoint/2010/main" val="24143291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68</a:t>
            </a:fld>
            <a:endParaRPr lang="en-US"/>
          </a:p>
        </p:txBody>
      </p:sp>
    </p:spTree>
    <p:extLst>
      <p:ext uri="{BB962C8B-B14F-4D97-AF65-F5344CB8AC3E}">
        <p14:creationId xmlns:p14="http://schemas.microsoft.com/office/powerpoint/2010/main" val="149167476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69</a:t>
            </a:fld>
            <a:endParaRPr lang="en-US"/>
          </a:p>
        </p:txBody>
      </p:sp>
    </p:spTree>
    <p:extLst>
      <p:ext uri="{BB962C8B-B14F-4D97-AF65-F5344CB8AC3E}">
        <p14:creationId xmlns:p14="http://schemas.microsoft.com/office/powerpoint/2010/main" val="20345899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70</a:t>
            </a:fld>
            <a:endParaRPr lang="en-US"/>
          </a:p>
        </p:txBody>
      </p:sp>
    </p:spTree>
    <p:extLst>
      <p:ext uri="{BB962C8B-B14F-4D97-AF65-F5344CB8AC3E}">
        <p14:creationId xmlns:p14="http://schemas.microsoft.com/office/powerpoint/2010/main" val="200580678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71</a:t>
            </a:fld>
            <a:endParaRPr lang="en-US"/>
          </a:p>
        </p:txBody>
      </p:sp>
    </p:spTree>
    <p:extLst>
      <p:ext uri="{BB962C8B-B14F-4D97-AF65-F5344CB8AC3E}">
        <p14:creationId xmlns:p14="http://schemas.microsoft.com/office/powerpoint/2010/main" val="19076890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72</a:t>
            </a:fld>
            <a:endParaRPr lang="en-US"/>
          </a:p>
        </p:txBody>
      </p:sp>
    </p:spTree>
    <p:extLst>
      <p:ext uri="{BB962C8B-B14F-4D97-AF65-F5344CB8AC3E}">
        <p14:creationId xmlns:p14="http://schemas.microsoft.com/office/powerpoint/2010/main" val="31052177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73</a:t>
            </a:fld>
            <a:endParaRPr lang="en-US"/>
          </a:p>
        </p:txBody>
      </p:sp>
    </p:spTree>
    <p:extLst>
      <p:ext uri="{BB962C8B-B14F-4D97-AF65-F5344CB8AC3E}">
        <p14:creationId xmlns:p14="http://schemas.microsoft.com/office/powerpoint/2010/main" val="21829537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74</a:t>
            </a:fld>
            <a:endParaRPr lang="en-US"/>
          </a:p>
        </p:txBody>
      </p:sp>
    </p:spTree>
    <p:extLst>
      <p:ext uri="{BB962C8B-B14F-4D97-AF65-F5344CB8AC3E}">
        <p14:creationId xmlns:p14="http://schemas.microsoft.com/office/powerpoint/2010/main" val="6334751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265324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76</a:t>
            </a:fld>
            <a:endParaRPr lang="en-US"/>
          </a:p>
        </p:txBody>
      </p:sp>
    </p:spTree>
    <p:extLst>
      <p:ext uri="{BB962C8B-B14F-4D97-AF65-F5344CB8AC3E}">
        <p14:creationId xmlns:p14="http://schemas.microsoft.com/office/powerpoint/2010/main" val="9155243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77</a:t>
            </a:fld>
            <a:endParaRPr lang="en-US"/>
          </a:p>
        </p:txBody>
      </p:sp>
    </p:spTree>
    <p:extLst>
      <p:ext uri="{BB962C8B-B14F-4D97-AF65-F5344CB8AC3E}">
        <p14:creationId xmlns:p14="http://schemas.microsoft.com/office/powerpoint/2010/main" val="31268844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78</a:t>
            </a:fld>
            <a:endParaRPr lang="en-US"/>
          </a:p>
        </p:txBody>
      </p:sp>
    </p:spTree>
    <p:extLst>
      <p:ext uri="{BB962C8B-B14F-4D97-AF65-F5344CB8AC3E}">
        <p14:creationId xmlns:p14="http://schemas.microsoft.com/office/powerpoint/2010/main" val="26125254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79</a:t>
            </a:fld>
            <a:endParaRPr lang="en-US"/>
          </a:p>
        </p:txBody>
      </p:sp>
    </p:spTree>
    <p:extLst>
      <p:ext uri="{BB962C8B-B14F-4D97-AF65-F5344CB8AC3E}">
        <p14:creationId xmlns:p14="http://schemas.microsoft.com/office/powerpoint/2010/main" val="31201947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80</a:t>
            </a:fld>
            <a:endParaRPr lang="en-US"/>
          </a:p>
        </p:txBody>
      </p:sp>
    </p:spTree>
    <p:extLst>
      <p:ext uri="{BB962C8B-B14F-4D97-AF65-F5344CB8AC3E}">
        <p14:creationId xmlns:p14="http://schemas.microsoft.com/office/powerpoint/2010/main" val="193234155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81</a:t>
            </a:fld>
            <a:endParaRPr lang="en-US"/>
          </a:p>
        </p:txBody>
      </p:sp>
    </p:spTree>
    <p:extLst>
      <p:ext uri="{BB962C8B-B14F-4D97-AF65-F5344CB8AC3E}">
        <p14:creationId xmlns:p14="http://schemas.microsoft.com/office/powerpoint/2010/main" val="20422834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82</a:t>
            </a:fld>
            <a:endParaRPr lang="en-US"/>
          </a:p>
        </p:txBody>
      </p:sp>
    </p:spTree>
    <p:extLst>
      <p:ext uri="{BB962C8B-B14F-4D97-AF65-F5344CB8AC3E}">
        <p14:creationId xmlns:p14="http://schemas.microsoft.com/office/powerpoint/2010/main" val="25610861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83</a:t>
            </a:fld>
            <a:endParaRPr lang="en-US"/>
          </a:p>
        </p:txBody>
      </p:sp>
    </p:spTree>
    <p:extLst>
      <p:ext uri="{BB962C8B-B14F-4D97-AF65-F5344CB8AC3E}">
        <p14:creationId xmlns:p14="http://schemas.microsoft.com/office/powerpoint/2010/main" val="15915899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14610cf3689_2_5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2" name="Google Shape;582;g14610cf3689_2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85</a:t>
            </a:fld>
            <a:endParaRPr lang="en-US"/>
          </a:p>
        </p:txBody>
      </p:sp>
    </p:spTree>
    <p:extLst>
      <p:ext uri="{BB962C8B-B14F-4D97-AF65-F5344CB8AC3E}">
        <p14:creationId xmlns:p14="http://schemas.microsoft.com/office/powerpoint/2010/main" val="90929266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86</a:t>
            </a:fld>
            <a:endParaRPr lang="en-US"/>
          </a:p>
        </p:txBody>
      </p:sp>
    </p:spTree>
    <p:extLst>
      <p:ext uri="{BB962C8B-B14F-4D97-AF65-F5344CB8AC3E}">
        <p14:creationId xmlns:p14="http://schemas.microsoft.com/office/powerpoint/2010/main" val="246449264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87</a:t>
            </a:fld>
            <a:endParaRPr lang="en-US"/>
          </a:p>
        </p:txBody>
      </p:sp>
    </p:spTree>
    <p:extLst>
      <p:ext uri="{BB962C8B-B14F-4D97-AF65-F5344CB8AC3E}">
        <p14:creationId xmlns:p14="http://schemas.microsoft.com/office/powerpoint/2010/main" val="400585219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88</a:t>
            </a:fld>
            <a:endParaRPr lang="en-US"/>
          </a:p>
        </p:txBody>
      </p:sp>
    </p:spTree>
    <p:extLst>
      <p:ext uri="{BB962C8B-B14F-4D97-AF65-F5344CB8AC3E}">
        <p14:creationId xmlns:p14="http://schemas.microsoft.com/office/powerpoint/2010/main" val="424085876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4610cf3689_2_5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9" name="Google Shape;359;g14610cf3689_2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90</a:t>
            </a:fld>
            <a:endParaRPr lang="en-US"/>
          </a:p>
        </p:txBody>
      </p:sp>
    </p:spTree>
    <p:extLst>
      <p:ext uri="{BB962C8B-B14F-4D97-AF65-F5344CB8AC3E}">
        <p14:creationId xmlns:p14="http://schemas.microsoft.com/office/powerpoint/2010/main" val="38185887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91</a:t>
            </a:fld>
            <a:endParaRPr lang="en-US"/>
          </a:p>
        </p:txBody>
      </p:sp>
    </p:spTree>
    <p:extLst>
      <p:ext uri="{BB962C8B-B14F-4D97-AF65-F5344CB8AC3E}">
        <p14:creationId xmlns:p14="http://schemas.microsoft.com/office/powerpoint/2010/main" val="306170123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92</a:t>
            </a:fld>
            <a:endParaRPr lang="en-US"/>
          </a:p>
        </p:txBody>
      </p:sp>
    </p:spTree>
    <p:extLst>
      <p:ext uri="{BB962C8B-B14F-4D97-AF65-F5344CB8AC3E}">
        <p14:creationId xmlns:p14="http://schemas.microsoft.com/office/powerpoint/2010/main" val="227756178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93</a:t>
            </a:fld>
            <a:endParaRPr lang="en-US"/>
          </a:p>
        </p:txBody>
      </p:sp>
    </p:spTree>
    <p:extLst>
      <p:ext uri="{BB962C8B-B14F-4D97-AF65-F5344CB8AC3E}">
        <p14:creationId xmlns:p14="http://schemas.microsoft.com/office/powerpoint/2010/main" val="1714596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94</a:t>
            </a:fld>
            <a:endParaRPr lang="en-US"/>
          </a:p>
        </p:txBody>
      </p:sp>
    </p:spTree>
    <p:extLst>
      <p:ext uri="{BB962C8B-B14F-4D97-AF65-F5344CB8AC3E}">
        <p14:creationId xmlns:p14="http://schemas.microsoft.com/office/powerpoint/2010/main" val="39820368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95</a:t>
            </a:fld>
            <a:endParaRPr lang="en-US"/>
          </a:p>
        </p:txBody>
      </p:sp>
    </p:spTree>
    <p:extLst>
      <p:ext uri="{BB962C8B-B14F-4D97-AF65-F5344CB8AC3E}">
        <p14:creationId xmlns:p14="http://schemas.microsoft.com/office/powerpoint/2010/main" val="271133048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96</a:t>
            </a:fld>
            <a:endParaRPr lang="en-US"/>
          </a:p>
        </p:txBody>
      </p:sp>
    </p:spTree>
    <p:extLst>
      <p:ext uri="{BB962C8B-B14F-4D97-AF65-F5344CB8AC3E}">
        <p14:creationId xmlns:p14="http://schemas.microsoft.com/office/powerpoint/2010/main" val="204242162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97</a:t>
            </a:fld>
            <a:endParaRPr lang="en-US"/>
          </a:p>
        </p:txBody>
      </p:sp>
    </p:spTree>
    <p:extLst>
      <p:ext uri="{BB962C8B-B14F-4D97-AF65-F5344CB8AC3E}">
        <p14:creationId xmlns:p14="http://schemas.microsoft.com/office/powerpoint/2010/main" val="283219788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98</a:t>
            </a:fld>
            <a:endParaRPr lang="en-US"/>
          </a:p>
        </p:txBody>
      </p:sp>
    </p:spTree>
    <p:extLst>
      <p:ext uri="{BB962C8B-B14F-4D97-AF65-F5344CB8AC3E}">
        <p14:creationId xmlns:p14="http://schemas.microsoft.com/office/powerpoint/2010/main" val="189217425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4610cf3689_2_5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9" name="Google Shape;359;g14610cf3689_2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440051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4610cf3689_2_5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9" name="Google Shape;359;g14610cf3689_2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702792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101</a:t>
            </a:fld>
            <a:endParaRPr lang="en-US"/>
          </a:p>
        </p:txBody>
      </p:sp>
    </p:spTree>
    <p:extLst>
      <p:ext uri="{BB962C8B-B14F-4D97-AF65-F5344CB8AC3E}">
        <p14:creationId xmlns:p14="http://schemas.microsoft.com/office/powerpoint/2010/main" val="344859004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4610cf3689_2_5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9" name="Google Shape;359;g14610cf3689_2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1446331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4610cf3689_2_5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9" name="Google Shape;359;g14610cf3689_2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419198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104</a:t>
            </a:fld>
            <a:endParaRPr lang="en-US"/>
          </a:p>
        </p:txBody>
      </p:sp>
    </p:spTree>
    <p:extLst>
      <p:ext uri="{BB962C8B-B14F-4D97-AF65-F5344CB8AC3E}">
        <p14:creationId xmlns:p14="http://schemas.microsoft.com/office/powerpoint/2010/main" val="303793206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4610cf3689_2_5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9" name="Google Shape;359;g14610cf3689_2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788158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4610cf3689_2_5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9" name="Google Shape;359;g14610cf3689_2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1565192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4610cf3689_2_5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9" name="Google Shape;359;g14610cf3689_2_5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2496106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108</a:t>
            </a:fld>
            <a:endParaRPr lang="en-US"/>
          </a:p>
        </p:txBody>
      </p:sp>
    </p:spTree>
    <p:extLst>
      <p:ext uri="{BB962C8B-B14F-4D97-AF65-F5344CB8AC3E}">
        <p14:creationId xmlns:p14="http://schemas.microsoft.com/office/powerpoint/2010/main" val="91734941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109</a:t>
            </a:fld>
            <a:endParaRPr lang="en-US"/>
          </a:p>
        </p:txBody>
      </p:sp>
    </p:spTree>
    <p:extLst>
      <p:ext uri="{BB962C8B-B14F-4D97-AF65-F5344CB8AC3E}">
        <p14:creationId xmlns:p14="http://schemas.microsoft.com/office/powerpoint/2010/main" val="390371025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110</a:t>
            </a:fld>
            <a:endParaRPr lang="en-US"/>
          </a:p>
        </p:txBody>
      </p:sp>
    </p:spTree>
    <p:extLst>
      <p:ext uri="{BB962C8B-B14F-4D97-AF65-F5344CB8AC3E}">
        <p14:creationId xmlns:p14="http://schemas.microsoft.com/office/powerpoint/2010/main" val="301872319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111</a:t>
            </a:fld>
            <a:endParaRPr lang="en-US"/>
          </a:p>
        </p:txBody>
      </p:sp>
    </p:spTree>
    <p:extLst>
      <p:ext uri="{BB962C8B-B14F-4D97-AF65-F5344CB8AC3E}">
        <p14:creationId xmlns:p14="http://schemas.microsoft.com/office/powerpoint/2010/main" val="319043656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4610cf3689_2_2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22" name="Google Shape;322;g14610cf3689_2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9997343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113</a:t>
            </a:fld>
            <a:endParaRPr lang="en-US"/>
          </a:p>
        </p:txBody>
      </p:sp>
    </p:spTree>
    <p:extLst>
      <p:ext uri="{BB962C8B-B14F-4D97-AF65-F5344CB8AC3E}">
        <p14:creationId xmlns:p14="http://schemas.microsoft.com/office/powerpoint/2010/main" val="262224303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114</a:t>
            </a:fld>
            <a:endParaRPr lang="en-US"/>
          </a:p>
        </p:txBody>
      </p:sp>
    </p:spTree>
    <p:extLst>
      <p:ext uri="{BB962C8B-B14F-4D97-AF65-F5344CB8AC3E}">
        <p14:creationId xmlns:p14="http://schemas.microsoft.com/office/powerpoint/2010/main" val="425996364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115</a:t>
            </a:fld>
            <a:endParaRPr lang="en-US"/>
          </a:p>
        </p:txBody>
      </p:sp>
    </p:spTree>
    <p:extLst>
      <p:ext uri="{BB962C8B-B14F-4D97-AF65-F5344CB8AC3E}">
        <p14:creationId xmlns:p14="http://schemas.microsoft.com/office/powerpoint/2010/main" val="291157986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116</a:t>
            </a:fld>
            <a:endParaRPr lang="en-US"/>
          </a:p>
        </p:txBody>
      </p:sp>
    </p:spTree>
    <p:extLst>
      <p:ext uri="{BB962C8B-B14F-4D97-AF65-F5344CB8AC3E}">
        <p14:creationId xmlns:p14="http://schemas.microsoft.com/office/powerpoint/2010/main" val="387517562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117</a:t>
            </a:fld>
            <a:endParaRPr lang="en-US"/>
          </a:p>
        </p:txBody>
      </p:sp>
    </p:spTree>
    <p:extLst>
      <p:ext uri="{BB962C8B-B14F-4D97-AF65-F5344CB8AC3E}">
        <p14:creationId xmlns:p14="http://schemas.microsoft.com/office/powerpoint/2010/main" val="368071121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118</a:t>
            </a:fld>
            <a:endParaRPr lang="en-US"/>
          </a:p>
        </p:txBody>
      </p:sp>
    </p:spTree>
    <p:extLst>
      <p:ext uri="{BB962C8B-B14F-4D97-AF65-F5344CB8AC3E}">
        <p14:creationId xmlns:p14="http://schemas.microsoft.com/office/powerpoint/2010/main" val="286328396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119</a:t>
            </a:fld>
            <a:endParaRPr lang="en-US"/>
          </a:p>
        </p:txBody>
      </p:sp>
    </p:spTree>
    <p:extLst>
      <p:ext uri="{BB962C8B-B14F-4D97-AF65-F5344CB8AC3E}">
        <p14:creationId xmlns:p14="http://schemas.microsoft.com/office/powerpoint/2010/main" val="269947320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764812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121</a:t>
            </a:fld>
            <a:endParaRPr lang="en-US"/>
          </a:p>
        </p:txBody>
      </p:sp>
    </p:spTree>
    <p:extLst>
      <p:ext uri="{BB962C8B-B14F-4D97-AF65-F5344CB8AC3E}">
        <p14:creationId xmlns:p14="http://schemas.microsoft.com/office/powerpoint/2010/main" val="330974385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effectLst/>
                <a:latin typeface="Heiti SC Light" panose="02000000000000000000" pitchFamily="2" charset="-128"/>
                <a:ea typeface="Heiti SC Light" panose="02000000000000000000" pitchFamily="2" charset="-128"/>
              </a:rPr>
              <a:t>Anyone who told you differently, is lying to you, or has not lived this life or was probably rich and famous before it due to privilege, or years of long and grueling hard work and has forgotten where they come from and that this period of a pandemic has sucked like no other. </a:t>
            </a:r>
            <a:endParaRPr lang="en-US" dirty="0">
              <a:solidFill>
                <a:srgbClr val="000000"/>
              </a:solidFill>
              <a:effectLst/>
              <a:latin typeface="Heiti SC Light" panose="02000000000000000000" pitchFamily="2" charset="-128"/>
              <a:ea typeface="Heiti SC Light" panose="02000000000000000000" pitchFamily="2" charset="-128"/>
            </a:endParaRPr>
          </a:p>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122</a:t>
            </a:fld>
            <a:endParaRPr lang="en-US"/>
          </a:p>
        </p:txBody>
      </p:sp>
    </p:spTree>
    <p:extLst>
      <p:ext uri="{BB962C8B-B14F-4D97-AF65-F5344CB8AC3E}">
        <p14:creationId xmlns:p14="http://schemas.microsoft.com/office/powerpoint/2010/main" val="11378655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043881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636034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4010322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9818293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36935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5391387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4610cf3689_2_1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14610cf3689_2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986173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130</a:t>
            </a:fld>
            <a:endParaRPr lang="en-US"/>
          </a:p>
        </p:txBody>
      </p:sp>
    </p:spTree>
    <p:extLst>
      <p:ext uri="{BB962C8B-B14F-4D97-AF65-F5344CB8AC3E}">
        <p14:creationId xmlns:p14="http://schemas.microsoft.com/office/powerpoint/2010/main" val="315980930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Google Shape;1277;g14610cf3689_2_12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78" name="Google Shape;1278;g14610cf3689_2_1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EE8909-E1D0-8940-B887-E24AABECEA00}" type="slidenum">
              <a:rPr lang="en-US" smtClean="0"/>
              <a:t>132</a:t>
            </a:fld>
            <a:endParaRPr lang="en-US"/>
          </a:p>
        </p:txBody>
      </p:sp>
    </p:spTree>
    <p:extLst>
      <p:ext uri="{BB962C8B-B14F-4D97-AF65-F5344CB8AC3E}">
        <p14:creationId xmlns:p14="http://schemas.microsoft.com/office/powerpoint/2010/main" val="1572726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8E513-663E-BAA2-C979-8C5E6C6AFA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CA776D-0857-8036-4CE2-E1B273D85B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D6CF23-AB0E-736A-BA73-64BCCCE72283}"/>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5" name="Footer Placeholder 4">
            <a:extLst>
              <a:ext uri="{FF2B5EF4-FFF2-40B4-BE49-F238E27FC236}">
                <a16:creationId xmlns:a16="http://schemas.microsoft.com/office/drawing/2014/main" id="{BCA443DA-30E2-7BBB-7F54-456870795C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5DAE58-9FCF-5C3C-72FE-1774BB8B3284}"/>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1409791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DDB15-C07A-8E60-CBA8-6300BAED05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5C29A3-27B6-6E03-D743-1B09B70E96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690FC2-E800-DBED-6CBD-039B3189158F}"/>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5" name="Footer Placeholder 4">
            <a:extLst>
              <a:ext uri="{FF2B5EF4-FFF2-40B4-BE49-F238E27FC236}">
                <a16:creationId xmlns:a16="http://schemas.microsoft.com/office/drawing/2014/main" id="{8DEF5EE6-83D1-0B5C-ED54-7309DA606F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69B45F-6D8B-85F4-0DFD-7C94A1F7A517}"/>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3041109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93E85-9D06-D048-98B5-4FFE537F75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1E6D44-7706-100E-2695-E6A3391E1F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A6F001-0181-5CC2-E456-1F2523F4C0D3}"/>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5" name="Footer Placeholder 4">
            <a:extLst>
              <a:ext uri="{FF2B5EF4-FFF2-40B4-BE49-F238E27FC236}">
                <a16:creationId xmlns:a16="http://schemas.microsoft.com/office/drawing/2014/main" id="{A0874145-1EB0-582C-1ADE-DD85250A19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79FF6A-6402-2E22-774A-46E95DF4E009}"/>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2343765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A563F-575E-0332-2224-8BB13D3E7A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92AB73-C640-C148-8019-A81746B02A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EF29F4-797A-4636-3A93-744430E4CD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0A8D58-BE1A-9BEA-82E9-233D5C3A50EA}"/>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6" name="Footer Placeholder 5">
            <a:extLst>
              <a:ext uri="{FF2B5EF4-FFF2-40B4-BE49-F238E27FC236}">
                <a16:creationId xmlns:a16="http://schemas.microsoft.com/office/drawing/2014/main" id="{AF12C7AD-2092-EF43-7EAB-D582B3A03E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1A6A0F-A740-5281-BBC2-A0BE3C34D031}"/>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1823914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97983-442C-405D-473E-DF3348D60E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AB5F49-204B-6198-025C-0F787DE94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27B249-C553-D364-6215-E6BDC5F041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74EF02-3BCF-03E3-905A-DD91E9611C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CE5CF1-31D6-E2DB-8B5D-CB5561284C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D0F996-55D7-A4C8-3D65-DC970E4DA733}"/>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8" name="Footer Placeholder 7">
            <a:extLst>
              <a:ext uri="{FF2B5EF4-FFF2-40B4-BE49-F238E27FC236}">
                <a16:creationId xmlns:a16="http://schemas.microsoft.com/office/drawing/2014/main" id="{C175997F-9F6D-B16E-0B7C-76221C051F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796BCD2-E350-BFE2-8E16-31D61909FE43}"/>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877063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5FE42-E217-1896-445A-761661013D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D2CF75-F6C9-9D8B-9013-8B030A27ADA5}"/>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4" name="Footer Placeholder 3">
            <a:extLst>
              <a:ext uri="{FF2B5EF4-FFF2-40B4-BE49-F238E27FC236}">
                <a16:creationId xmlns:a16="http://schemas.microsoft.com/office/drawing/2014/main" id="{F4705D76-F80D-8BB2-B995-BED5ACF227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B218CC-6887-B034-7AAA-75402AABFC42}"/>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1871655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1F69FE-3F2F-1FDA-9F06-568FAE361A13}"/>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3" name="Footer Placeholder 2">
            <a:extLst>
              <a:ext uri="{FF2B5EF4-FFF2-40B4-BE49-F238E27FC236}">
                <a16:creationId xmlns:a16="http://schemas.microsoft.com/office/drawing/2014/main" id="{297AC265-F20C-4615-249B-5986B4C87D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18F5686-4F65-414B-35CE-BCA096334343}"/>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626630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19A72-D837-2063-BDD9-E0563CB423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7B79DF4-1C88-DF63-791C-8DDF846DF1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8B5FE3-04CE-C2E2-DE97-2DB0FAC628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C00E53-C908-F788-B3B8-CED3CFF46006}"/>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6" name="Footer Placeholder 5">
            <a:extLst>
              <a:ext uri="{FF2B5EF4-FFF2-40B4-BE49-F238E27FC236}">
                <a16:creationId xmlns:a16="http://schemas.microsoft.com/office/drawing/2014/main" id="{68AFC139-C9EB-3548-061B-977C712D07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BC3777-A9F8-2DBD-B781-C535C99F5C4D}"/>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1926846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57E5D-F402-C0C9-67F4-D752E90A35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E6C5502-31CF-C05E-519B-F00A6D6297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4B5304-47BE-221C-EE96-B26B49B3A6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D837CB-45A9-B5D5-D410-BF0B3059675A}"/>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6" name="Footer Placeholder 5">
            <a:extLst>
              <a:ext uri="{FF2B5EF4-FFF2-40B4-BE49-F238E27FC236}">
                <a16:creationId xmlns:a16="http://schemas.microsoft.com/office/drawing/2014/main" id="{DC2FF022-0B59-55E1-B990-CD5681C851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986F7C-478B-0B9C-085B-650A559EDBC4}"/>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3727719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2BD48-5DB9-EB5C-8302-8844A4F8BA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A8A408-B485-ADAC-0019-6BE5E3CF7E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6F697B-3C82-E8D4-73E4-7E30FB850286}"/>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5" name="Footer Placeholder 4">
            <a:extLst>
              <a:ext uri="{FF2B5EF4-FFF2-40B4-BE49-F238E27FC236}">
                <a16:creationId xmlns:a16="http://schemas.microsoft.com/office/drawing/2014/main" id="{86C4489A-F31A-A7F4-8F1C-60F2D32403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85BE45-4BA3-BBE9-2E23-5100C73508AA}"/>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200633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64323F-C712-389B-929C-B0B8F76569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C4640A-A144-4C1F-74A9-5D7706B9B0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A4ABA-2E7F-C643-C753-7A5E7B956DB9}"/>
              </a:ext>
            </a:extLst>
          </p:cNvPr>
          <p:cNvSpPr>
            <a:spLocks noGrp="1"/>
          </p:cNvSpPr>
          <p:nvPr>
            <p:ph type="dt" sz="half" idx="10"/>
          </p:nvPr>
        </p:nvSpPr>
        <p:spPr/>
        <p:txBody>
          <a:bodyPr/>
          <a:lstStyle/>
          <a:p>
            <a:fld id="{4C631693-1F37-A541-B759-DED6A9D38809}" type="datetimeFigureOut">
              <a:rPr lang="en-US" smtClean="0"/>
              <a:t>1/30/23</a:t>
            </a:fld>
            <a:endParaRPr lang="en-US"/>
          </a:p>
        </p:txBody>
      </p:sp>
      <p:sp>
        <p:nvSpPr>
          <p:cNvPr id="5" name="Footer Placeholder 4">
            <a:extLst>
              <a:ext uri="{FF2B5EF4-FFF2-40B4-BE49-F238E27FC236}">
                <a16:creationId xmlns:a16="http://schemas.microsoft.com/office/drawing/2014/main" id="{07DFADDF-2280-33B1-0783-BE71BE389A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E1941A-16D3-FA2A-1623-4A47563868C7}"/>
              </a:ext>
            </a:extLst>
          </p:cNvPr>
          <p:cNvSpPr>
            <a:spLocks noGrp="1"/>
          </p:cNvSpPr>
          <p:nvPr>
            <p:ph type="sldNum" sz="quarter" idx="12"/>
          </p:nvPr>
        </p:nvSpPr>
        <p:spPr/>
        <p:txBody>
          <a:bodyPr/>
          <a:lstStyle/>
          <a:p>
            <a:fld id="{5A91608A-0684-4E42-BA09-D112CEAB2EB6}" type="slidenum">
              <a:rPr lang="en-US" smtClean="0"/>
              <a:t>‹#›</a:t>
            </a:fld>
            <a:endParaRPr lang="en-US"/>
          </a:p>
        </p:txBody>
      </p:sp>
    </p:spTree>
    <p:extLst>
      <p:ext uri="{BB962C8B-B14F-4D97-AF65-F5344CB8AC3E}">
        <p14:creationId xmlns:p14="http://schemas.microsoft.com/office/powerpoint/2010/main" val="852797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58"/>
        <p:cNvGrpSpPr/>
        <p:nvPr/>
      </p:nvGrpSpPr>
      <p:grpSpPr>
        <a:xfrm>
          <a:off x="0" y="0"/>
          <a:ext cx="0" cy="0"/>
          <a:chOff x="0" y="0"/>
          <a:chExt cx="0" cy="0"/>
        </a:xfrm>
      </p:grpSpPr>
      <p:sp>
        <p:nvSpPr>
          <p:cNvPr id="59" name="Google Shape;59;p15"/>
          <p:cNvSpPr>
            <a:spLocks noGrp="1"/>
          </p:cNvSpPr>
          <p:nvPr>
            <p:ph type="pic" idx="2"/>
          </p:nvPr>
        </p:nvSpPr>
        <p:spPr>
          <a:xfrm>
            <a:off x="7338755" y="1"/>
            <a:ext cx="4853247" cy="6858001"/>
          </a:xfrm>
          <a:prstGeom prst="rect">
            <a:avLst/>
          </a:prstGeom>
          <a:solidFill>
            <a:schemeClr val="lt1"/>
          </a:solidFill>
          <a:ln>
            <a:noFill/>
          </a:ln>
        </p:spPr>
      </p:sp>
    </p:spTree>
    <p:extLst>
      <p:ext uri="{BB962C8B-B14F-4D97-AF65-F5344CB8AC3E}">
        <p14:creationId xmlns:p14="http://schemas.microsoft.com/office/powerpoint/2010/main" val="1899695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5_Custom Layout">
  <p:cSld name="15_Custom Layout">
    <p:spTree>
      <p:nvGrpSpPr>
        <p:cNvPr id="1" name="Shape 86"/>
        <p:cNvGrpSpPr/>
        <p:nvPr/>
      </p:nvGrpSpPr>
      <p:grpSpPr>
        <a:xfrm>
          <a:off x="0" y="0"/>
          <a:ext cx="0" cy="0"/>
          <a:chOff x="0" y="0"/>
          <a:chExt cx="0" cy="0"/>
        </a:xfrm>
      </p:grpSpPr>
      <p:sp>
        <p:nvSpPr>
          <p:cNvPr id="87" name="Google Shape;87;p23"/>
          <p:cNvSpPr>
            <a:spLocks noGrp="1"/>
          </p:cNvSpPr>
          <p:nvPr>
            <p:ph type="pic" idx="2"/>
          </p:nvPr>
        </p:nvSpPr>
        <p:spPr>
          <a:xfrm>
            <a:off x="2590801" y="1534885"/>
            <a:ext cx="1651000" cy="3113315"/>
          </a:xfrm>
          <a:prstGeom prst="rect">
            <a:avLst/>
          </a:prstGeom>
          <a:solidFill>
            <a:schemeClr val="lt1"/>
          </a:solidFill>
          <a:ln>
            <a:noFill/>
          </a:ln>
        </p:spPr>
      </p:sp>
      <p:sp>
        <p:nvSpPr>
          <p:cNvPr id="88" name="Google Shape;88;p23"/>
          <p:cNvSpPr>
            <a:spLocks noGrp="1"/>
          </p:cNvSpPr>
          <p:nvPr>
            <p:ph type="pic" idx="3"/>
          </p:nvPr>
        </p:nvSpPr>
        <p:spPr>
          <a:xfrm>
            <a:off x="4445000" y="1534885"/>
            <a:ext cx="1651000" cy="3113315"/>
          </a:xfrm>
          <a:prstGeom prst="rect">
            <a:avLst/>
          </a:prstGeom>
          <a:solidFill>
            <a:schemeClr val="lt1"/>
          </a:solidFill>
          <a:ln>
            <a:noFill/>
          </a:ln>
        </p:spPr>
      </p:sp>
      <p:sp>
        <p:nvSpPr>
          <p:cNvPr id="89" name="Google Shape;89;p23"/>
          <p:cNvSpPr>
            <a:spLocks noGrp="1"/>
          </p:cNvSpPr>
          <p:nvPr>
            <p:ph type="pic" idx="4"/>
          </p:nvPr>
        </p:nvSpPr>
        <p:spPr>
          <a:xfrm>
            <a:off x="736601" y="1534885"/>
            <a:ext cx="1651000" cy="3113315"/>
          </a:xfrm>
          <a:prstGeom prst="rect">
            <a:avLst/>
          </a:prstGeom>
          <a:solidFill>
            <a:schemeClr val="lt1"/>
          </a:solidFill>
          <a:ln>
            <a:noFill/>
          </a:ln>
        </p:spPr>
      </p:sp>
    </p:spTree>
    <p:extLst>
      <p:ext uri="{BB962C8B-B14F-4D97-AF65-F5344CB8AC3E}">
        <p14:creationId xmlns:p14="http://schemas.microsoft.com/office/powerpoint/2010/main" val="19367023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40_Custom Layout">
  <p:cSld name="40_Custom Layout">
    <p:spTree>
      <p:nvGrpSpPr>
        <p:cNvPr id="1" name="Shape 62"/>
        <p:cNvGrpSpPr/>
        <p:nvPr/>
      </p:nvGrpSpPr>
      <p:grpSpPr>
        <a:xfrm>
          <a:off x="0" y="0"/>
          <a:ext cx="0" cy="0"/>
          <a:chOff x="0" y="0"/>
          <a:chExt cx="0" cy="0"/>
        </a:xfrm>
      </p:grpSpPr>
      <p:sp>
        <p:nvSpPr>
          <p:cNvPr id="63" name="Google Shape;63;p17"/>
          <p:cNvSpPr>
            <a:spLocks noGrp="1"/>
          </p:cNvSpPr>
          <p:nvPr>
            <p:ph type="pic" idx="2"/>
          </p:nvPr>
        </p:nvSpPr>
        <p:spPr>
          <a:xfrm>
            <a:off x="0" y="0"/>
            <a:ext cx="12192000" cy="6858000"/>
          </a:xfrm>
          <a:prstGeom prst="rect">
            <a:avLst/>
          </a:prstGeom>
          <a:solidFill>
            <a:schemeClr val="lt1"/>
          </a:solidFill>
          <a:ln>
            <a:noFill/>
          </a:ln>
        </p:spPr>
      </p:sp>
      <p:grpSp>
        <p:nvGrpSpPr>
          <p:cNvPr id="64" name="Google Shape;64;p17"/>
          <p:cNvGrpSpPr/>
          <p:nvPr/>
        </p:nvGrpSpPr>
        <p:grpSpPr>
          <a:xfrm>
            <a:off x="425451" y="436335"/>
            <a:ext cx="11341101" cy="5985331"/>
            <a:chOff x="478678" y="387707"/>
            <a:chExt cx="11341101" cy="5985330"/>
          </a:xfrm>
        </p:grpSpPr>
        <p:sp>
          <p:nvSpPr>
            <p:cNvPr id="65" name="Google Shape;65;p17"/>
            <p:cNvSpPr/>
            <p:nvPr/>
          </p:nvSpPr>
          <p:spPr>
            <a:xfrm>
              <a:off x="478678" y="6019250"/>
              <a:ext cx="353787" cy="353787"/>
            </a:xfrm>
            <a:prstGeom prst="rtTriangle">
              <a:avLst/>
            </a:prstGeom>
            <a:solidFill>
              <a:schemeClr val="dk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66" name="Google Shape;66;p17"/>
            <p:cNvSpPr/>
            <p:nvPr/>
          </p:nvSpPr>
          <p:spPr>
            <a:xfrm rot="10800000">
              <a:off x="11465992" y="387707"/>
              <a:ext cx="353787" cy="353787"/>
            </a:xfrm>
            <a:prstGeom prst="rtTriangle">
              <a:avLst/>
            </a:prstGeom>
            <a:solidFill>
              <a:srgbClr val="595959"/>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chemeClr val="lt1"/>
                </a:solidFill>
                <a:latin typeface="Calibri"/>
                <a:ea typeface="Calibri"/>
                <a:cs typeface="Calibri"/>
                <a:sym typeface="Calibri"/>
              </a:endParaRPr>
            </a:p>
          </p:txBody>
        </p:sp>
      </p:grpSp>
    </p:spTree>
    <p:extLst>
      <p:ext uri="{BB962C8B-B14F-4D97-AF65-F5344CB8AC3E}">
        <p14:creationId xmlns:p14="http://schemas.microsoft.com/office/powerpoint/2010/main" val="2375601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3_Custom Layout">
  <p:cSld name="43_Custom Layout">
    <p:spTree>
      <p:nvGrpSpPr>
        <p:cNvPr id="1" name="Shape 76"/>
        <p:cNvGrpSpPr/>
        <p:nvPr/>
      </p:nvGrpSpPr>
      <p:grpSpPr>
        <a:xfrm>
          <a:off x="0" y="0"/>
          <a:ext cx="0" cy="0"/>
          <a:chOff x="0" y="0"/>
          <a:chExt cx="0" cy="0"/>
        </a:xfrm>
      </p:grpSpPr>
      <p:sp>
        <p:nvSpPr>
          <p:cNvPr id="77" name="Google Shape;77;p20"/>
          <p:cNvSpPr>
            <a:spLocks noGrp="1"/>
          </p:cNvSpPr>
          <p:nvPr>
            <p:ph type="pic" idx="2"/>
          </p:nvPr>
        </p:nvSpPr>
        <p:spPr>
          <a:xfrm>
            <a:off x="758097" y="810505"/>
            <a:ext cx="3547204" cy="6047495"/>
          </a:xfrm>
          <a:prstGeom prst="rect">
            <a:avLst/>
          </a:prstGeom>
          <a:noFill/>
          <a:ln>
            <a:noFill/>
          </a:ln>
        </p:spPr>
      </p:sp>
    </p:spTree>
    <p:extLst>
      <p:ext uri="{BB962C8B-B14F-4D97-AF65-F5344CB8AC3E}">
        <p14:creationId xmlns:p14="http://schemas.microsoft.com/office/powerpoint/2010/main" val="3120274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3AC39C-736D-0C02-782C-37A1E454F4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7B2EF7-62A4-4D25-0476-62F7CBCE10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0214CA-3198-3618-DE45-E7D7C73746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631693-1F37-A541-B759-DED6A9D38809}" type="datetimeFigureOut">
              <a:rPr lang="en-US" smtClean="0"/>
              <a:t>1/30/23</a:t>
            </a:fld>
            <a:endParaRPr lang="en-US"/>
          </a:p>
        </p:txBody>
      </p:sp>
      <p:sp>
        <p:nvSpPr>
          <p:cNvPr id="5" name="Footer Placeholder 4">
            <a:extLst>
              <a:ext uri="{FF2B5EF4-FFF2-40B4-BE49-F238E27FC236}">
                <a16:creationId xmlns:a16="http://schemas.microsoft.com/office/drawing/2014/main" id="{31CBFE59-0CF1-076D-335F-264F4D1718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EBDB43-5532-6DB4-E5BD-5FB62262B2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91608A-0684-4E42-BA09-D112CEAB2EB6}" type="slidenum">
              <a:rPr lang="en-US" smtClean="0"/>
              <a:t>‹#›</a:t>
            </a:fld>
            <a:endParaRPr lang="en-US"/>
          </a:p>
        </p:txBody>
      </p:sp>
    </p:spTree>
    <p:extLst>
      <p:ext uri="{BB962C8B-B14F-4D97-AF65-F5344CB8AC3E}">
        <p14:creationId xmlns:p14="http://schemas.microsoft.com/office/powerpoint/2010/main" val="1397576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6.png"/><Relationship Id="rId4" Type="http://schemas.openxmlformats.org/officeDocument/2006/relationships/customXml" Target="../ink/ink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jp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32.jpg"/><Relationship Id="rId4" Type="http://schemas.openxmlformats.org/officeDocument/2006/relationships/image" Target="../media/image31.JP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4.jp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4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50.jpg"/></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53.jpeg"/><Relationship Id="rId4" Type="http://schemas.openxmlformats.org/officeDocument/2006/relationships/image" Target="../media/image52.jpg"/></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55.jpg"/></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jpg"/></Relationships>
</file>

<file path=ppt/slides/_rels/slide6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69.png"/><Relationship Id="rId2" Type="http://schemas.openxmlformats.org/officeDocument/2006/relationships/notesSlide" Target="../notesSlides/notesSlide66.xml"/><Relationship Id="rId1" Type="http://schemas.openxmlformats.org/officeDocument/2006/relationships/slideLayout" Target="../slideLayouts/slideLayout13.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6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6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8.xml"/><Relationship Id="rId1" Type="http://schemas.openxmlformats.org/officeDocument/2006/relationships/slideLayout" Target="../slideLayouts/slideLayout1.xml"/><Relationship Id="rId5" Type="http://schemas.openxmlformats.org/officeDocument/2006/relationships/image" Target="../media/image73.gif"/><Relationship Id="rId4" Type="http://schemas.openxmlformats.org/officeDocument/2006/relationships/image" Target="../media/image72.GIF"/></Relationships>
</file>

<file path=ppt/slides/_rels/slide6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7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76.GIF"/></Relationships>
</file>

<file path=ppt/slides/_rels/slide7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image" Target="../media/image77.GIF"/></Relationships>
</file>

<file path=ppt/slides/_rels/slide7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79.png"/></Relationships>
</file>

<file path=ppt/slides/_rels/slide7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7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8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87.GIF"/></Relationships>
</file>

<file path=ppt/slides/_rels/slide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3.xml"/><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8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4.xml"/><Relationship Id="rId1" Type="http://schemas.openxmlformats.org/officeDocument/2006/relationships/slideLayout" Target="../slideLayouts/slideLayout13.xml"/><Relationship Id="rId6" Type="http://schemas.openxmlformats.org/officeDocument/2006/relationships/image" Target="../media/image91.jpeg"/><Relationship Id="rId5" Type="http://schemas.openxmlformats.org/officeDocument/2006/relationships/image" Target="../media/image90.jpg"/><Relationship Id="rId4" Type="http://schemas.openxmlformats.org/officeDocument/2006/relationships/image" Target="../media/image89.png"/></Relationships>
</file>

<file path=ppt/slides/_rels/slide8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9.xml"/><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00.xml"/><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01.xml"/><Relationship Id="rId1" Type="http://schemas.openxmlformats.org/officeDocument/2006/relationships/slideLayout" Target="../slideLayouts/slideLayout1.xml"/><Relationship Id="rId6" Type="http://schemas.openxmlformats.org/officeDocument/2006/relationships/image" Target="../media/image99.jpg"/><Relationship Id="rId5" Type="http://schemas.openxmlformats.org/officeDocument/2006/relationships/image" Target="../media/image98.png"/><Relationship Id="rId4" Type="http://schemas.openxmlformats.org/officeDocument/2006/relationships/image" Target="../media/image97.jp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5.xml"/></Relationships>
</file>

<file path=ppt/slides/_rels/slide10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03.xml"/><Relationship Id="rId1" Type="http://schemas.openxmlformats.org/officeDocument/2006/relationships/slideLayout" Target="../slideLayouts/slideLayout15.xml"/></Relationships>
</file>

<file path=ppt/slides/_rels/slide10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5.xml"/><Relationship Id="rId1" Type="http://schemas.openxmlformats.org/officeDocument/2006/relationships/slideLayout" Target="../slideLayouts/slideLayout15.xml"/><Relationship Id="rId4" Type="http://schemas.openxmlformats.org/officeDocument/2006/relationships/image" Target="../media/image103.png"/></Relationships>
</file>

<file path=ppt/slides/_rels/slide10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6.xml"/><Relationship Id="rId1" Type="http://schemas.openxmlformats.org/officeDocument/2006/relationships/slideLayout" Target="../slideLayouts/slideLayout15.xml"/><Relationship Id="rId4" Type="http://schemas.openxmlformats.org/officeDocument/2006/relationships/image" Target="../media/image104.png"/></Relationships>
</file>

<file path=ppt/slides/_rels/slide10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7.xml"/><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8.xml"/><Relationship Id="rId1" Type="http://schemas.openxmlformats.org/officeDocument/2006/relationships/slideLayout" Target="../slideLayouts/slideLayout1.xml"/><Relationship Id="rId4" Type="http://schemas.openxmlformats.org/officeDocument/2006/relationships/image" Target="../media/image106.png"/></Relationships>
</file>

<file path=ppt/slides/_rels/slide10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4.xml"/></Relationships>
</file>

<file path=ppt/slides/_rels/slide113.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20.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1.xml"/><Relationship Id="rId1" Type="http://schemas.openxmlformats.org/officeDocument/2006/relationships/slideLayout" Target="../slideLayouts/slideLayout1.xml"/><Relationship Id="rId4" Type="http://schemas.openxmlformats.org/officeDocument/2006/relationships/image" Target="../media/image118.png"/></Relationships>
</file>

<file path=ppt/slides/_rels/slide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image" Target="../media/image119.png"/><Relationship Id="rId7" Type="http://schemas.openxmlformats.org/officeDocument/2006/relationships/image" Target="../media/image121.png"/><Relationship Id="rId12" Type="http://schemas.openxmlformats.org/officeDocument/2006/relationships/image" Target="../media/image124.png"/><Relationship Id="rId2" Type="http://schemas.openxmlformats.org/officeDocument/2006/relationships/notesSlide" Target="../notesSlides/notesSlide125.xml"/><Relationship Id="rId1" Type="http://schemas.openxmlformats.org/officeDocument/2006/relationships/slideLayout" Target="../slideLayouts/slideLayout12.xml"/><Relationship Id="rId6" Type="http://schemas.openxmlformats.org/officeDocument/2006/relationships/customXml" Target="../ink/ink4.xml"/><Relationship Id="rId11" Type="http://schemas.openxmlformats.org/officeDocument/2006/relationships/image" Target="../media/image123.png"/><Relationship Id="rId5" Type="http://schemas.openxmlformats.org/officeDocument/2006/relationships/image" Target="../media/image120.png"/><Relationship Id="rId10" Type="http://schemas.openxmlformats.org/officeDocument/2006/relationships/customXml" Target="../ink/ink6.xml"/><Relationship Id="rId4" Type="http://schemas.openxmlformats.org/officeDocument/2006/relationships/customXml" Target="../ink/ink3.xml"/><Relationship Id="rId9" Type="http://schemas.openxmlformats.org/officeDocument/2006/relationships/image" Target="../media/image122.png"/></Relationships>
</file>

<file path=ppt/slides/_rels/slide126.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26.xml"/><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27.xml"/><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8" Type="http://schemas.openxmlformats.org/officeDocument/2006/relationships/hyperlink" Target="https://www.facebook.com/UPCebuSocSci/videos/329426628986894" TargetMode="External"/><Relationship Id="rId3" Type="http://schemas.openxmlformats.org/officeDocument/2006/relationships/image" Target="../media/image4.png"/><Relationship Id="rId7" Type="http://schemas.openxmlformats.org/officeDocument/2006/relationships/hyperlink" Target="https://greggvanourek.com/full-responsibility/" TargetMode="External"/><Relationship Id="rId2" Type="http://schemas.openxmlformats.org/officeDocument/2006/relationships/notesSlide" Target="../notesSlides/notesSlide128.xml"/><Relationship Id="rId1" Type="http://schemas.openxmlformats.org/officeDocument/2006/relationships/slideLayout" Target="../slideLayouts/slideLayout12.xml"/><Relationship Id="rId6" Type="http://schemas.openxmlformats.org/officeDocument/2006/relationships/hyperlink" Target="https://jamanetwork.com/journals/jama-health-forum/fullarticle/2782408" TargetMode="External"/><Relationship Id="rId5" Type="http://schemas.openxmlformats.org/officeDocument/2006/relationships/hyperlink" Target="https://bitcoin.org/bitcoin.pdf" TargetMode="External"/><Relationship Id="rId4" Type="http://schemas.openxmlformats.org/officeDocument/2006/relationships/hyperlink" Target="https://www.gsb.stanford.edu/insights/andrew-ng-why-ai-new-electricity" TargetMode="External"/></Relationships>
</file>

<file path=ppt/slides/_rels/slide129.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29.xml"/><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30.xml"/><Relationship Id="rId1" Type="http://schemas.openxmlformats.org/officeDocument/2006/relationships/slideLayout" Target="../slideLayouts/slideLayout1.xml"/><Relationship Id="rId4" Type="http://schemas.openxmlformats.org/officeDocument/2006/relationships/image" Target="../media/image129.GIF"/></Relationships>
</file>

<file path=ppt/slides/_rels/slide13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31.xml"/><Relationship Id="rId1" Type="http://schemas.openxmlformats.org/officeDocument/2006/relationships/slideLayout" Target="../slideLayouts/slideLayout14.xml"/></Relationships>
</file>

<file path=ppt/slides/_rels/slide13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6" name="Picture 5" descr="A picture containing text, posing, screenshot&#10;&#10;Description automatically generated">
            <a:extLst>
              <a:ext uri="{FF2B5EF4-FFF2-40B4-BE49-F238E27FC236}">
                <a16:creationId xmlns:a16="http://schemas.microsoft.com/office/drawing/2014/main" id="{B37814EB-C7D7-A1D5-3384-6FFBCDFD46E5}"/>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B170465F-16B9-C2EB-A14D-473446D7521F}"/>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9B8C8D6D-E421-5B05-B762-DC2F4BE2F041}"/>
              </a:ext>
            </a:extLst>
          </p:cNvPr>
          <p:cNvSpPr txBox="1"/>
          <p:nvPr/>
        </p:nvSpPr>
        <p:spPr>
          <a:xfrm>
            <a:off x="6067928" y="6488668"/>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2075099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2403B"/>
        </a:solidFill>
        <a:effectLst/>
      </p:bgPr>
    </p:bg>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5707D487-C2EC-9FD2-BC4B-B8A48DD64FB0}"/>
              </a:ext>
            </a:extLst>
          </p:cNvPr>
          <p:cNvPicPr>
            <a:picLocks noChangeAspect="1"/>
          </p:cNvPicPr>
          <p:nvPr/>
        </p:nvPicPr>
        <p:blipFill>
          <a:blip r:embed="rId3"/>
          <a:stretch>
            <a:fillRect/>
          </a:stretch>
        </p:blipFill>
        <p:spPr>
          <a:xfrm>
            <a:off x="4581008" y="283633"/>
            <a:ext cx="2349500" cy="838200"/>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03681113-E441-0569-3AA7-951C01700D40}"/>
              </a:ext>
            </a:extLst>
          </p:cNvPr>
          <p:cNvPicPr>
            <a:picLocks noChangeAspect="1"/>
          </p:cNvPicPr>
          <p:nvPr/>
        </p:nvPicPr>
        <p:blipFill>
          <a:blip r:embed="rId4"/>
          <a:stretch>
            <a:fillRect/>
          </a:stretch>
        </p:blipFill>
        <p:spPr>
          <a:xfrm>
            <a:off x="2667000" y="0"/>
            <a:ext cx="6858000" cy="6858000"/>
          </a:xfrm>
          <a:prstGeom prst="rect">
            <a:avLst/>
          </a:prstGeom>
        </p:spPr>
      </p:pic>
      <p:sp>
        <p:nvSpPr>
          <p:cNvPr id="2" name="TextBox 1">
            <a:extLst>
              <a:ext uri="{FF2B5EF4-FFF2-40B4-BE49-F238E27FC236}">
                <a16:creationId xmlns:a16="http://schemas.microsoft.com/office/drawing/2014/main" id="{02DF3957-7723-57CF-2D4B-A38D527164A2}"/>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#TechIntersections23</a:t>
            </a:r>
          </a:p>
        </p:txBody>
      </p:sp>
      <p:sp>
        <p:nvSpPr>
          <p:cNvPr id="3" name="TextBox 2">
            <a:extLst>
              <a:ext uri="{FF2B5EF4-FFF2-40B4-BE49-F238E27FC236}">
                <a16:creationId xmlns:a16="http://schemas.microsoft.com/office/drawing/2014/main" id="{29F76CED-8A94-1E93-FF18-09C711E72F0C}"/>
              </a:ext>
            </a:extLst>
          </p:cNvPr>
          <p:cNvSpPr txBox="1"/>
          <p:nvPr/>
        </p:nvSpPr>
        <p:spPr>
          <a:xfrm>
            <a:off x="10852484" y="6476637"/>
            <a:ext cx="1339516" cy="369332"/>
          </a:xfrm>
          <a:prstGeom prst="rect">
            <a:avLst/>
          </a:prstGeom>
          <a:noFill/>
        </p:spPr>
        <p:txBody>
          <a:bodyPr wrap="square" rtlCol="0">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162208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2753D83-98AB-12BF-875F-37A9486D19B3}"/>
              </a:ext>
            </a:extLst>
          </p:cNvPr>
          <p:cNvSpPr>
            <a:spLocks noGrp="1"/>
          </p:cNvSpPr>
          <p:nvPr>
            <p:ph type="subTitle" idx="1"/>
          </p:nvPr>
        </p:nvSpPr>
        <p:spPr>
          <a:xfrm>
            <a:off x="0" y="0"/>
            <a:ext cx="12192000" cy="6858000"/>
          </a:xfrm>
        </p:spPr>
        <p:txBody>
          <a:bodyPr>
            <a:noAutofit/>
          </a:bodyPr>
          <a:lstStyle/>
          <a:p>
            <a:pPr algn="ctr">
              <a:buClr>
                <a:schemeClr val="dk1"/>
              </a:buClr>
              <a:buSzPts val="800"/>
            </a:pPr>
            <a:endParaRPr lang="en-US" sz="4000" dirty="0">
              <a:solidFill>
                <a:schemeClr val="bg1"/>
              </a:solidFill>
              <a:latin typeface="Hellix Black" pitchFamily="2" charset="77"/>
              <a:ea typeface="Montserrat SemiBold"/>
              <a:cs typeface="Montserrat SemiBold"/>
              <a:sym typeface="Montserrat SemiBold"/>
            </a:endParaRPr>
          </a:p>
          <a:p>
            <a:pPr algn="ctr">
              <a:buClr>
                <a:schemeClr val="dk1"/>
              </a:buClr>
              <a:buSzPts val="800"/>
            </a:pPr>
            <a:endParaRPr lang="en-US" sz="4000" dirty="0">
              <a:solidFill>
                <a:schemeClr val="bg1"/>
              </a:solidFill>
              <a:latin typeface="Hellix Black" pitchFamily="2" charset="77"/>
              <a:ea typeface="Montserrat SemiBold"/>
              <a:cs typeface="Montserrat SemiBold"/>
              <a:sym typeface="Montserrat SemiBold"/>
            </a:endParaRPr>
          </a:p>
          <a:p>
            <a:pPr algn="ctr">
              <a:buClr>
                <a:schemeClr val="dk1"/>
              </a:buClr>
              <a:buSzPts val="800"/>
            </a:pPr>
            <a:r>
              <a:rPr lang="en-US" sz="7500" dirty="0">
                <a:solidFill>
                  <a:schemeClr val="bg1"/>
                </a:solidFill>
                <a:latin typeface="Hellix Black" pitchFamily="2" charset="77"/>
                <a:ea typeface="Montserrat SemiBold"/>
                <a:cs typeface="Montserrat SemiBold"/>
                <a:sym typeface="Montserrat SemiBold"/>
              </a:rPr>
              <a:t>MABUHAY!</a:t>
            </a:r>
          </a:p>
          <a:p>
            <a:pPr algn="ctr">
              <a:lnSpc>
                <a:spcPct val="115000"/>
              </a:lnSpc>
              <a:buClr>
                <a:schemeClr val="dk1"/>
              </a:buClr>
              <a:buSzPts val="800"/>
            </a:pPr>
            <a:endParaRPr lang="en-US" sz="2400" dirty="0">
              <a:solidFill>
                <a:schemeClr val="lt1"/>
              </a:solidFill>
              <a:latin typeface="Hellix Black" pitchFamily="2" charset="77"/>
              <a:ea typeface="Montserrat Light"/>
              <a:cs typeface="Montserrat Light"/>
              <a:sym typeface="Montserrat Light"/>
            </a:endParaRPr>
          </a:p>
          <a:p>
            <a:pPr algn="ctr">
              <a:lnSpc>
                <a:spcPct val="115000"/>
              </a:lnSpc>
              <a:buClr>
                <a:schemeClr val="dk1"/>
              </a:buClr>
              <a:buSzPts val="800"/>
            </a:pPr>
            <a:endParaRPr lang="en-US" sz="2000" b="1" dirty="0">
              <a:solidFill>
                <a:schemeClr val="bg1"/>
              </a:solidFill>
              <a:latin typeface="Hellix Black" pitchFamily="2" charset="77"/>
              <a:ea typeface="Montserrat"/>
              <a:cs typeface="Montserrat"/>
              <a:sym typeface="Montserrat"/>
            </a:endParaRPr>
          </a:p>
          <a:p>
            <a:pPr algn="ctr">
              <a:lnSpc>
                <a:spcPct val="115000"/>
              </a:lnSpc>
              <a:buClr>
                <a:schemeClr val="dk1"/>
              </a:buClr>
              <a:buSzPts val="800"/>
            </a:pPr>
            <a:endParaRPr lang="en-US" sz="2000" b="1" dirty="0">
              <a:solidFill>
                <a:schemeClr val="bg1"/>
              </a:solidFill>
              <a:latin typeface="Hellix Black" pitchFamily="2" charset="77"/>
              <a:ea typeface="Montserrat"/>
              <a:cs typeface="Montserrat"/>
              <a:sym typeface="Montserrat"/>
            </a:endParaRPr>
          </a:p>
          <a:p>
            <a:pPr algn="ctr">
              <a:lnSpc>
                <a:spcPct val="115000"/>
              </a:lnSpc>
              <a:buClr>
                <a:schemeClr val="dk1"/>
              </a:buClr>
              <a:buSzPts val="800"/>
            </a:pPr>
            <a:endParaRPr lang="en-US" sz="2000" b="1" dirty="0">
              <a:solidFill>
                <a:schemeClr val="bg1"/>
              </a:solidFill>
              <a:latin typeface="Hellix Black" pitchFamily="2" charset="77"/>
              <a:ea typeface="Montserrat"/>
              <a:cs typeface="Montserrat"/>
              <a:sym typeface="Montserrat"/>
            </a:endParaRPr>
          </a:p>
          <a:p>
            <a:pPr algn="ctr">
              <a:lnSpc>
                <a:spcPct val="115000"/>
              </a:lnSpc>
              <a:buClr>
                <a:schemeClr val="dk1"/>
              </a:buClr>
              <a:buSzPts val="800"/>
            </a:pPr>
            <a:r>
              <a:rPr lang="en-US" sz="5000" b="1" dirty="0">
                <a:solidFill>
                  <a:schemeClr val="bg1"/>
                </a:solidFill>
                <a:latin typeface="HEITI TC MEDIUM" pitchFamily="2" charset="-128"/>
                <a:ea typeface="HEITI TC MEDIUM" pitchFamily="2" charset="-128"/>
                <a:cs typeface="Montserrat"/>
                <a:sym typeface="Montserrat"/>
              </a:rPr>
              <a:t>#</a:t>
            </a:r>
            <a:r>
              <a:rPr lang="en-US" sz="5000" b="1" dirty="0" err="1">
                <a:solidFill>
                  <a:schemeClr val="bg1"/>
                </a:solidFill>
                <a:latin typeface="HEITI TC MEDIUM" pitchFamily="2" charset="-128"/>
                <a:ea typeface="HEITI TC MEDIUM" pitchFamily="2" charset="-128"/>
                <a:cs typeface="Montserrat"/>
                <a:sym typeface="Montserrat"/>
              </a:rPr>
              <a:t>TechIntersections</a:t>
            </a:r>
            <a:r>
              <a:rPr lang="en-US" sz="5000" b="1" dirty="0">
                <a:solidFill>
                  <a:schemeClr val="bg1"/>
                </a:solidFill>
                <a:latin typeface="HEITI TC MEDIUM" pitchFamily="2" charset="-128"/>
                <a:ea typeface="HEITI TC MEDIUM" pitchFamily="2" charset="-128"/>
                <a:cs typeface="Montserrat"/>
                <a:sym typeface="Montserrat"/>
              </a:rPr>
              <a:t> @</a:t>
            </a:r>
            <a:r>
              <a:rPr lang="en-US" sz="5000" b="1" dirty="0" err="1">
                <a:solidFill>
                  <a:schemeClr val="bg1"/>
                </a:solidFill>
                <a:latin typeface="HEITI TC MEDIUM" pitchFamily="2" charset="-128"/>
                <a:ea typeface="HEITI TC MEDIUM" pitchFamily="2" charset="-128"/>
                <a:cs typeface="Montserrat"/>
                <a:sym typeface="Montserrat"/>
              </a:rPr>
              <a:t>TechIntersections</a:t>
            </a:r>
            <a:r>
              <a:rPr lang="en-US" sz="5000" b="1" dirty="0">
                <a:solidFill>
                  <a:schemeClr val="bg1"/>
                </a:solidFill>
                <a:latin typeface="HEITI TC MEDIUM" pitchFamily="2" charset="-128"/>
                <a:ea typeface="HEITI TC MEDIUM" pitchFamily="2" charset="-128"/>
                <a:cs typeface="Montserrat"/>
                <a:sym typeface="Montserrat"/>
              </a:rPr>
              <a:t>    @</a:t>
            </a:r>
            <a:r>
              <a:rPr lang="en-US" sz="5000" b="1" dirty="0" err="1">
                <a:solidFill>
                  <a:schemeClr val="bg1"/>
                </a:solidFill>
                <a:latin typeface="HEITI TC MEDIUM" pitchFamily="2" charset="-128"/>
                <a:ea typeface="HEITI TC MEDIUM" pitchFamily="2" charset="-128"/>
                <a:cs typeface="Montserrat"/>
                <a:sym typeface="Montserrat"/>
              </a:rPr>
              <a:t>erinjerri</a:t>
            </a:r>
            <a:endParaRPr lang="en-US" sz="5000" b="1" dirty="0">
              <a:solidFill>
                <a:schemeClr val="bg1"/>
              </a:solidFill>
              <a:latin typeface="HEITI TC MEDIUM" pitchFamily="2" charset="-128"/>
              <a:ea typeface="HEITI TC MEDIUM" pitchFamily="2" charset="-128"/>
              <a:cs typeface="Montserrat"/>
              <a:sym typeface="Montserrat"/>
            </a:endParaRPr>
          </a:p>
          <a:p>
            <a:endParaRPr lang="en-US" sz="2000" b="1" dirty="0">
              <a:solidFill>
                <a:schemeClr val="bg1"/>
              </a:solidFill>
              <a:latin typeface="Hellix Black" pitchFamily="2" charset="77"/>
            </a:endParaRPr>
          </a:p>
        </p:txBody>
      </p:sp>
      <p:pic>
        <p:nvPicPr>
          <p:cNvPr id="5" name="Picture 4" descr="Logo&#10;&#10;Description automatically generated">
            <a:extLst>
              <a:ext uri="{FF2B5EF4-FFF2-40B4-BE49-F238E27FC236}">
                <a16:creationId xmlns:a16="http://schemas.microsoft.com/office/drawing/2014/main" id="{5707D487-C2EC-9FD2-BC4B-B8A48DD64FB0}"/>
              </a:ext>
            </a:extLst>
          </p:cNvPr>
          <p:cNvPicPr>
            <a:picLocks noChangeAspect="1"/>
          </p:cNvPicPr>
          <p:nvPr/>
        </p:nvPicPr>
        <p:blipFill>
          <a:blip r:embed="rId3"/>
          <a:stretch>
            <a:fillRect/>
          </a:stretch>
        </p:blipFill>
        <p:spPr>
          <a:xfrm>
            <a:off x="4921250" y="2841320"/>
            <a:ext cx="2349500" cy="838200"/>
          </a:xfrm>
          <a:prstGeom prst="rect">
            <a:avLst/>
          </a:prstGeom>
        </p:spPr>
      </p:pic>
    </p:spTree>
    <p:extLst>
      <p:ext uri="{BB962C8B-B14F-4D97-AF65-F5344CB8AC3E}">
        <p14:creationId xmlns:p14="http://schemas.microsoft.com/office/powerpoint/2010/main" val="3302983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67"/>
          <p:cNvSpPr txBox="1"/>
          <p:nvPr/>
        </p:nvSpPr>
        <p:spPr>
          <a:xfrm>
            <a:off x="2369618" y="-261446"/>
            <a:ext cx="8869227" cy="8402260"/>
          </a:xfrm>
          <a:prstGeom prst="rect">
            <a:avLst/>
          </a:prstGeom>
          <a:noFill/>
          <a:ln>
            <a:noFill/>
          </a:ln>
        </p:spPr>
        <p:txBody>
          <a:bodyPr spcFirstLastPara="1" wrap="square" lIns="91433" tIns="45700" rIns="91433" bIns="45700" anchor="t" anchorCtr="0">
            <a:spAutoFit/>
          </a:bodyPr>
          <a:lstStyle/>
          <a:p>
            <a:pPr marL="93131">
              <a:lnSpc>
                <a:spcPct val="150000"/>
              </a:lnSpc>
              <a:buClr>
                <a:schemeClr val="dk1"/>
              </a:buClr>
              <a:buSzPts val="1100"/>
            </a:pPr>
            <a:r>
              <a:rPr lang="en-US" sz="8000" dirty="0">
                <a:solidFill>
                  <a:schemeClr val="dk1"/>
                </a:solidFill>
                <a:latin typeface="Heiti TC Medium" pitchFamily="2" charset="-128"/>
                <a:ea typeface="Heiti TC Medium" pitchFamily="2" charset="-128"/>
                <a:cs typeface="Questrial"/>
                <a:sym typeface="Questrial"/>
              </a:rPr>
              <a:t>0	</a:t>
            </a:r>
          </a:p>
          <a:p>
            <a:pPr marL="93131">
              <a:lnSpc>
                <a:spcPct val="150000"/>
              </a:lnSpc>
              <a:buClr>
                <a:schemeClr val="dk1"/>
              </a:buClr>
              <a:buSzPts val="1100"/>
            </a:pPr>
            <a:r>
              <a:rPr lang="en-US" sz="8000" dirty="0">
                <a:solidFill>
                  <a:schemeClr val="dk1"/>
                </a:solidFill>
                <a:latin typeface="Heiti TC Medium" pitchFamily="2" charset="-128"/>
                <a:ea typeface="Heiti TC Medium" pitchFamily="2" charset="-128"/>
                <a:cs typeface="Questrial"/>
                <a:sym typeface="Questrial"/>
              </a:rPr>
              <a:t>1</a:t>
            </a:r>
            <a:endParaRPr lang="en-US" sz="4000" dirty="0">
              <a:solidFill>
                <a:srgbClr val="000000"/>
              </a:solidFill>
              <a:latin typeface="Heiti TC Medium" pitchFamily="2" charset="-128"/>
              <a:ea typeface="Heiti TC Medium" pitchFamily="2" charset="-128"/>
              <a:cs typeface="Arial"/>
              <a:sym typeface="Arial"/>
            </a:endParaRPr>
          </a:p>
          <a:p>
            <a:pPr marL="93131">
              <a:lnSpc>
                <a:spcPct val="150000"/>
              </a:lnSpc>
              <a:buClr>
                <a:schemeClr val="dk1"/>
              </a:buClr>
              <a:buSzPts val="1100"/>
            </a:pPr>
            <a:r>
              <a:rPr lang="en" sz="8000" dirty="0">
                <a:solidFill>
                  <a:schemeClr val="dk1"/>
                </a:solidFill>
                <a:latin typeface="Heiti TC Medium" pitchFamily="2" charset="-128"/>
                <a:ea typeface="Heiti TC Medium" pitchFamily="2" charset="-128"/>
                <a:cs typeface="Questrial"/>
                <a:sym typeface="Questrial"/>
              </a:rPr>
              <a:t>2</a:t>
            </a:r>
            <a:r>
              <a:rPr lang="en" sz="4000" dirty="0">
                <a:solidFill>
                  <a:schemeClr val="dk1"/>
                </a:solidFill>
                <a:latin typeface="Heiti TC Medium" pitchFamily="2" charset="-128"/>
                <a:ea typeface="Heiti TC Medium" pitchFamily="2" charset="-128"/>
                <a:cs typeface="Questrial"/>
                <a:sym typeface="Questrial"/>
              </a:rPr>
              <a:t>	</a:t>
            </a:r>
          </a:p>
          <a:p>
            <a:pPr marL="93131">
              <a:lnSpc>
                <a:spcPct val="150000"/>
              </a:lnSpc>
              <a:buClr>
                <a:schemeClr val="dk1"/>
              </a:buClr>
              <a:buSzPts val="1100"/>
            </a:pPr>
            <a:r>
              <a:rPr lang="en" sz="8000" dirty="0">
                <a:solidFill>
                  <a:schemeClr val="dk1"/>
                </a:solidFill>
                <a:latin typeface="Heiti TC Medium" pitchFamily="2" charset="-128"/>
                <a:ea typeface="Heiti TC Medium" pitchFamily="2" charset="-128"/>
                <a:cs typeface="Questrial"/>
                <a:sym typeface="Questrial"/>
              </a:rPr>
              <a:t>3</a:t>
            </a:r>
            <a:r>
              <a:rPr lang="en" sz="4000" dirty="0">
                <a:solidFill>
                  <a:schemeClr val="dk1"/>
                </a:solidFill>
                <a:latin typeface="Heiti TC Medium" pitchFamily="2" charset="-128"/>
                <a:ea typeface="Heiti TC Medium" pitchFamily="2" charset="-128"/>
                <a:cs typeface="Questrial"/>
                <a:sym typeface="Questrial"/>
              </a:rPr>
              <a:t> 	</a:t>
            </a:r>
            <a:endParaRPr sz="4000" dirty="0">
              <a:latin typeface="Heiti TC Medium" pitchFamily="2" charset="-128"/>
              <a:ea typeface="Heiti TC Medium" pitchFamily="2" charset="-128"/>
            </a:endParaRPr>
          </a:p>
          <a:p>
            <a:pPr marL="93131">
              <a:lnSpc>
                <a:spcPct val="150000"/>
              </a:lnSpc>
              <a:buClr>
                <a:schemeClr val="dk1"/>
              </a:buClr>
              <a:buSzPts val="1100"/>
            </a:pPr>
            <a:endParaRPr sz="4000" dirty="0">
              <a:solidFill>
                <a:srgbClr val="000000"/>
              </a:solidFill>
              <a:latin typeface="Heiti TC Medium" pitchFamily="2" charset="-128"/>
              <a:ea typeface="Heiti TC Medium" pitchFamily="2" charset="-128"/>
              <a:cs typeface="Arial"/>
              <a:sym typeface="Arial"/>
            </a:endParaRPr>
          </a:p>
        </p:txBody>
      </p:sp>
      <p:sp>
        <p:nvSpPr>
          <p:cNvPr id="2" name="Google Shape;251;p67">
            <a:extLst>
              <a:ext uri="{FF2B5EF4-FFF2-40B4-BE49-F238E27FC236}">
                <a16:creationId xmlns:a16="http://schemas.microsoft.com/office/drawing/2014/main" id="{3165930A-FDC4-CDBF-2978-97136922C39E}"/>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3" name="Google Shape;252;p67">
            <a:extLst>
              <a:ext uri="{FF2B5EF4-FFF2-40B4-BE49-F238E27FC236}">
                <a16:creationId xmlns:a16="http://schemas.microsoft.com/office/drawing/2014/main" id="{D5450D9A-CE4A-FAEA-A75F-6F307FCA81B6}"/>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TABLE OF CONTENTS</a:t>
            </a:r>
            <a:endParaRPr sz="4000" dirty="0">
              <a:solidFill>
                <a:srgbClr val="000000"/>
              </a:solidFill>
              <a:latin typeface="Hellix Black" pitchFamily="2" charset="77"/>
              <a:ea typeface="Arial"/>
              <a:cs typeface="Arial"/>
              <a:sym typeface="Arial"/>
            </a:endParaRPr>
          </a:p>
        </p:txBody>
      </p:sp>
      <p:sp>
        <p:nvSpPr>
          <p:cNvPr id="5" name="TextBox 4">
            <a:extLst>
              <a:ext uri="{FF2B5EF4-FFF2-40B4-BE49-F238E27FC236}">
                <a16:creationId xmlns:a16="http://schemas.microsoft.com/office/drawing/2014/main" id="{29419CAF-8578-70E4-8D3B-97EF673FA2C7}"/>
              </a:ext>
            </a:extLst>
          </p:cNvPr>
          <p:cNvSpPr txBox="1"/>
          <p:nvPr/>
        </p:nvSpPr>
        <p:spPr>
          <a:xfrm>
            <a:off x="3996774" y="382902"/>
            <a:ext cx="7836593" cy="6863417"/>
          </a:xfrm>
          <a:prstGeom prst="rect">
            <a:avLst/>
          </a:prstGeom>
          <a:noFill/>
        </p:spPr>
        <p:txBody>
          <a:bodyPr wrap="square">
            <a:spAutoFit/>
          </a:bodyPr>
          <a:lstStyle/>
          <a:p>
            <a:r>
              <a:rPr lang="en-US" sz="4000" dirty="0">
                <a:solidFill>
                  <a:schemeClr val="dk1"/>
                </a:solidFill>
                <a:latin typeface="Heiti TC Medium" pitchFamily="2" charset="-128"/>
                <a:ea typeface="Heiti TC Medium" pitchFamily="2" charset="-128"/>
                <a:cs typeface="Questrial"/>
                <a:sym typeface="Questrial"/>
              </a:rPr>
              <a:t>SOME NOTES / TERMINOLOGY</a:t>
            </a:r>
          </a:p>
          <a:p>
            <a:endParaRPr lang="en-US" sz="4000" dirty="0">
              <a:solidFill>
                <a:schemeClr val="dk1"/>
              </a:solidFill>
              <a:latin typeface="Heiti TC Medium" pitchFamily="2" charset="-128"/>
              <a:ea typeface="Heiti TC Medium" pitchFamily="2" charset="-128"/>
              <a:cs typeface="Questrial"/>
              <a:sym typeface="Questrial"/>
            </a:endParaRPr>
          </a:p>
          <a:p>
            <a:endParaRPr lang="en-US" sz="4000" dirty="0">
              <a:solidFill>
                <a:schemeClr val="dk1"/>
              </a:solidFill>
              <a:latin typeface="Heiti TC Medium" pitchFamily="2" charset="-128"/>
              <a:ea typeface="Heiti TC Medium" pitchFamily="2" charset="-128"/>
              <a:cs typeface="Questrial"/>
              <a:sym typeface="Questrial"/>
            </a:endParaRPr>
          </a:p>
          <a:p>
            <a:r>
              <a:rPr lang="en-US" sz="4000" dirty="0">
                <a:solidFill>
                  <a:schemeClr val="dk1"/>
                </a:solidFill>
                <a:latin typeface="Heiti TC Medium" pitchFamily="2" charset="-128"/>
                <a:ea typeface="Heiti TC Medium" pitchFamily="2" charset="-128"/>
                <a:cs typeface="Questrial"/>
                <a:sym typeface="Questrial"/>
              </a:rPr>
              <a:t>STORY OF SELF – MY STORY</a:t>
            </a:r>
            <a:endParaRPr lang="en-US" sz="4000" dirty="0"/>
          </a:p>
          <a:p>
            <a:endParaRPr lang="en-US" sz="4000" dirty="0"/>
          </a:p>
          <a:p>
            <a:endParaRPr lang="en-US" sz="4000" dirty="0"/>
          </a:p>
          <a:p>
            <a:r>
              <a:rPr lang="en-US" sz="4000" dirty="0">
                <a:solidFill>
                  <a:schemeClr val="dk1"/>
                </a:solidFill>
                <a:latin typeface="Heiti TC Medium" pitchFamily="2" charset="-128"/>
                <a:ea typeface="Heiti TC Medium" pitchFamily="2" charset="-128"/>
                <a:cs typeface="Questrial"/>
                <a:sym typeface="Questrial"/>
              </a:rPr>
              <a:t>STORY OF US – OUR STORY</a:t>
            </a:r>
            <a:endParaRPr lang="en-US" sz="4000" dirty="0">
              <a:latin typeface="Heiti TC Medium" pitchFamily="2" charset="-128"/>
              <a:ea typeface="Heiti TC Medium" pitchFamily="2" charset="-128"/>
            </a:endParaRPr>
          </a:p>
          <a:p>
            <a:endParaRPr lang="en-US" sz="4000" dirty="0"/>
          </a:p>
          <a:p>
            <a:endParaRPr lang="en-US" sz="4000" dirty="0"/>
          </a:p>
          <a:p>
            <a:r>
              <a:rPr lang="en" sz="4000" dirty="0">
                <a:solidFill>
                  <a:schemeClr val="dk1"/>
                </a:solidFill>
                <a:latin typeface="Heiti TC Medium" pitchFamily="2" charset="-128"/>
                <a:ea typeface="Heiti TC Medium" pitchFamily="2" charset="-128"/>
                <a:cs typeface="Questrial"/>
                <a:sym typeface="Questrial"/>
              </a:rPr>
              <a:t>STORY OF NOW – YOUR STORY</a:t>
            </a:r>
            <a:endParaRPr lang="en-US" sz="4000" dirty="0"/>
          </a:p>
          <a:p>
            <a:endParaRPr lang="en-US" sz="4000" dirty="0"/>
          </a:p>
        </p:txBody>
      </p:sp>
      <p:sp>
        <p:nvSpPr>
          <p:cNvPr id="7" name="TextBox 6">
            <a:extLst>
              <a:ext uri="{FF2B5EF4-FFF2-40B4-BE49-F238E27FC236}">
                <a16:creationId xmlns:a16="http://schemas.microsoft.com/office/drawing/2014/main" id="{FAF1110D-C8BF-4250-97FA-2A2932F9B451}"/>
              </a:ext>
            </a:extLst>
          </p:cNvPr>
          <p:cNvSpPr txBox="1"/>
          <p:nvPr/>
        </p:nvSpPr>
        <p:spPr>
          <a:xfrm>
            <a:off x="4104046" y="2244524"/>
            <a:ext cx="8323844" cy="707886"/>
          </a:xfrm>
          <a:prstGeom prst="rect">
            <a:avLst/>
          </a:prstGeom>
          <a:noFill/>
        </p:spPr>
        <p:txBody>
          <a:bodyPr wrap="square">
            <a:spAutoFit/>
          </a:bodyPr>
          <a:lstStyle/>
          <a:p>
            <a:endParaRPr lang="en-US" sz="4000" dirty="0"/>
          </a:p>
        </p:txBody>
      </p:sp>
      <p:sp>
        <p:nvSpPr>
          <p:cNvPr id="9" name="TextBox 8">
            <a:extLst>
              <a:ext uri="{FF2B5EF4-FFF2-40B4-BE49-F238E27FC236}">
                <a16:creationId xmlns:a16="http://schemas.microsoft.com/office/drawing/2014/main" id="{2C17BFB1-E288-9A46-02AA-F7FB26D212C6}"/>
              </a:ext>
            </a:extLst>
          </p:cNvPr>
          <p:cNvSpPr txBox="1"/>
          <p:nvPr/>
        </p:nvSpPr>
        <p:spPr>
          <a:xfrm>
            <a:off x="4087354" y="3905591"/>
            <a:ext cx="6797139" cy="871008"/>
          </a:xfrm>
          <a:prstGeom prst="rect">
            <a:avLst/>
          </a:prstGeom>
          <a:noFill/>
        </p:spPr>
        <p:txBody>
          <a:bodyPr wrap="square">
            <a:spAutoFit/>
          </a:bodyPr>
          <a:lstStyle/>
          <a:p>
            <a:pPr marL="93131">
              <a:lnSpc>
                <a:spcPct val="150000"/>
              </a:lnSpc>
              <a:buClr>
                <a:schemeClr val="dk1"/>
              </a:buClr>
              <a:buSzPts val="1100"/>
            </a:pPr>
            <a:endParaRPr lang="en-US" sz="4000" dirty="0">
              <a:latin typeface="Heiti TC Medium" pitchFamily="2" charset="-128"/>
              <a:ea typeface="Heiti TC Medium" pitchFamily="2" charset="-128"/>
            </a:endParaRPr>
          </a:p>
        </p:txBody>
      </p:sp>
      <p:sp>
        <p:nvSpPr>
          <p:cNvPr id="11" name="TextBox 10">
            <a:extLst>
              <a:ext uri="{FF2B5EF4-FFF2-40B4-BE49-F238E27FC236}">
                <a16:creationId xmlns:a16="http://schemas.microsoft.com/office/drawing/2014/main" id="{9898B491-84E6-EA2D-27B4-E97CA74F9FF2}"/>
              </a:ext>
            </a:extLst>
          </p:cNvPr>
          <p:cNvSpPr txBox="1"/>
          <p:nvPr/>
        </p:nvSpPr>
        <p:spPr>
          <a:xfrm>
            <a:off x="4197926" y="5916882"/>
            <a:ext cx="7920479" cy="707886"/>
          </a:xfrm>
          <a:prstGeom prst="rect">
            <a:avLst/>
          </a:prstGeom>
          <a:noFill/>
        </p:spPr>
        <p:txBody>
          <a:bodyPr wrap="square">
            <a:spAutoFit/>
          </a:bodyPr>
          <a:lstStyle/>
          <a:p>
            <a:endParaRPr lang="en-US" sz="4000" dirty="0"/>
          </a:p>
        </p:txBody>
      </p:sp>
    </p:spTree>
    <p:extLst>
      <p:ext uri="{BB962C8B-B14F-4D97-AF65-F5344CB8AC3E}">
        <p14:creationId xmlns:p14="http://schemas.microsoft.com/office/powerpoint/2010/main" val="1001945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4" name="Google Shape;251;p67">
            <a:extLst>
              <a:ext uri="{FF2B5EF4-FFF2-40B4-BE49-F238E27FC236}">
                <a16:creationId xmlns:a16="http://schemas.microsoft.com/office/drawing/2014/main" id="{36352951-2B3A-86B3-8DCC-BA211864A29E}"/>
              </a:ext>
            </a:extLst>
          </p:cNvPr>
          <p:cNvSpPr/>
          <p:nvPr/>
        </p:nvSpPr>
        <p:spPr>
          <a:xfrm>
            <a:off x="-14962" y="-121764"/>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5" name="Google Shape;252;p67">
            <a:extLst>
              <a:ext uri="{FF2B5EF4-FFF2-40B4-BE49-F238E27FC236}">
                <a16:creationId xmlns:a16="http://schemas.microsoft.com/office/drawing/2014/main" id="{2D3B7D36-97E3-1973-59B0-8588775CCBE3}"/>
              </a:ext>
            </a:extLst>
          </p:cNvPr>
          <p:cNvSpPr txBox="1"/>
          <p:nvPr/>
        </p:nvSpPr>
        <p:spPr>
          <a:xfrm rot="16200000">
            <a:off x="-2519351" y="3214369"/>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SOME NOTES</a:t>
            </a:r>
            <a:endParaRPr sz="4000" dirty="0">
              <a:solidFill>
                <a:srgbClr val="000000"/>
              </a:solidFill>
              <a:latin typeface="Hellix Black" pitchFamily="2" charset="77"/>
              <a:ea typeface="Arial"/>
              <a:cs typeface="Arial"/>
              <a:sym typeface="Arial"/>
            </a:endParaRPr>
          </a:p>
        </p:txBody>
      </p:sp>
      <p:sp>
        <p:nvSpPr>
          <p:cNvPr id="7" name="TextBox 6">
            <a:extLst>
              <a:ext uri="{FF2B5EF4-FFF2-40B4-BE49-F238E27FC236}">
                <a16:creationId xmlns:a16="http://schemas.microsoft.com/office/drawing/2014/main" id="{CC26C8A5-5382-4DBE-82BB-AE85C306CAC9}"/>
              </a:ext>
            </a:extLst>
          </p:cNvPr>
          <p:cNvSpPr txBox="1"/>
          <p:nvPr/>
        </p:nvSpPr>
        <p:spPr>
          <a:xfrm>
            <a:off x="6067928" y="6495756"/>
            <a:ext cx="612407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9" name="Google Shape;300;p69">
            <a:extLst>
              <a:ext uri="{FF2B5EF4-FFF2-40B4-BE49-F238E27FC236}">
                <a16:creationId xmlns:a16="http://schemas.microsoft.com/office/drawing/2014/main" id="{978894AA-40F2-7F8A-0BF5-AB2379018490}"/>
              </a:ext>
            </a:extLst>
          </p:cNvPr>
          <p:cNvSpPr txBox="1"/>
          <p:nvPr/>
        </p:nvSpPr>
        <p:spPr>
          <a:xfrm>
            <a:off x="3421402" y="-495549"/>
            <a:ext cx="6906676" cy="8330175"/>
          </a:xfrm>
          <a:prstGeom prst="rect">
            <a:avLst/>
          </a:prstGeom>
          <a:noFill/>
          <a:ln>
            <a:noFill/>
          </a:ln>
        </p:spPr>
        <p:txBody>
          <a:bodyPr spcFirstLastPara="1" wrap="square" lIns="121900" tIns="60933" rIns="121900" bIns="60933" anchor="t" anchorCtr="0">
            <a:spAutoFit/>
          </a:bodyPr>
          <a:lstStyle/>
          <a:p>
            <a:pPr algn="ctr">
              <a:lnSpc>
                <a:spcPct val="200000"/>
              </a:lnSpc>
              <a:buClr>
                <a:srgbClr val="000000"/>
              </a:buClr>
              <a:buSzPts val="20000"/>
            </a:pPr>
            <a:r>
              <a:rPr lang="en" sz="26666" b="1" dirty="0">
                <a:latin typeface="HEITI TC MEDIUM" pitchFamily="2" charset="-128"/>
                <a:ea typeface="HEITI TC MEDIUM" pitchFamily="2" charset="-128"/>
                <a:cs typeface="Questrial"/>
                <a:sym typeface="Questrial"/>
              </a:rPr>
              <a:t>0</a:t>
            </a:r>
            <a:r>
              <a:rPr lang="en" sz="13333" b="1" dirty="0">
                <a:solidFill>
                  <a:schemeClr val="lt1"/>
                </a:solidFill>
                <a:latin typeface="Questrial"/>
                <a:ea typeface="Questrial"/>
                <a:cs typeface="Questrial"/>
                <a:sym typeface="Questrial"/>
              </a:rPr>
              <a:t> </a:t>
            </a:r>
            <a:endParaRPr sz="13333" b="1" dirty="0">
              <a:solidFill>
                <a:schemeClr val="lt1"/>
              </a:solidFill>
              <a:latin typeface="Arial"/>
              <a:ea typeface="Arial"/>
              <a:cs typeface="Arial"/>
              <a:sym typeface="Arial"/>
            </a:endParaRPr>
          </a:p>
        </p:txBody>
      </p:sp>
      <p:sp>
        <p:nvSpPr>
          <p:cNvPr id="10" name="Google Shape;238;p67">
            <a:extLst>
              <a:ext uri="{FF2B5EF4-FFF2-40B4-BE49-F238E27FC236}">
                <a16:creationId xmlns:a16="http://schemas.microsoft.com/office/drawing/2014/main" id="{858A7186-7617-420C-899C-645503D15500}"/>
              </a:ext>
            </a:extLst>
          </p:cNvPr>
          <p:cNvSpPr txBox="1"/>
          <p:nvPr/>
        </p:nvSpPr>
        <p:spPr>
          <a:xfrm>
            <a:off x="1467177" y="462593"/>
            <a:ext cx="10724823" cy="2400617"/>
          </a:xfrm>
          <a:prstGeom prst="rect">
            <a:avLst/>
          </a:prstGeom>
          <a:noFill/>
          <a:ln>
            <a:noFill/>
          </a:ln>
        </p:spPr>
        <p:txBody>
          <a:bodyPr spcFirstLastPara="1" wrap="square" lIns="91433" tIns="45700" rIns="91433" bIns="45700" anchor="t" anchorCtr="0">
            <a:spAutoFit/>
          </a:bodyPr>
          <a:lstStyle/>
          <a:p>
            <a:pPr marL="93131" algn="ctr">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SOME NOTES</a:t>
            </a:r>
            <a:endParaRPr lang="en-US" sz="5000" dirty="0">
              <a:solidFill>
                <a:srgbClr val="000000"/>
              </a:solidFill>
              <a:latin typeface="Hellix Black" pitchFamily="2" charset="77"/>
              <a:ea typeface="Questrial"/>
              <a:cs typeface="Arial"/>
              <a:sym typeface="Arial"/>
            </a:endParaRPr>
          </a:p>
          <a:p>
            <a:pPr marL="93131" algn="ctr">
              <a:lnSpc>
                <a:spcPct val="150000"/>
              </a:lnSpc>
              <a:buClr>
                <a:schemeClr val="dk1"/>
              </a:buClr>
              <a:buSzPts val="1100"/>
            </a:pPr>
            <a:endParaRPr sz="5000" dirty="0">
              <a:solidFill>
                <a:srgbClr val="000000"/>
              </a:solidFill>
              <a:latin typeface="Hellix Black" pitchFamily="2" charset="77"/>
              <a:ea typeface="Arial"/>
              <a:cs typeface="Arial"/>
              <a:sym typeface="Arial"/>
            </a:endParaRPr>
          </a:p>
        </p:txBody>
      </p:sp>
      <p:sp>
        <p:nvSpPr>
          <p:cNvPr id="11" name="Google Shape;301;p69">
            <a:extLst>
              <a:ext uri="{FF2B5EF4-FFF2-40B4-BE49-F238E27FC236}">
                <a16:creationId xmlns:a16="http://schemas.microsoft.com/office/drawing/2014/main" id="{E5F9259D-BAE9-14EF-D108-E5A9768E46AC}"/>
              </a:ext>
            </a:extLst>
          </p:cNvPr>
          <p:cNvSpPr txBox="1"/>
          <p:nvPr/>
        </p:nvSpPr>
        <p:spPr>
          <a:xfrm>
            <a:off x="1467176" y="5615889"/>
            <a:ext cx="10724823" cy="779518"/>
          </a:xfrm>
          <a:prstGeom prst="rect">
            <a:avLst/>
          </a:prstGeom>
          <a:noFill/>
          <a:ln>
            <a:noFill/>
          </a:ln>
        </p:spPr>
        <p:txBody>
          <a:bodyPr spcFirstLastPara="1" wrap="square" lIns="121900" tIns="60933" rIns="121900" bIns="60933" anchor="t" anchorCtr="0">
            <a:spAutoFit/>
          </a:bodyPr>
          <a:lstStyle/>
          <a:p>
            <a:pPr algn="ctr">
              <a:lnSpc>
                <a:spcPct val="200000"/>
              </a:lnSpc>
              <a:buClr>
                <a:srgbClr val="000000"/>
              </a:buClr>
              <a:buSzPts val="1600"/>
            </a:pPr>
            <a:r>
              <a:rPr lang="en" sz="2133" b="1" dirty="0">
                <a:latin typeface="HEITI TC MEDIUM" pitchFamily="2" charset="-128"/>
                <a:ea typeface="HEITI TC MEDIUM" pitchFamily="2" charset="-128"/>
                <a:cs typeface="Questrial"/>
                <a:sym typeface="Questrial"/>
              </a:rPr>
              <a:t>FYI</a:t>
            </a:r>
            <a:endParaRPr sz="2133" b="1" dirty="0">
              <a:latin typeface="HEITI TC MEDIUM" pitchFamily="2" charset="-128"/>
              <a:ea typeface="HEITI TC MEDIUM" pitchFamily="2" charset="-128"/>
              <a:cs typeface="Arial"/>
              <a:sym typeface="Arial"/>
            </a:endParaRPr>
          </a:p>
        </p:txBody>
      </p:sp>
    </p:spTree>
    <p:extLst>
      <p:ext uri="{BB962C8B-B14F-4D97-AF65-F5344CB8AC3E}">
        <p14:creationId xmlns:p14="http://schemas.microsoft.com/office/powerpoint/2010/main" val="266304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2403B"/>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2753D83-98AB-12BF-875F-37A9486D19B3}"/>
              </a:ext>
            </a:extLst>
          </p:cNvPr>
          <p:cNvSpPr>
            <a:spLocks noGrp="1"/>
          </p:cNvSpPr>
          <p:nvPr>
            <p:ph type="subTitle" idx="1"/>
          </p:nvPr>
        </p:nvSpPr>
        <p:spPr>
          <a:xfrm>
            <a:off x="0" y="313151"/>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MOMENT OF SILENCE</a:t>
            </a:r>
          </a:p>
          <a:p>
            <a:pPr algn="ctr">
              <a:lnSpc>
                <a:spcPct val="200000"/>
              </a:lnSpc>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Please give a momentary silence to honor those who have lost their lives during COVID19 due to the pandemic and of the hate crimes impacting communities of color.</a:t>
            </a:r>
            <a:endParaRPr lang="en-US" sz="2000" b="1" dirty="0">
              <a:solidFill>
                <a:schemeClr val="bg1"/>
              </a:solidFill>
              <a:latin typeface="Hellix Black" pitchFamily="2" charset="77"/>
              <a:ea typeface="Montserrat"/>
              <a:cs typeface="Montserrat"/>
              <a:sym typeface="Montserrat"/>
            </a:endParaRPr>
          </a:p>
          <a:p>
            <a:pPr algn="ctr">
              <a:lnSpc>
                <a:spcPct val="115000"/>
              </a:lnSpc>
              <a:buClr>
                <a:schemeClr val="dk1"/>
              </a:buClr>
              <a:buSzPts val="800"/>
            </a:pPr>
            <a:endParaRPr lang="en-US" sz="2000" b="1" dirty="0">
              <a:solidFill>
                <a:schemeClr val="bg1"/>
              </a:solidFill>
              <a:latin typeface="Hellix Black" pitchFamily="2" charset="77"/>
              <a:ea typeface="Montserrat"/>
              <a:cs typeface="Montserrat"/>
              <a:sym typeface="Montserrat"/>
            </a:endParaRPr>
          </a:p>
          <a:p>
            <a:r>
              <a:rPr lang="en-US" sz="2000" b="1" dirty="0">
                <a:solidFill>
                  <a:schemeClr val="bg1"/>
                </a:solidFill>
                <a:latin typeface="HEITI TC MEDIUM" pitchFamily="2" charset="-128"/>
                <a:ea typeface="HEITI TC MEDIUM" pitchFamily="2" charset="-128"/>
              </a:rPr>
              <a:t>#</a:t>
            </a:r>
            <a:r>
              <a:rPr lang="en-US" sz="2000" b="1" dirty="0" err="1">
                <a:solidFill>
                  <a:schemeClr val="bg1"/>
                </a:solidFill>
                <a:latin typeface="HEITI TC MEDIUM" pitchFamily="2" charset="-128"/>
                <a:ea typeface="HEITI TC MEDIUM" pitchFamily="2" charset="-128"/>
              </a:rPr>
              <a:t>StopAsianHate</a:t>
            </a:r>
            <a:r>
              <a:rPr lang="en-US" sz="2000" b="1" dirty="0">
                <a:solidFill>
                  <a:schemeClr val="bg1"/>
                </a:solidFill>
                <a:latin typeface="HEITI TC MEDIUM" pitchFamily="2" charset="-128"/>
                <a:ea typeface="HEITI TC MEDIUM" pitchFamily="2" charset="-128"/>
              </a:rPr>
              <a:t> #</a:t>
            </a:r>
            <a:r>
              <a:rPr lang="en-US" sz="2000" b="1" dirty="0" err="1">
                <a:solidFill>
                  <a:schemeClr val="bg1"/>
                </a:solidFill>
                <a:latin typeface="HEITI TC MEDIUM" pitchFamily="2" charset="-128"/>
                <a:ea typeface="HEITI TC MEDIUM" pitchFamily="2" charset="-128"/>
              </a:rPr>
              <a:t>StopAAPIHate</a:t>
            </a:r>
            <a:r>
              <a:rPr lang="en-US" sz="2000" b="1" dirty="0">
                <a:solidFill>
                  <a:schemeClr val="bg1"/>
                </a:solidFill>
                <a:latin typeface="HEITI TC MEDIUM" pitchFamily="2" charset="-128"/>
                <a:ea typeface="HEITI TC MEDIUM" pitchFamily="2" charset="-128"/>
              </a:rPr>
              <a:t> #BlackLivesMatter</a:t>
            </a:r>
          </a:p>
        </p:txBody>
      </p:sp>
    </p:spTree>
    <p:extLst>
      <p:ext uri="{BB962C8B-B14F-4D97-AF65-F5344CB8AC3E}">
        <p14:creationId xmlns:p14="http://schemas.microsoft.com/office/powerpoint/2010/main" val="3020098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3" y="1"/>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2" y="574408"/>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COMMUNITY AGREEMENTS</a:t>
            </a:r>
          </a:p>
        </p:txBody>
      </p:sp>
      <p:sp>
        <p:nvSpPr>
          <p:cNvPr id="9" name="TextBox 8">
            <a:extLst>
              <a:ext uri="{FF2B5EF4-FFF2-40B4-BE49-F238E27FC236}">
                <a16:creationId xmlns:a16="http://schemas.microsoft.com/office/drawing/2014/main" id="{1702235B-E489-C047-8322-EAF7A90AD3AA}"/>
              </a:ext>
            </a:extLst>
          </p:cNvPr>
          <p:cNvSpPr txBox="1"/>
          <p:nvPr/>
        </p:nvSpPr>
        <p:spPr>
          <a:xfrm>
            <a:off x="2005682" y="1893577"/>
            <a:ext cx="10186314" cy="1323439"/>
          </a:xfrm>
          <a:prstGeom prst="rect">
            <a:avLst/>
          </a:prstGeom>
          <a:noFill/>
        </p:spPr>
        <p:txBody>
          <a:bodyPr wrap="square">
            <a:spAutoFit/>
          </a:bodyPr>
          <a:lstStyle/>
          <a:p>
            <a:pPr algn="ctr"/>
            <a:r>
              <a:rPr lang="en-US" sz="4000" dirty="0">
                <a:solidFill>
                  <a:srgbClr val="000000"/>
                </a:solidFill>
                <a:effectLst/>
                <a:latin typeface="Heiti TC Medium" pitchFamily="2" charset="-128"/>
                <a:ea typeface="Heiti TC Medium" pitchFamily="2" charset="-128"/>
              </a:rPr>
              <a:t>Land acknowledgement</a:t>
            </a:r>
          </a:p>
          <a:p>
            <a:pPr algn="ctr"/>
            <a:r>
              <a:rPr lang="en-US" sz="4000" dirty="0">
                <a:solidFill>
                  <a:srgbClr val="000000"/>
                </a:solidFill>
                <a:latin typeface="Heiti TC Medium" pitchFamily="2" charset="-128"/>
                <a:ea typeface="Heiti TC Medium" pitchFamily="2" charset="-128"/>
              </a:rPr>
              <a:t>http://native-</a:t>
            </a:r>
            <a:r>
              <a:rPr lang="en-US" sz="4000" dirty="0" err="1">
                <a:solidFill>
                  <a:srgbClr val="000000"/>
                </a:solidFill>
                <a:latin typeface="Heiti TC Medium" pitchFamily="2" charset="-128"/>
                <a:ea typeface="Heiti TC Medium" pitchFamily="2" charset="-128"/>
              </a:rPr>
              <a:t>land.ca</a:t>
            </a:r>
            <a:endParaRPr lang="en-US" sz="4000" dirty="0">
              <a:solidFill>
                <a:srgbClr val="000000"/>
              </a:solidFill>
              <a:effectLst/>
              <a:latin typeface="Heiti TC Medium" pitchFamily="2" charset="-128"/>
              <a:ea typeface="Heiti TC Medium" pitchFamily="2" charset="-128"/>
            </a:endParaRPr>
          </a:p>
        </p:txBody>
      </p:sp>
      <p:sp>
        <p:nvSpPr>
          <p:cNvPr id="11" name="TextBox 10">
            <a:extLst>
              <a:ext uri="{FF2B5EF4-FFF2-40B4-BE49-F238E27FC236}">
                <a16:creationId xmlns:a16="http://schemas.microsoft.com/office/drawing/2014/main" id="{E2CD247A-14CC-5BA8-2035-51DB53E54ECB}"/>
              </a:ext>
            </a:extLst>
          </p:cNvPr>
          <p:cNvSpPr txBox="1"/>
          <p:nvPr/>
        </p:nvSpPr>
        <p:spPr>
          <a:xfrm>
            <a:off x="2005683" y="3577054"/>
            <a:ext cx="10186318" cy="1631216"/>
          </a:xfrm>
          <a:prstGeom prst="rect">
            <a:avLst/>
          </a:prstGeom>
          <a:noFill/>
        </p:spPr>
        <p:txBody>
          <a:bodyPr wrap="square">
            <a:spAutoFit/>
          </a:bodyPr>
          <a:lstStyle/>
          <a:p>
            <a:pPr algn="ctr"/>
            <a:r>
              <a:rPr lang="en-US" sz="4000" b="1" dirty="0">
                <a:solidFill>
                  <a:srgbClr val="000000"/>
                </a:solidFill>
                <a:effectLst/>
                <a:latin typeface="Heiti TC Light" panose="02000000000000000000" pitchFamily="2" charset="-128"/>
                <a:ea typeface="Heiti TC Light" panose="02000000000000000000" pitchFamily="2" charset="-128"/>
              </a:rPr>
              <a:t>Hella realness - #</a:t>
            </a:r>
            <a:r>
              <a:rPr lang="en-US" sz="4000" b="1" dirty="0" err="1">
                <a:solidFill>
                  <a:srgbClr val="000000"/>
                </a:solidFill>
                <a:effectLst/>
                <a:latin typeface="Heiti TC Light" panose="02000000000000000000" pitchFamily="2" charset="-128"/>
                <a:ea typeface="Heiti TC Light" panose="02000000000000000000" pitchFamily="2" charset="-128"/>
              </a:rPr>
              <a:t>RealTalk</a:t>
            </a:r>
            <a:endParaRPr lang="en-US" sz="4000" b="1" dirty="0">
              <a:solidFill>
                <a:srgbClr val="000000"/>
              </a:solidFill>
              <a:effectLst/>
              <a:latin typeface="Heiti TC Light" panose="02000000000000000000" pitchFamily="2" charset="-128"/>
              <a:ea typeface="Heiti TC Light" panose="02000000000000000000" pitchFamily="2" charset="-128"/>
            </a:endParaRPr>
          </a:p>
          <a:p>
            <a:pPr algn="ctr"/>
            <a:r>
              <a:rPr lang="en-US" sz="2000" b="1" dirty="0">
                <a:solidFill>
                  <a:srgbClr val="000000"/>
                </a:solidFill>
                <a:effectLst/>
                <a:latin typeface="Heiti TC Light" panose="02000000000000000000" pitchFamily="2" charset="-128"/>
                <a:ea typeface="Heiti TC Light" panose="02000000000000000000" pitchFamily="2" charset="-128"/>
              </a:rPr>
              <a:t>One Mic, One Diva.</a:t>
            </a:r>
            <a:endParaRPr lang="en-US" sz="2000" dirty="0">
              <a:solidFill>
                <a:srgbClr val="000000"/>
              </a:solidFill>
              <a:effectLst/>
              <a:latin typeface="Heiti TC Light" panose="02000000000000000000" pitchFamily="2" charset="-128"/>
              <a:ea typeface="Heiti TC Light" panose="02000000000000000000" pitchFamily="2" charset="-128"/>
            </a:endParaRPr>
          </a:p>
          <a:p>
            <a:pPr algn="ctr"/>
            <a:endParaRPr lang="en-US" sz="4000" dirty="0">
              <a:solidFill>
                <a:srgbClr val="000000"/>
              </a:solidFill>
              <a:effectLst/>
              <a:latin typeface="Heiti TC Light" panose="02000000000000000000" pitchFamily="2" charset="-128"/>
              <a:ea typeface="Heiti TC Light" panose="02000000000000000000" pitchFamily="2" charset="-128"/>
            </a:endParaRPr>
          </a:p>
        </p:txBody>
      </p:sp>
      <p:sp>
        <p:nvSpPr>
          <p:cNvPr id="13" name="TextBox 12">
            <a:extLst>
              <a:ext uri="{FF2B5EF4-FFF2-40B4-BE49-F238E27FC236}">
                <a16:creationId xmlns:a16="http://schemas.microsoft.com/office/drawing/2014/main" id="{4C3E371B-B14E-18B8-100D-20D04CFF9F49}"/>
              </a:ext>
            </a:extLst>
          </p:cNvPr>
          <p:cNvSpPr txBox="1"/>
          <p:nvPr/>
        </p:nvSpPr>
        <p:spPr>
          <a:xfrm>
            <a:off x="2005682" y="4843656"/>
            <a:ext cx="10186318" cy="1938992"/>
          </a:xfrm>
          <a:prstGeom prst="rect">
            <a:avLst/>
          </a:prstGeom>
          <a:noFill/>
        </p:spPr>
        <p:txBody>
          <a:bodyPr wrap="square">
            <a:spAutoFit/>
          </a:bodyPr>
          <a:lstStyle/>
          <a:p>
            <a:pPr algn="ctr"/>
            <a:r>
              <a:rPr lang="en-US" sz="4000" b="1" dirty="0">
                <a:solidFill>
                  <a:srgbClr val="000000"/>
                </a:solidFill>
                <a:effectLst/>
                <a:latin typeface="Heiti TC Light" panose="02000000000000000000" pitchFamily="2" charset="-128"/>
                <a:ea typeface="Heiti TC Light" panose="02000000000000000000" pitchFamily="2" charset="-128"/>
              </a:rPr>
              <a:t>Assume the unintentional. </a:t>
            </a:r>
          </a:p>
          <a:p>
            <a:pPr algn="ctr"/>
            <a:r>
              <a:rPr lang="en-US" sz="2000" b="1" dirty="0">
                <a:solidFill>
                  <a:srgbClr val="000000"/>
                </a:solidFill>
                <a:effectLst/>
                <a:latin typeface="Heiti TC Light" panose="02000000000000000000" pitchFamily="2" charset="-128"/>
                <a:ea typeface="Heiti TC Light" panose="02000000000000000000" pitchFamily="2" charset="-128"/>
              </a:rPr>
              <a:t>Pardon my use of pronouns as a </a:t>
            </a:r>
            <a:endParaRPr lang="en-US" sz="2000" dirty="0">
              <a:solidFill>
                <a:srgbClr val="000000"/>
              </a:solidFill>
              <a:effectLst/>
              <a:latin typeface="Heiti TC Light" panose="02000000000000000000" pitchFamily="2" charset="-128"/>
              <a:ea typeface="Heiti TC Light" panose="02000000000000000000" pitchFamily="2" charset="-128"/>
            </a:endParaRPr>
          </a:p>
          <a:p>
            <a:pPr algn="ctr"/>
            <a:r>
              <a:rPr lang="en-US" sz="2000" b="1" dirty="0">
                <a:solidFill>
                  <a:srgbClr val="000000"/>
                </a:solidFill>
                <a:effectLst/>
                <a:latin typeface="Heiti TC Light" panose="02000000000000000000" pitchFamily="2" charset="-128"/>
                <a:ea typeface="Heiti TC Light" panose="02000000000000000000" pitchFamily="2" charset="-128"/>
              </a:rPr>
              <a:t>light-skinned cis straight </a:t>
            </a:r>
            <a:endParaRPr lang="en-US" sz="2000" dirty="0">
              <a:solidFill>
                <a:srgbClr val="000000"/>
              </a:solidFill>
              <a:effectLst/>
              <a:latin typeface="Heiti TC Light" panose="02000000000000000000" pitchFamily="2" charset="-128"/>
              <a:ea typeface="Heiti TC Light" panose="02000000000000000000" pitchFamily="2" charset="-128"/>
            </a:endParaRPr>
          </a:p>
          <a:p>
            <a:pPr algn="ctr"/>
            <a:r>
              <a:rPr lang="en-US" sz="2000" b="1" dirty="0">
                <a:solidFill>
                  <a:srgbClr val="000000"/>
                </a:solidFill>
                <a:effectLst/>
                <a:latin typeface="Heiti TC Light" panose="02000000000000000000" pitchFamily="2" charset="-128"/>
                <a:ea typeface="Heiti TC Light" panose="02000000000000000000" pitchFamily="2" charset="-128"/>
              </a:rPr>
              <a:t>Pinay woman of color from the South Bay. </a:t>
            </a:r>
            <a:endParaRPr lang="en-US" sz="2000" dirty="0">
              <a:solidFill>
                <a:srgbClr val="000000"/>
              </a:solidFill>
              <a:effectLst/>
              <a:latin typeface="Heiti TC Light" panose="02000000000000000000" pitchFamily="2" charset="-128"/>
              <a:ea typeface="Heiti TC Light" panose="02000000000000000000" pitchFamily="2" charset="-128"/>
            </a:endParaRPr>
          </a:p>
          <a:p>
            <a:pPr algn="ctr"/>
            <a:r>
              <a:rPr lang="en-US" sz="2000" b="1" dirty="0">
                <a:solidFill>
                  <a:srgbClr val="000000"/>
                </a:solidFill>
                <a:effectLst/>
                <a:latin typeface="Heiti TC Light" panose="02000000000000000000" pitchFamily="2" charset="-128"/>
                <a:ea typeface="Heiti TC Light" panose="02000000000000000000" pitchFamily="2" charset="-128"/>
              </a:rPr>
              <a:t>Colorism is real. </a:t>
            </a:r>
            <a:endParaRPr lang="en-US" sz="2000" dirty="0">
              <a:solidFill>
                <a:srgbClr val="000000"/>
              </a:solidFill>
              <a:effectLst/>
              <a:latin typeface="Heiti TC Light" panose="02000000000000000000" pitchFamily="2" charset="-128"/>
              <a:ea typeface="Heiti TC Light" panose="02000000000000000000" pitchFamily="2" charset="-128"/>
            </a:endParaRPr>
          </a:p>
        </p:txBody>
      </p:sp>
      <p:sp>
        <p:nvSpPr>
          <p:cNvPr id="14" name="TextBox 13">
            <a:extLst>
              <a:ext uri="{FF2B5EF4-FFF2-40B4-BE49-F238E27FC236}">
                <a16:creationId xmlns:a16="http://schemas.microsoft.com/office/drawing/2014/main" id="{0A189AA8-031F-F12B-1C4B-409C6857EB2C}"/>
              </a:ext>
            </a:extLst>
          </p:cNvPr>
          <p:cNvSpPr txBox="1"/>
          <p:nvPr/>
        </p:nvSpPr>
        <p:spPr>
          <a:xfrm>
            <a:off x="-5" y="1742875"/>
            <a:ext cx="3220929"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1</a:t>
            </a:r>
          </a:p>
        </p:txBody>
      </p:sp>
      <p:sp>
        <p:nvSpPr>
          <p:cNvPr id="15" name="TextBox 14">
            <a:extLst>
              <a:ext uri="{FF2B5EF4-FFF2-40B4-BE49-F238E27FC236}">
                <a16:creationId xmlns:a16="http://schemas.microsoft.com/office/drawing/2014/main" id="{5FF2E3D6-1827-C826-77A9-DD163732283F}"/>
              </a:ext>
            </a:extLst>
          </p:cNvPr>
          <p:cNvSpPr txBox="1"/>
          <p:nvPr/>
        </p:nvSpPr>
        <p:spPr>
          <a:xfrm>
            <a:off x="-4" y="3047181"/>
            <a:ext cx="3220928"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2</a:t>
            </a:r>
          </a:p>
        </p:txBody>
      </p:sp>
      <p:sp>
        <p:nvSpPr>
          <p:cNvPr id="16" name="TextBox 15">
            <a:extLst>
              <a:ext uri="{FF2B5EF4-FFF2-40B4-BE49-F238E27FC236}">
                <a16:creationId xmlns:a16="http://schemas.microsoft.com/office/drawing/2014/main" id="{9459C705-EE42-1A46-0BB0-32B0E663AEA9}"/>
              </a:ext>
            </a:extLst>
          </p:cNvPr>
          <p:cNvSpPr txBox="1"/>
          <p:nvPr/>
        </p:nvSpPr>
        <p:spPr>
          <a:xfrm>
            <a:off x="-1" y="4542558"/>
            <a:ext cx="3220925"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3</a:t>
            </a:r>
          </a:p>
        </p:txBody>
      </p:sp>
    </p:spTree>
    <p:extLst>
      <p:ext uri="{BB962C8B-B14F-4D97-AF65-F5344CB8AC3E}">
        <p14:creationId xmlns:p14="http://schemas.microsoft.com/office/powerpoint/2010/main" val="2354213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3" y="1"/>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2" y="574408"/>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TERMINOLOGY</a:t>
            </a:r>
          </a:p>
        </p:txBody>
      </p:sp>
      <p:sp>
        <p:nvSpPr>
          <p:cNvPr id="9" name="TextBox 8">
            <a:extLst>
              <a:ext uri="{FF2B5EF4-FFF2-40B4-BE49-F238E27FC236}">
                <a16:creationId xmlns:a16="http://schemas.microsoft.com/office/drawing/2014/main" id="{1702235B-E489-C047-8322-EAF7A90AD3AA}"/>
              </a:ext>
            </a:extLst>
          </p:cNvPr>
          <p:cNvSpPr txBox="1"/>
          <p:nvPr/>
        </p:nvSpPr>
        <p:spPr>
          <a:xfrm>
            <a:off x="1904512" y="1940616"/>
            <a:ext cx="10042846" cy="1477328"/>
          </a:xfrm>
          <a:prstGeom prst="rect">
            <a:avLst/>
          </a:prstGeom>
          <a:noFill/>
        </p:spPr>
        <p:txBody>
          <a:bodyPr wrap="square">
            <a:spAutoFit/>
          </a:bodyPr>
          <a:lstStyle/>
          <a:p>
            <a:pPr algn="ctr"/>
            <a:r>
              <a:rPr lang="en-US" sz="3000" dirty="0">
                <a:solidFill>
                  <a:srgbClr val="000000"/>
                </a:solidFill>
                <a:effectLst/>
                <a:latin typeface="Heiti TC Medium" pitchFamily="2" charset="-128"/>
                <a:ea typeface="Heiti TC Medium" pitchFamily="2" charset="-128"/>
              </a:rPr>
              <a:t>I use P/F interchangeably for </a:t>
            </a:r>
          </a:p>
          <a:p>
            <a:pPr algn="ctr"/>
            <a:r>
              <a:rPr lang="en-US" sz="3000" dirty="0">
                <a:solidFill>
                  <a:srgbClr val="000000"/>
                </a:solidFill>
                <a:effectLst/>
                <a:latin typeface="Heiti TC Medium" pitchFamily="2" charset="-128"/>
                <a:ea typeface="Heiti TC Medium" pitchFamily="2" charset="-128"/>
              </a:rPr>
              <a:t>Filipinx / </a:t>
            </a:r>
            <a:r>
              <a:rPr lang="en-US" sz="3000" dirty="0" err="1">
                <a:solidFill>
                  <a:srgbClr val="000000"/>
                </a:solidFill>
                <a:effectLst/>
                <a:latin typeface="Heiti TC Medium" pitchFamily="2" charset="-128"/>
                <a:ea typeface="Heiti TC Medium" pitchFamily="2" charset="-128"/>
              </a:rPr>
              <a:t>Pilipinx</a:t>
            </a:r>
            <a:r>
              <a:rPr lang="en-US" sz="3000" dirty="0">
                <a:solidFill>
                  <a:srgbClr val="000000"/>
                </a:solidFill>
                <a:effectLst/>
                <a:latin typeface="Heiti TC Medium" pitchFamily="2" charset="-128"/>
                <a:ea typeface="Heiti TC Medium" pitchFamily="2" charset="-128"/>
              </a:rPr>
              <a:t> / Filipin@/a/o (Filipin@ Filipina/Filipino)</a:t>
            </a:r>
          </a:p>
          <a:p>
            <a:pPr algn="ctr"/>
            <a:r>
              <a:rPr lang="en-US" sz="3000" dirty="0">
                <a:solidFill>
                  <a:srgbClr val="000000"/>
                </a:solidFill>
                <a:effectLst/>
                <a:latin typeface="Heiti TC Medium" pitchFamily="2" charset="-128"/>
                <a:ea typeface="Heiti TC Medium" pitchFamily="2" charset="-128"/>
              </a:rPr>
              <a:t>/Pin/x/a/oy (Pinxy Pinay Pinoy) </a:t>
            </a:r>
          </a:p>
        </p:txBody>
      </p:sp>
      <p:sp>
        <p:nvSpPr>
          <p:cNvPr id="11" name="TextBox 10">
            <a:extLst>
              <a:ext uri="{FF2B5EF4-FFF2-40B4-BE49-F238E27FC236}">
                <a16:creationId xmlns:a16="http://schemas.microsoft.com/office/drawing/2014/main" id="{E2CD247A-14CC-5BA8-2035-51DB53E54ECB}"/>
              </a:ext>
            </a:extLst>
          </p:cNvPr>
          <p:cNvSpPr txBox="1"/>
          <p:nvPr/>
        </p:nvSpPr>
        <p:spPr>
          <a:xfrm>
            <a:off x="3005683" y="3624093"/>
            <a:ext cx="7281806" cy="1631216"/>
          </a:xfrm>
          <a:prstGeom prst="rect">
            <a:avLst/>
          </a:prstGeom>
          <a:noFill/>
        </p:spPr>
        <p:txBody>
          <a:bodyPr wrap="square">
            <a:spAutoFit/>
          </a:bodyPr>
          <a:lstStyle/>
          <a:p>
            <a:pPr algn="ctr"/>
            <a:r>
              <a:rPr lang="en-US" sz="4000" b="1" dirty="0">
                <a:solidFill>
                  <a:srgbClr val="000000"/>
                </a:solidFill>
                <a:effectLst/>
                <a:latin typeface="Heiti TC Light" panose="02000000000000000000" pitchFamily="2" charset="-128"/>
                <a:ea typeface="Heiti TC Light" panose="02000000000000000000" pitchFamily="2" charset="-128"/>
              </a:rPr>
              <a:t>I use AANHPI</a:t>
            </a:r>
          </a:p>
          <a:p>
            <a:pPr algn="ctr"/>
            <a:r>
              <a:rPr lang="en-US" sz="2000" b="1" dirty="0">
                <a:solidFill>
                  <a:srgbClr val="000000"/>
                </a:solidFill>
                <a:effectLst/>
                <a:latin typeface="Heiti TC Light" panose="02000000000000000000" pitchFamily="2" charset="-128"/>
                <a:ea typeface="Heiti TC Light" panose="02000000000000000000" pitchFamily="2" charset="-128"/>
              </a:rPr>
              <a:t>Asian American Native Hawaiian Pacific Islander.</a:t>
            </a:r>
            <a:endParaRPr lang="en-US" sz="2000" dirty="0">
              <a:solidFill>
                <a:srgbClr val="000000"/>
              </a:solidFill>
              <a:effectLst/>
              <a:latin typeface="Heiti TC Light" panose="02000000000000000000" pitchFamily="2" charset="-128"/>
              <a:ea typeface="Heiti TC Light" panose="02000000000000000000" pitchFamily="2" charset="-128"/>
            </a:endParaRPr>
          </a:p>
          <a:p>
            <a:pPr algn="ctr"/>
            <a:endParaRPr lang="en-US" sz="4000" dirty="0">
              <a:solidFill>
                <a:srgbClr val="000000"/>
              </a:solidFill>
              <a:effectLst/>
              <a:latin typeface="Heiti TC Light" panose="02000000000000000000" pitchFamily="2" charset="-128"/>
              <a:ea typeface="Heiti TC Light" panose="02000000000000000000" pitchFamily="2" charset="-128"/>
            </a:endParaRPr>
          </a:p>
        </p:txBody>
      </p:sp>
      <p:sp>
        <p:nvSpPr>
          <p:cNvPr id="14" name="TextBox 13">
            <a:extLst>
              <a:ext uri="{FF2B5EF4-FFF2-40B4-BE49-F238E27FC236}">
                <a16:creationId xmlns:a16="http://schemas.microsoft.com/office/drawing/2014/main" id="{0A189AA8-031F-F12B-1C4B-409C6857EB2C}"/>
              </a:ext>
            </a:extLst>
          </p:cNvPr>
          <p:cNvSpPr txBox="1"/>
          <p:nvPr/>
        </p:nvSpPr>
        <p:spPr>
          <a:xfrm>
            <a:off x="-403762" y="1730999"/>
            <a:ext cx="4132613"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1</a:t>
            </a:r>
          </a:p>
        </p:txBody>
      </p:sp>
      <p:sp>
        <p:nvSpPr>
          <p:cNvPr id="15" name="TextBox 14">
            <a:extLst>
              <a:ext uri="{FF2B5EF4-FFF2-40B4-BE49-F238E27FC236}">
                <a16:creationId xmlns:a16="http://schemas.microsoft.com/office/drawing/2014/main" id="{5FF2E3D6-1827-C826-77A9-DD163732283F}"/>
              </a:ext>
            </a:extLst>
          </p:cNvPr>
          <p:cNvSpPr txBox="1"/>
          <p:nvPr/>
        </p:nvSpPr>
        <p:spPr>
          <a:xfrm>
            <a:off x="-354778" y="3035305"/>
            <a:ext cx="4132613"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2</a:t>
            </a:r>
          </a:p>
        </p:txBody>
      </p:sp>
      <p:sp>
        <p:nvSpPr>
          <p:cNvPr id="16" name="TextBox 15">
            <a:extLst>
              <a:ext uri="{FF2B5EF4-FFF2-40B4-BE49-F238E27FC236}">
                <a16:creationId xmlns:a16="http://schemas.microsoft.com/office/drawing/2014/main" id="{9459C705-EE42-1A46-0BB0-32B0E663AEA9}"/>
              </a:ext>
            </a:extLst>
          </p:cNvPr>
          <p:cNvSpPr txBox="1"/>
          <p:nvPr/>
        </p:nvSpPr>
        <p:spPr>
          <a:xfrm>
            <a:off x="-305794" y="4530682"/>
            <a:ext cx="4132613"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3</a:t>
            </a:r>
          </a:p>
        </p:txBody>
      </p:sp>
      <p:sp>
        <p:nvSpPr>
          <p:cNvPr id="3" name="TextBox 2">
            <a:extLst>
              <a:ext uri="{FF2B5EF4-FFF2-40B4-BE49-F238E27FC236}">
                <a16:creationId xmlns:a16="http://schemas.microsoft.com/office/drawing/2014/main" id="{BC6F5311-CB96-9983-BC44-BC3643052787}"/>
              </a:ext>
            </a:extLst>
          </p:cNvPr>
          <p:cNvSpPr txBox="1"/>
          <p:nvPr/>
        </p:nvSpPr>
        <p:spPr>
          <a:xfrm>
            <a:off x="3005685" y="5137741"/>
            <a:ext cx="7348346" cy="707886"/>
          </a:xfrm>
          <a:prstGeom prst="rect">
            <a:avLst/>
          </a:prstGeom>
          <a:noFill/>
        </p:spPr>
        <p:txBody>
          <a:bodyPr wrap="square">
            <a:spAutoFit/>
          </a:bodyPr>
          <a:lstStyle/>
          <a:p>
            <a:pPr algn="ctr"/>
            <a:r>
              <a:rPr lang="en-US" sz="4000" b="1" dirty="0">
                <a:solidFill>
                  <a:srgbClr val="000000"/>
                </a:solidFill>
                <a:effectLst/>
                <a:latin typeface="Heiti TC Light" panose="02000000000000000000" pitchFamily="2" charset="-128"/>
                <a:ea typeface="Heiti TC Light" panose="02000000000000000000" pitchFamily="2" charset="-128"/>
              </a:rPr>
              <a:t>I do not use hyphens.</a:t>
            </a:r>
            <a:endParaRPr lang="en-US" sz="4000" dirty="0">
              <a:solidFill>
                <a:srgbClr val="000000"/>
              </a:solidFill>
              <a:effectLst/>
              <a:latin typeface="Heiti TC Light" panose="02000000000000000000" pitchFamily="2" charset="-128"/>
              <a:ea typeface="Heiti TC Light" panose="02000000000000000000" pitchFamily="2" charset="-128"/>
            </a:endParaRPr>
          </a:p>
        </p:txBody>
      </p:sp>
    </p:spTree>
    <p:extLst>
      <p:ext uri="{BB962C8B-B14F-4D97-AF65-F5344CB8AC3E}">
        <p14:creationId xmlns:p14="http://schemas.microsoft.com/office/powerpoint/2010/main" val="2032899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3" y="1"/>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2" y="574408"/>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TERMINOLOGY</a:t>
            </a:r>
          </a:p>
        </p:txBody>
      </p:sp>
      <p:sp>
        <p:nvSpPr>
          <p:cNvPr id="9" name="TextBox 8">
            <a:extLst>
              <a:ext uri="{FF2B5EF4-FFF2-40B4-BE49-F238E27FC236}">
                <a16:creationId xmlns:a16="http://schemas.microsoft.com/office/drawing/2014/main" id="{1702235B-E489-C047-8322-EAF7A90AD3AA}"/>
              </a:ext>
            </a:extLst>
          </p:cNvPr>
          <p:cNvSpPr txBox="1"/>
          <p:nvPr/>
        </p:nvSpPr>
        <p:spPr>
          <a:xfrm>
            <a:off x="3005683" y="1940616"/>
            <a:ext cx="7090317" cy="1323439"/>
          </a:xfrm>
          <a:prstGeom prst="rect">
            <a:avLst/>
          </a:prstGeom>
          <a:noFill/>
        </p:spPr>
        <p:txBody>
          <a:bodyPr wrap="square">
            <a:spAutoFit/>
          </a:bodyPr>
          <a:lstStyle/>
          <a:p>
            <a:pPr algn="ctr"/>
            <a:r>
              <a:rPr lang="en-US" sz="4000" dirty="0">
                <a:solidFill>
                  <a:srgbClr val="000000"/>
                </a:solidFill>
                <a:effectLst/>
                <a:latin typeface="Heiti TC Medium" pitchFamily="2" charset="-128"/>
                <a:ea typeface="Heiti TC Medium" pitchFamily="2" charset="-128"/>
              </a:rPr>
              <a:t>My pronouns are sh</a:t>
            </a:r>
            <a:r>
              <a:rPr lang="en-US" sz="4000" dirty="0">
                <a:solidFill>
                  <a:srgbClr val="000000"/>
                </a:solidFill>
                <a:latin typeface="Heiti TC Medium" pitchFamily="2" charset="-128"/>
                <a:ea typeface="Heiti TC Medium" pitchFamily="2" charset="-128"/>
              </a:rPr>
              <a:t>e/her/hers.</a:t>
            </a:r>
            <a:endParaRPr lang="en-US" sz="4000" dirty="0">
              <a:solidFill>
                <a:srgbClr val="000000"/>
              </a:solidFill>
              <a:effectLst/>
              <a:latin typeface="Heiti TC Medium" pitchFamily="2" charset="-128"/>
              <a:ea typeface="Heiti TC Medium" pitchFamily="2" charset="-128"/>
            </a:endParaRPr>
          </a:p>
        </p:txBody>
      </p:sp>
      <p:sp>
        <p:nvSpPr>
          <p:cNvPr id="11" name="TextBox 10">
            <a:extLst>
              <a:ext uri="{FF2B5EF4-FFF2-40B4-BE49-F238E27FC236}">
                <a16:creationId xmlns:a16="http://schemas.microsoft.com/office/drawing/2014/main" id="{E2CD247A-14CC-5BA8-2035-51DB53E54ECB}"/>
              </a:ext>
            </a:extLst>
          </p:cNvPr>
          <p:cNvSpPr txBox="1"/>
          <p:nvPr/>
        </p:nvSpPr>
        <p:spPr>
          <a:xfrm>
            <a:off x="3005683" y="3624093"/>
            <a:ext cx="7281806" cy="1323439"/>
          </a:xfrm>
          <a:prstGeom prst="rect">
            <a:avLst/>
          </a:prstGeom>
          <a:noFill/>
        </p:spPr>
        <p:txBody>
          <a:bodyPr wrap="square">
            <a:spAutoFit/>
          </a:bodyPr>
          <a:lstStyle/>
          <a:p>
            <a:pPr algn="ctr"/>
            <a:r>
              <a:rPr lang="en-US" sz="4000" b="1" dirty="0">
                <a:solidFill>
                  <a:srgbClr val="000000"/>
                </a:solidFill>
                <a:latin typeface="Heiti TC Light" panose="02000000000000000000" pitchFamily="2" charset="-128"/>
                <a:ea typeface="Heiti TC Light" panose="02000000000000000000" pitchFamily="2" charset="-128"/>
              </a:rPr>
              <a:t>I use </a:t>
            </a:r>
            <a:r>
              <a:rPr lang="en-US" sz="4000" b="1" dirty="0" err="1">
                <a:solidFill>
                  <a:srgbClr val="000000"/>
                </a:solidFill>
                <a:latin typeface="Heiti TC Light" panose="02000000000000000000" pitchFamily="2" charset="-128"/>
                <a:ea typeface="Heiti TC Light" panose="02000000000000000000" pitchFamily="2" charset="-128"/>
              </a:rPr>
              <a:t>HXStory</a:t>
            </a:r>
            <a:r>
              <a:rPr lang="en-US" sz="4000" b="1" dirty="0">
                <a:solidFill>
                  <a:srgbClr val="000000"/>
                </a:solidFill>
                <a:latin typeface="Heiti TC Light" panose="02000000000000000000" pitchFamily="2" charset="-128"/>
                <a:ea typeface="Heiti TC Light" panose="02000000000000000000" pitchFamily="2" charset="-128"/>
              </a:rPr>
              <a:t> not History</a:t>
            </a:r>
            <a:r>
              <a:rPr lang="en-US" sz="2000" b="1" dirty="0">
                <a:solidFill>
                  <a:srgbClr val="000000"/>
                </a:solidFill>
                <a:effectLst/>
                <a:latin typeface="Heiti TC Light" panose="02000000000000000000" pitchFamily="2" charset="-128"/>
                <a:ea typeface="Heiti TC Light" panose="02000000000000000000" pitchFamily="2" charset="-128"/>
              </a:rPr>
              <a:t>.</a:t>
            </a:r>
            <a:endParaRPr lang="en-US" sz="2000" dirty="0">
              <a:solidFill>
                <a:srgbClr val="000000"/>
              </a:solidFill>
              <a:effectLst/>
              <a:latin typeface="Heiti TC Light" panose="02000000000000000000" pitchFamily="2" charset="-128"/>
              <a:ea typeface="Heiti TC Light" panose="02000000000000000000" pitchFamily="2" charset="-128"/>
            </a:endParaRPr>
          </a:p>
          <a:p>
            <a:pPr algn="ctr"/>
            <a:endParaRPr lang="en-US" sz="4000" dirty="0">
              <a:solidFill>
                <a:srgbClr val="000000"/>
              </a:solidFill>
              <a:effectLst/>
              <a:latin typeface="Heiti TC Light" panose="02000000000000000000" pitchFamily="2" charset="-128"/>
              <a:ea typeface="Heiti TC Light" panose="02000000000000000000" pitchFamily="2" charset="-128"/>
            </a:endParaRPr>
          </a:p>
        </p:txBody>
      </p:sp>
      <p:sp>
        <p:nvSpPr>
          <p:cNvPr id="14" name="TextBox 13">
            <a:extLst>
              <a:ext uri="{FF2B5EF4-FFF2-40B4-BE49-F238E27FC236}">
                <a16:creationId xmlns:a16="http://schemas.microsoft.com/office/drawing/2014/main" id="{0A189AA8-031F-F12B-1C4B-409C6857EB2C}"/>
              </a:ext>
            </a:extLst>
          </p:cNvPr>
          <p:cNvSpPr txBox="1"/>
          <p:nvPr/>
        </p:nvSpPr>
        <p:spPr>
          <a:xfrm>
            <a:off x="-403762" y="1730999"/>
            <a:ext cx="4132613"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1</a:t>
            </a:r>
          </a:p>
        </p:txBody>
      </p:sp>
      <p:sp>
        <p:nvSpPr>
          <p:cNvPr id="15" name="TextBox 14">
            <a:extLst>
              <a:ext uri="{FF2B5EF4-FFF2-40B4-BE49-F238E27FC236}">
                <a16:creationId xmlns:a16="http://schemas.microsoft.com/office/drawing/2014/main" id="{5FF2E3D6-1827-C826-77A9-DD163732283F}"/>
              </a:ext>
            </a:extLst>
          </p:cNvPr>
          <p:cNvSpPr txBox="1"/>
          <p:nvPr/>
        </p:nvSpPr>
        <p:spPr>
          <a:xfrm>
            <a:off x="-354778" y="3035305"/>
            <a:ext cx="4132613"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2</a:t>
            </a:r>
          </a:p>
        </p:txBody>
      </p:sp>
      <p:sp>
        <p:nvSpPr>
          <p:cNvPr id="16" name="TextBox 15">
            <a:extLst>
              <a:ext uri="{FF2B5EF4-FFF2-40B4-BE49-F238E27FC236}">
                <a16:creationId xmlns:a16="http://schemas.microsoft.com/office/drawing/2014/main" id="{9459C705-EE42-1A46-0BB0-32B0E663AEA9}"/>
              </a:ext>
            </a:extLst>
          </p:cNvPr>
          <p:cNvSpPr txBox="1"/>
          <p:nvPr/>
        </p:nvSpPr>
        <p:spPr>
          <a:xfrm>
            <a:off x="-305794" y="4530682"/>
            <a:ext cx="4132613"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3</a:t>
            </a:r>
          </a:p>
        </p:txBody>
      </p:sp>
      <p:sp>
        <p:nvSpPr>
          <p:cNvPr id="3" name="TextBox 2">
            <a:extLst>
              <a:ext uri="{FF2B5EF4-FFF2-40B4-BE49-F238E27FC236}">
                <a16:creationId xmlns:a16="http://schemas.microsoft.com/office/drawing/2014/main" id="{BC6F5311-CB96-9983-BC44-BC3643052787}"/>
              </a:ext>
            </a:extLst>
          </p:cNvPr>
          <p:cNvSpPr txBox="1"/>
          <p:nvPr/>
        </p:nvSpPr>
        <p:spPr>
          <a:xfrm>
            <a:off x="2939145" y="4601665"/>
            <a:ext cx="7937401" cy="1938992"/>
          </a:xfrm>
          <a:prstGeom prst="rect">
            <a:avLst/>
          </a:prstGeom>
          <a:noFill/>
        </p:spPr>
        <p:txBody>
          <a:bodyPr wrap="square">
            <a:spAutoFit/>
          </a:bodyPr>
          <a:lstStyle/>
          <a:p>
            <a:pPr algn="ctr"/>
            <a:r>
              <a:rPr lang="en-US" sz="4000" dirty="0">
                <a:solidFill>
                  <a:srgbClr val="000000"/>
                </a:solidFill>
                <a:effectLst/>
                <a:latin typeface="Heiti TC Light" panose="02000000000000000000" pitchFamily="2" charset="-128"/>
                <a:ea typeface="Heiti TC Light" panose="02000000000000000000" pitchFamily="2" charset="-128"/>
              </a:rPr>
              <a:t>I use womxn interchangeably with women, but not womyn or </a:t>
            </a:r>
            <a:r>
              <a:rPr lang="en-US" sz="4000" dirty="0" err="1">
                <a:solidFill>
                  <a:srgbClr val="000000"/>
                </a:solidFill>
                <a:effectLst/>
                <a:latin typeface="Heiti TC Light" panose="02000000000000000000" pitchFamily="2" charset="-128"/>
                <a:ea typeface="Heiti TC Light" panose="02000000000000000000" pitchFamily="2" charset="-128"/>
              </a:rPr>
              <a:t>womin</a:t>
            </a:r>
            <a:r>
              <a:rPr lang="en-US" sz="4000" dirty="0">
                <a:solidFill>
                  <a:srgbClr val="000000"/>
                </a:solidFill>
                <a:effectLst/>
                <a:latin typeface="Heiti TC Light" panose="02000000000000000000" pitchFamily="2" charset="-128"/>
                <a:ea typeface="Heiti TC Light" panose="02000000000000000000" pitchFamily="2" charset="-128"/>
              </a:rPr>
              <a:t> for the term “women”</a:t>
            </a:r>
          </a:p>
        </p:txBody>
      </p:sp>
    </p:spTree>
    <p:extLst>
      <p:ext uri="{BB962C8B-B14F-4D97-AF65-F5344CB8AC3E}">
        <p14:creationId xmlns:p14="http://schemas.microsoft.com/office/powerpoint/2010/main" val="1782608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3" y="1"/>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2" y="574408"/>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TERMINOLOGY</a:t>
            </a:r>
          </a:p>
        </p:txBody>
      </p:sp>
      <p:sp>
        <p:nvSpPr>
          <p:cNvPr id="9" name="TextBox 8">
            <a:extLst>
              <a:ext uri="{FF2B5EF4-FFF2-40B4-BE49-F238E27FC236}">
                <a16:creationId xmlns:a16="http://schemas.microsoft.com/office/drawing/2014/main" id="{1702235B-E489-C047-8322-EAF7A90AD3AA}"/>
              </a:ext>
            </a:extLst>
          </p:cNvPr>
          <p:cNvSpPr txBox="1"/>
          <p:nvPr/>
        </p:nvSpPr>
        <p:spPr>
          <a:xfrm>
            <a:off x="2458191" y="1958429"/>
            <a:ext cx="9229103" cy="1169551"/>
          </a:xfrm>
          <a:prstGeom prst="rect">
            <a:avLst/>
          </a:prstGeom>
          <a:noFill/>
        </p:spPr>
        <p:txBody>
          <a:bodyPr wrap="square">
            <a:spAutoFit/>
          </a:bodyPr>
          <a:lstStyle/>
          <a:p>
            <a:pPr algn="ctr"/>
            <a:r>
              <a:rPr lang="en-US" sz="3500" dirty="0">
                <a:solidFill>
                  <a:srgbClr val="000000"/>
                </a:solidFill>
                <a:effectLst/>
                <a:latin typeface="Heiti TC Medium" pitchFamily="2" charset="-128"/>
                <a:ea typeface="Heiti TC Medium" pitchFamily="2" charset="-128"/>
              </a:rPr>
              <a:t>I use AR VR MR XR / Spatial Computing and Metaverse interchangeably. </a:t>
            </a:r>
          </a:p>
        </p:txBody>
      </p:sp>
      <p:sp>
        <p:nvSpPr>
          <p:cNvPr id="11" name="TextBox 10">
            <a:extLst>
              <a:ext uri="{FF2B5EF4-FFF2-40B4-BE49-F238E27FC236}">
                <a16:creationId xmlns:a16="http://schemas.microsoft.com/office/drawing/2014/main" id="{E2CD247A-14CC-5BA8-2035-51DB53E54ECB}"/>
              </a:ext>
            </a:extLst>
          </p:cNvPr>
          <p:cNvSpPr txBox="1"/>
          <p:nvPr/>
        </p:nvSpPr>
        <p:spPr>
          <a:xfrm>
            <a:off x="2649680" y="3378944"/>
            <a:ext cx="9086598" cy="1169551"/>
          </a:xfrm>
          <a:prstGeom prst="rect">
            <a:avLst/>
          </a:prstGeom>
          <a:noFill/>
        </p:spPr>
        <p:txBody>
          <a:bodyPr wrap="square">
            <a:spAutoFit/>
          </a:bodyPr>
          <a:lstStyle/>
          <a:p>
            <a:pPr algn="ctr"/>
            <a:r>
              <a:rPr lang="en-US" sz="3500" dirty="0">
                <a:solidFill>
                  <a:srgbClr val="000000"/>
                </a:solidFill>
                <a:effectLst/>
                <a:latin typeface="Heiti TC Light" panose="02000000000000000000" pitchFamily="2" charset="-128"/>
                <a:ea typeface="Heiti TC Light" panose="02000000000000000000" pitchFamily="2" charset="-128"/>
              </a:rPr>
              <a:t>I use Cryptocurrency/Blockchain/Web3 interchangeably.</a:t>
            </a:r>
          </a:p>
        </p:txBody>
      </p:sp>
      <p:sp>
        <p:nvSpPr>
          <p:cNvPr id="14" name="TextBox 13">
            <a:extLst>
              <a:ext uri="{FF2B5EF4-FFF2-40B4-BE49-F238E27FC236}">
                <a16:creationId xmlns:a16="http://schemas.microsoft.com/office/drawing/2014/main" id="{0A189AA8-031F-F12B-1C4B-409C6857EB2C}"/>
              </a:ext>
            </a:extLst>
          </p:cNvPr>
          <p:cNvSpPr txBox="1"/>
          <p:nvPr/>
        </p:nvSpPr>
        <p:spPr>
          <a:xfrm>
            <a:off x="-385949" y="1748812"/>
            <a:ext cx="4132613"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1</a:t>
            </a:r>
          </a:p>
        </p:txBody>
      </p:sp>
      <p:sp>
        <p:nvSpPr>
          <p:cNvPr id="15" name="TextBox 14">
            <a:extLst>
              <a:ext uri="{FF2B5EF4-FFF2-40B4-BE49-F238E27FC236}">
                <a16:creationId xmlns:a16="http://schemas.microsoft.com/office/drawing/2014/main" id="{5FF2E3D6-1827-C826-77A9-DD163732283F}"/>
              </a:ext>
            </a:extLst>
          </p:cNvPr>
          <p:cNvSpPr txBox="1"/>
          <p:nvPr/>
        </p:nvSpPr>
        <p:spPr>
          <a:xfrm>
            <a:off x="-336965" y="3053118"/>
            <a:ext cx="4132613"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2</a:t>
            </a:r>
          </a:p>
        </p:txBody>
      </p:sp>
      <p:sp>
        <p:nvSpPr>
          <p:cNvPr id="16" name="TextBox 15">
            <a:extLst>
              <a:ext uri="{FF2B5EF4-FFF2-40B4-BE49-F238E27FC236}">
                <a16:creationId xmlns:a16="http://schemas.microsoft.com/office/drawing/2014/main" id="{9459C705-EE42-1A46-0BB0-32B0E663AEA9}"/>
              </a:ext>
            </a:extLst>
          </p:cNvPr>
          <p:cNvSpPr txBox="1"/>
          <p:nvPr/>
        </p:nvSpPr>
        <p:spPr>
          <a:xfrm>
            <a:off x="-287981" y="4548495"/>
            <a:ext cx="4132613"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3</a:t>
            </a:r>
          </a:p>
        </p:txBody>
      </p:sp>
      <p:sp>
        <p:nvSpPr>
          <p:cNvPr id="3" name="TextBox 2">
            <a:extLst>
              <a:ext uri="{FF2B5EF4-FFF2-40B4-BE49-F238E27FC236}">
                <a16:creationId xmlns:a16="http://schemas.microsoft.com/office/drawing/2014/main" id="{BC6F5311-CB96-9983-BC44-BC3643052787}"/>
              </a:ext>
            </a:extLst>
          </p:cNvPr>
          <p:cNvSpPr txBox="1"/>
          <p:nvPr/>
        </p:nvSpPr>
        <p:spPr>
          <a:xfrm>
            <a:off x="2054430" y="4758112"/>
            <a:ext cx="9416147" cy="1708160"/>
          </a:xfrm>
          <a:prstGeom prst="rect">
            <a:avLst/>
          </a:prstGeom>
          <a:noFill/>
        </p:spPr>
        <p:txBody>
          <a:bodyPr wrap="square">
            <a:spAutoFit/>
          </a:bodyPr>
          <a:lstStyle/>
          <a:p>
            <a:pPr algn="ctr"/>
            <a:r>
              <a:rPr lang="en-US" sz="3500" dirty="0">
                <a:solidFill>
                  <a:srgbClr val="000000"/>
                </a:solidFill>
                <a:effectLst/>
                <a:latin typeface="Heiti TC Light" panose="02000000000000000000" pitchFamily="2" charset="-128"/>
                <a:ea typeface="Heiti TC Light" panose="02000000000000000000" pitchFamily="2" charset="-128"/>
              </a:rPr>
              <a:t>I use Artificial Intelligence (AI), Machine Learning (ML), Deep Learnin</a:t>
            </a:r>
            <a:r>
              <a:rPr lang="en-US" sz="3500" dirty="0">
                <a:solidFill>
                  <a:srgbClr val="000000"/>
                </a:solidFill>
                <a:latin typeface="Heiti TC Light" panose="02000000000000000000" pitchFamily="2" charset="-128"/>
                <a:ea typeface="Heiti TC Light" panose="02000000000000000000" pitchFamily="2" charset="-128"/>
              </a:rPr>
              <a:t>g (DL), and Data Science interchangeably. </a:t>
            </a:r>
            <a:r>
              <a:rPr lang="en-US" sz="3500" dirty="0">
                <a:solidFill>
                  <a:srgbClr val="000000"/>
                </a:solidFill>
                <a:effectLst/>
                <a:latin typeface="Heiti TC Light" panose="02000000000000000000" pitchFamily="2" charset="-128"/>
                <a:ea typeface="Heiti TC Light" panose="02000000000000000000" pitchFamily="2" charset="-128"/>
              </a:rPr>
              <a:t> </a:t>
            </a:r>
          </a:p>
        </p:txBody>
      </p:sp>
    </p:spTree>
    <p:extLst>
      <p:ext uri="{BB962C8B-B14F-4D97-AF65-F5344CB8AC3E}">
        <p14:creationId xmlns:p14="http://schemas.microsoft.com/office/powerpoint/2010/main" val="3792833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7F11C0-2B9C-0780-7EB5-3951721722AC}"/>
              </a:ext>
            </a:extLst>
          </p:cNvPr>
          <p:cNvPicPr>
            <a:picLocks noChangeAspect="1"/>
          </p:cNvPicPr>
          <p:nvPr/>
        </p:nvPicPr>
        <p:blipFill>
          <a:blip r:embed="rId3"/>
          <a:stretch>
            <a:fillRect/>
          </a:stretch>
        </p:blipFill>
        <p:spPr>
          <a:xfrm>
            <a:off x="-3" y="1"/>
            <a:ext cx="12191999" cy="6857999"/>
          </a:xfrm>
          <a:prstGeom prst="rect">
            <a:avLst/>
          </a:prstGeom>
        </p:spPr>
      </p:pic>
      <p:sp>
        <p:nvSpPr>
          <p:cNvPr id="3" name="Subtitle 2">
            <a:extLst>
              <a:ext uri="{FF2B5EF4-FFF2-40B4-BE49-F238E27FC236}">
                <a16:creationId xmlns:a16="http://schemas.microsoft.com/office/drawing/2014/main" id="{32753D83-98AB-12BF-875F-37A9486D19B3}"/>
              </a:ext>
            </a:extLst>
          </p:cNvPr>
          <p:cNvSpPr>
            <a:spLocks noGrp="1"/>
          </p:cNvSpPr>
          <p:nvPr>
            <p:ph type="subTitle" idx="1"/>
          </p:nvPr>
        </p:nvSpPr>
        <p:spPr>
          <a:xfrm>
            <a:off x="-1" y="1338773"/>
            <a:ext cx="12192000" cy="5222630"/>
          </a:xfrm>
        </p:spPr>
        <p:txBody>
          <a:bodyPr>
            <a:noAutofit/>
          </a:bodyPr>
          <a:lstStyle/>
          <a:p>
            <a:pPr algn="ctr">
              <a:buClr>
                <a:schemeClr val="dk1"/>
              </a:buClr>
              <a:buSzPts val="800"/>
            </a:pPr>
            <a:endParaRPr lang="en-US" sz="4000" dirty="0">
              <a:solidFill>
                <a:schemeClr val="bg1"/>
              </a:solidFill>
              <a:latin typeface="Heiti TC Medium" pitchFamily="2" charset="-128"/>
              <a:ea typeface="Heiti TC Medium" pitchFamily="2" charset="-128"/>
              <a:cs typeface="Montserrat SemiBold"/>
              <a:sym typeface="Montserrat SemiBold"/>
            </a:endParaRPr>
          </a:p>
          <a:p>
            <a:pPr algn="ctr">
              <a:buClr>
                <a:schemeClr val="dk1"/>
              </a:buClr>
              <a:buSzPts val="800"/>
            </a:pPr>
            <a:r>
              <a:rPr lang="en-US" sz="4000" dirty="0">
                <a:solidFill>
                  <a:srgbClr val="000000"/>
                </a:solidFill>
                <a:latin typeface="Heiti TC Medium" pitchFamily="2" charset="-128"/>
                <a:ea typeface="Heiti TC Medium" pitchFamily="2" charset="-128"/>
                <a:cs typeface="Montserrat SemiBold"/>
                <a:sym typeface="Montserrat SemiBold"/>
              </a:rPr>
              <a:t>NOTES FOR THE AUDIENCE:</a:t>
            </a:r>
          </a:p>
          <a:p>
            <a:pPr algn="ctr">
              <a:buClr>
                <a:schemeClr val="dk1"/>
              </a:buClr>
              <a:buSzPts val="800"/>
            </a:pPr>
            <a:endParaRPr lang="en-US" sz="4000" dirty="0">
              <a:solidFill>
                <a:srgbClr val="000000"/>
              </a:solidFill>
              <a:latin typeface="Heiti TC Medium" pitchFamily="2" charset="-128"/>
              <a:ea typeface="Heiti TC Medium" pitchFamily="2" charset="-128"/>
              <a:cs typeface="Montserrat SemiBold"/>
              <a:sym typeface="Montserrat SemiBold"/>
            </a:endParaRPr>
          </a:p>
          <a:p>
            <a:pPr algn="ctr">
              <a:buClr>
                <a:schemeClr val="dk1"/>
              </a:buClr>
              <a:buSzPts val="800"/>
            </a:pPr>
            <a:r>
              <a:rPr lang="en-US" sz="4000" dirty="0">
                <a:solidFill>
                  <a:srgbClr val="000000"/>
                </a:solidFill>
                <a:latin typeface="Heiti TC Medium" pitchFamily="2" charset="-128"/>
                <a:ea typeface="Heiti TC Medium" pitchFamily="2" charset="-128"/>
                <a:cs typeface="Montserrat SemiBold"/>
                <a:sym typeface="Montserrat SemiBold"/>
              </a:rPr>
              <a:t>This talk will not be linear.</a:t>
            </a:r>
          </a:p>
          <a:p>
            <a:pPr algn="ctr">
              <a:buClr>
                <a:schemeClr val="dk1"/>
              </a:buClr>
              <a:buSzPts val="800"/>
            </a:pPr>
            <a:endParaRPr lang="en-US" sz="4000" dirty="0">
              <a:solidFill>
                <a:srgbClr val="000000"/>
              </a:solidFill>
              <a:latin typeface="Heiti TC Medium" pitchFamily="2" charset="-128"/>
              <a:ea typeface="Heiti TC Medium" pitchFamily="2" charset="-128"/>
              <a:cs typeface="Montserrat SemiBold"/>
              <a:sym typeface="Montserrat SemiBold"/>
            </a:endParaRPr>
          </a:p>
          <a:p>
            <a:pPr algn="ctr">
              <a:buClr>
                <a:schemeClr val="dk1"/>
              </a:buClr>
              <a:buSzPts val="800"/>
            </a:pPr>
            <a:r>
              <a:rPr lang="en-US" sz="4000" dirty="0">
                <a:solidFill>
                  <a:srgbClr val="000000"/>
                </a:solidFill>
                <a:latin typeface="Heiti TC Medium" pitchFamily="2" charset="-128"/>
                <a:ea typeface="Heiti TC Medium" pitchFamily="2" charset="-128"/>
                <a:cs typeface="Montserrat SemiBold"/>
                <a:sym typeface="Montserrat SemiBold"/>
              </a:rPr>
              <a:t>The framework of this talk will be in multidimensional terms.</a:t>
            </a:r>
          </a:p>
          <a:p>
            <a:pPr algn="ctr">
              <a:buClr>
                <a:schemeClr val="dk1"/>
              </a:buClr>
              <a:buSzPts val="800"/>
            </a:pPr>
            <a:endParaRPr lang="en-US" sz="5000" b="1" dirty="0">
              <a:solidFill>
                <a:schemeClr val="bg1"/>
              </a:solidFill>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C132F0BF-BD9C-16E7-6696-178C17308124}"/>
              </a:ext>
            </a:extLst>
          </p:cNvPr>
          <p:cNvSpPr txBox="1">
            <a:spLocks/>
          </p:cNvSpPr>
          <p:nvPr/>
        </p:nvSpPr>
        <p:spPr>
          <a:xfrm>
            <a:off x="41564" y="460302"/>
            <a:ext cx="12192000" cy="69380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4000" dirty="0">
                <a:solidFill>
                  <a:schemeClr val="bg1"/>
                </a:solidFill>
                <a:latin typeface="Hellix Black" pitchFamily="2" charset="77"/>
                <a:ea typeface="Heiti TC Medium" pitchFamily="2" charset="-128"/>
                <a:cs typeface="Montserrat SemiBold"/>
                <a:sym typeface="Montserrat SemiBold"/>
              </a:rPr>
              <a:t>ON PRODUCTIVITY </a:t>
            </a:r>
          </a:p>
          <a:p>
            <a:pPr>
              <a:buClr>
                <a:schemeClr val="dk1"/>
              </a:buClr>
              <a:buSzPts val="800"/>
            </a:pPr>
            <a:endParaRPr lang="en-US" sz="4000" b="1" dirty="0">
              <a:solidFill>
                <a:schemeClr val="bg1"/>
              </a:solidFill>
              <a:latin typeface="Heiti TC Medium" pitchFamily="2" charset="-128"/>
              <a:ea typeface="Heiti TC Medium" pitchFamily="2" charset="-128"/>
              <a:sym typeface="Montserrat SemiBold"/>
            </a:endParaRPr>
          </a:p>
          <a:p>
            <a:pPr>
              <a:buClr>
                <a:schemeClr val="dk1"/>
              </a:buClr>
              <a:buSzPts val="800"/>
            </a:pPr>
            <a:endParaRPr lang="en-US" sz="4000" b="1" dirty="0">
              <a:solidFill>
                <a:schemeClr val="bg1"/>
              </a:solidFill>
              <a:latin typeface="Heiti TC Medium" pitchFamily="2" charset="-128"/>
              <a:ea typeface="Heiti TC Medium" pitchFamily="2" charset="-128"/>
              <a:sym typeface="Montserrat SemiBold"/>
            </a:endParaRPr>
          </a:p>
          <a:p>
            <a:pPr>
              <a:buClr>
                <a:schemeClr val="dk1"/>
              </a:buClr>
              <a:buSzPts val="800"/>
            </a:pPr>
            <a:endParaRPr lang="en-US" sz="4000" b="1" dirty="0">
              <a:solidFill>
                <a:schemeClr val="bg1"/>
              </a:solidFill>
              <a:latin typeface="Heiti TC Medium" pitchFamily="2" charset="-128"/>
              <a:ea typeface="Heiti TC Medium" pitchFamily="2" charset="-128"/>
              <a:sym typeface="Montserrat SemiBold"/>
            </a:endParaRPr>
          </a:p>
          <a:p>
            <a:pPr>
              <a:buClr>
                <a:schemeClr val="dk1"/>
              </a:buClr>
              <a:buSzPts val="800"/>
            </a:pPr>
            <a:endParaRPr lang="en-US" sz="5000"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689F68BD-F06D-E226-E5F3-A4449400B572}"/>
              </a:ext>
            </a:extLst>
          </p:cNvPr>
          <p:cNvSpPr txBox="1"/>
          <p:nvPr/>
        </p:nvSpPr>
        <p:spPr>
          <a:xfrm>
            <a:off x="0" y="6376737"/>
            <a:ext cx="2667000" cy="369332"/>
          </a:xfrm>
          <a:prstGeom prst="rect">
            <a:avLst/>
          </a:prstGeom>
          <a:noFill/>
        </p:spPr>
        <p:txBody>
          <a:bodyPr wrap="square" rtlCol="0">
            <a:spAutoFit/>
          </a:bodyPr>
          <a:lstStyle/>
          <a:p>
            <a:r>
              <a:rPr lang="en-US" b="1" dirty="0">
                <a:solidFill>
                  <a:srgbClr val="000000"/>
                </a:solidFill>
                <a:latin typeface="HEITI TC MEDIUM" pitchFamily="2" charset="-128"/>
                <a:ea typeface="HEITI TC MEDIUM" pitchFamily="2" charset="-128"/>
              </a:rPr>
              <a:t>#</a:t>
            </a:r>
            <a:r>
              <a:rPr lang="en-US" b="1" dirty="0" err="1">
                <a:solidFill>
                  <a:srgbClr val="000000"/>
                </a:solidFill>
                <a:latin typeface="HEITI TC MEDIUM" pitchFamily="2" charset="-128"/>
                <a:ea typeface="HEITI TC MEDIUM" pitchFamily="2" charset="-128"/>
              </a:rPr>
              <a:t>TechIntersections</a:t>
            </a:r>
            <a:endParaRPr lang="en-US" b="1" dirty="0">
              <a:solidFill>
                <a:srgbClr val="000000"/>
              </a:solidFill>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6C38CA7-9109-DCCD-8FB3-93721DBC2D1A}"/>
              </a:ext>
            </a:extLst>
          </p:cNvPr>
          <p:cNvSpPr txBox="1"/>
          <p:nvPr/>
        </p:nvSpPr>
        <p:spPr>
          <a:xfrm>
            <a:off x="6067928" y="6488668"/>
            <a:ext cx="6124072" cy="369332"/>
          </a:xfrm>
          <a:prstGeom prst="rect">
            <a:avLst/>
          </a:prstGeom>
          <a:noFill/>
        </p:spPr>
        <p:txBody>
          <a:bodyPr wrap="square">
            <a:spAutoFit/>
          </a:bodyPr>
          <a:lstStyle/>
          <a:p>
            <a:pPr algn="r"/>
            <a:r>
              <a:rPr lang="en-US" b="1" dirty="0">
                <a:solidFill>
                  <a:srgbClr val="000000"/>
                </a:solidFill>
                <a:latin typeface="HEITI TC MEDIUM" pitchFamily="2" charset="-128"/>
                <a:ea typeface="HEITI TC MEDIUM" pitchFamily="2" charset="-128"/>
              </a:rPr>
              <a:t>@</a:t>
            </a:r>
            <a:r>
              <a:rPr lang="en-US" b="1" dirty="0" err="1">
                <a:solidFill>
                  <a:srgbClr val="000000"/>
                </a:solidFill>
                <a:latin typeface="HEITI TC MEDIUM" pitchFamily="2" charset="-128"/>
                <a:ea typeface="HEITI TC MEDIUM" pitchFamily="2" charset="-128"/>
              </a:rPr>
              <a:t>erinjerri</a:t>
            </a:r>
            <a:endParaRPr lang="en-US" b="1" dirty="0">
              <a:solidFill>
                <a:srgbClr val="000000"/>
              </a:solidFill>
              <a:latin typeface="HEITI TC MEDIUM" pitchFamily="2" charset="-128"/>
              <a:ea typeface="HEITI TC MEDIUM" pitchFamily="2" charset="-128"/>
            </a:endParaRPr>
          </a:p>
        </p:txBody>
      </p:sp>
    </p:spTree>
    <p:extLst>
      <p:ext uri="{BB962C8B-B14F-4D97-AF65-F5344CB8AC3E}">
        <p14:creationId xmlns:p14="http://schemas.microsoft.com/office/powerpoint/2010/main" val="4197000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#TechIntersections23</a:t>
            </a: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6" name="Picture 5" descr="A picture containing text, plaque&#10;&#10;Description automatically generated">
            <a:extLst>
              <a:ext uri="{FF2B5EF4-FFF2-40B4-BE49-F238E27FC236}">
                <a16:creationId xmlns:a16="http://schemas.microsoft.com/office/drawing/2014/main" id="{63DF22C1-03C9-5F48-07ED-695B1560CCD8}"/>
              </a:ext>
            </a:extLst>
          </p:cNvPr>
          <p:cNvPicPr>
            <a:picLocks noChangeAspect="1"/>
          </p:cNvPicPr>
          <p:nvPr/>
        </p:nvPicPr>
        <p:blipFill>
          <a:blip r:embed="rId3"/>
          <a:stretch>
            <a:fillRect/>
          </a:stretch>
        </p:blipFill>
        <p:spPr>
          <a:xfrm>
            <a:off x="6107745" y="0"/>
            <a:ext cx="5143500" cy="6858000"/>
          </a:xfrm>
          <a:prstGeom prst="rect">
            <a:avLst/>
          </a:prstGeom>
        </p:spPr>
      </p:pic>
      <p:pic>
        <p:nvPicPr>
          <p:cNvPr id="7" name="Picture 6">
            <a:extLst>
              <a:ext uri="{FF2B5EF4-FFF2-40B4-BE49-F238E27FC236}">
                <a16:creationId xmlns:a16="http://schemas.microsoft.com/office/drawing/2014/main" id="{7C1EEA4E-C783-A38F-BB9E-DFD88591363E}"/>
              </a:ext>
            </a:extLst>
          </p:cNvPr>
          <p:cNvPicPr>
            <a:picLocks noChangeAspect="1"/>
          </p:cNvPicPr>
          <p:nvPr/>
        </p:nvPicPr>
        <p:blipFill>
          <a:blip r:embed="rId4"/>
          <a:stretch>
            <a:fillRect/>
          </a:stretch>
        </p:blipFill>
        <p:spPr>
          <a:xfrm rot="5400000">
            <a:off x="-199521" y="857250"/>
            <a:ext cx="6858000" cy="5143500"/>
          </a:xfrm>
          <a:prstGeom prst="rect">
            <a:avLst/>
          </a:prstGeom>
        </p:spPr>
      </p:pic>
    </p:spTree>
    <p:extLst>
      <p:ext uri="{BB962C8B-B14F-4D97-AF65-F5344CB8AC3E}">
        <p14:creationId xmlns:p14="http://schemas.microsoft.com/office/powerpoint/2010/main" val="916215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E3AD63-5E0D-558F-5225-EEF27F9371EE}"/>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8" name="TextBox 7">
            <a:extLst>
              <a:ext uri="{FF2B5EF4-FFF2-40B4-BE49-F238E27FC236}">
                <a16:creationId xmlns:a16="http://schemas.microsoft.com/office/drawing/2014/main" id="{ADE0EE97-664F-5FE6-F09F-98FFE5612526}"/>
              </a:ext>
            </a:extLst>
          </p:cNvPr>
          <p:cNvSpPr txBox="1"/>
          <p:nvPr/>
        </p:nvSpPr>
        <p:spPr>
          <a:xfrm>
            <a:off x="10876546" y="6376737"/>
            <a:ext cx="1315453"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C132F0BF-BD9C-16E7-6696-178C17308124}"/>
              </a:ext>
            </a:extLst>
          </p:cNvPr>
          <p:cNvSpPr txBox="1">
            <a:spLocks/>
          </p:cNvSpPr>
          <p:nvPr/>
        </p:nvSpPr>
        <p:spPr>
          <a:xfrm>
            <a:off x="-1" y="2122718"/>
            <a:ext cx="12192000" cy="19386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5000" dirty="0">
                <a:solidFill>
                  <a:schemeClr val="bg1"/>
                </a:solidFill>
                <a:latin typeface="Hellix Black" pitchFamily="2" charset="77"/>
                <a:ea typeface="Heiti TC Medium" pitchFamily="2" charset="-128"/>
                <a:cs typeface="Montserrat SemiBold"/>
                <a:sym typeface="Montserrat SemiBold"/>
              </a:rPr>
              <a:t>There will be no live demos in this talk </a:t>
            </a:r>
          </a:p>
          <a:p>
            <a:pPr>
              <a:buClr>
                <a:schemeClr val="dk1"/>
              </a:buClr>
              <a:buSzPts val="800"/>
            </a:pPr>
            <a:r>
              <a:rPr lang="en-US" sz="5000" dirty="0">
                <a:solidFill>
                  <a:schemeClr val="bg1"/>
                </a:solidFill>
                <a:latin typeface="Hellix Black" pitchFamily="2" charset="77"/>
                <a:ea typeface="Heiti TC Medium" pitchFamily="2" charset="-128"/>
                <a:cs typeface="Montserrat SemiBold"/>
                <a:sym typeface="Montserrat SemiBold"/>
              </a:rPr>
              <a:t>and we will try to avoid the fail whales.</a:t>
            </a:r>
            <a:endParaRPr lang="en-US" sz="50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3643551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C33C85-DC70-FC56-0558-DC815CEAF24C}"/>
              </a:ext>
            </a:extLst>
          </p:cNvPr>
          <p:cNvPicPr>
            <a:picLocks noChangeAspect="1"/>
          </p:cNvPicPr>
          <p:nvPr/>
        </p:nvPicPr>
        <p:blipFill>
          <a:blip r:embed="rId3"/>
          <a:stretch>
            <a:fillRect/>
          </a:stretch>
        </p:blipFill>
        <p:spPr>
          <a:xfrm>
            <a:off x="18745" y="0"/>
            <a:ext cx="12463094" cy="6858000"/>
          </a:xfrm>
          <a:prstGeom prst="rect">
            <a:avLst/>
          </a:prstGeom>
        </p:spPr>
      </p:pic>
    </p:spTree>
    <p:extLst>
      <p:ext uri="{BB962C8B-B14F-4D97-AF65-F5344CB8AC3E}">
        <p14:creationId xmlns:p14="http://schemas.microsoft.com/office/powerpoint/2010/main" val="2807450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6E01D491-0B5D-9A5B-2103-0F39C48B84CE}"/>
              </a:ext>
            </a:extLst>
          </p:cNvPr>
          <p:cNvPicPr>
            <a:picLocks noChangeAspect="1"/>
          </p:cNvPicPr>
          <p:nvPr/>
        </p:nvPicPr>
        <p:blipFill rotWithShape="1">
          <a:blip r:embed="rId3"/>
          <a:srcRect b="10531"/>
          <a:stretch/>
        </p:blipFill>
        <p:spPr>
          <a:xfrm>
            <a:off x="0" y="31158"/>
            <a:ext cx="12279086" cy="6123457"/>
          </a:xfrm>
          <a:prstGeom prst="rect">
            <a:avLst/>
          </a:prstGeom>
        </p:spPr>
      </p:pic>
      <p:sp>
        <p:nvSpPr>
          <p:cNvPr id="2" name="TextBox 1">
            <a:extLst>
              <a:ext uri="{FF2B5EF4-FFF2-40B4-BE49-F238E27FC236}">
                <a16:creationId xmlns:a16="http://schemas.microsoft.com/office/drawing/2014/main" id="{D70626FC-5E8D-063F-3648-D05DB0BE9821}"/>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#TechIntersections23</a:t>
            </a:r>
          </a:p>
        </p:txBody>
      </p:sp>
      <p:sp>
        <p:nvSpPr>
          <p:cNvPr id="4" name="TextBox 3">
            <a:extLst>
              <a:ext uri="{FF2B5EF4-FFF2-40B4-BE49-F238E27FC236}">
                <a16:creationId xmlns:a16="http://schemas.microsoft.com/office/drawing/2014/main" id="{EE5C88BF-9FB8-5BFB-89ED-DCE684E98FD7}"/>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44786528-7DA5-142D-2942-AFF340999CAA}"/>
                  </a:ext>
                </a:extLst>
              </p14:cNvPr>
              <p14:cNvContentPartPr/>
              <p14:nvPr/>
            </p14:nvContentPartPr>
            <p14:xfrm>
              <a:off x="1083717" y="6111416"/>
              <a:ext cx="2169720" cy="7920"/>
            </p14:xfrm>
          </p:contentPart>
        </mc:Choice>
        <mc:Fallback xmlns="">
          <p:pic>
            <p:nvPicPr>
              <p:cNvPr id="6" name="Ink 5">
                <a:extLst>
                  <a:ext uri="{FF2B5EF4-FFF2-40B4-BE49-F238E27FC236}">
                    <a16:creationId xmlns:a16="http://schemas.microsoft.com/office/drawing/2014/main" id="{44786528-7DA5-142D-2942-AFF340999CAA}"/>
                  </a:ext>
                </a:extLst>
              </p:cNvPr>
              <p:cNvPicPr/>
              <p:nvPr/>
            </p:nvPicPr>
            <p:blipFill>
              <a:blip r:embed="rId5"/>
              <a:stretch>
                <a:fillRect/>
              </a:stretch>
            </p:blipFill>
            <p:spPr>
              <a:xfrm>
                <a:off x="1075077" y="6102416"/>
                <a:ext cx="218736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D41B54DB-1487-1B1F-01F7-F2536A42EA0E}"/>
                  </a:ext>
                </a:extLst>
              </p14:cNvPr>
              <p14:cNvContentPartPr/>
              <p14:nvPr/>
            </p14:nvContentPartPr>
            <p14:xfrm>
              <a:off x="1230957" y="5630096"/>
              <a:ext cx="2970360" cy="39600"/>
            </p14:xfrm>
          </p:contentPart>
        </mc:Choice>
        <mc:Fallback xmlns="">
          <p:pic>
            <p:nvPicPr>
              <p:cNvPr id="7" name="Ink 6">
                <a:extLst>
                  <a:ext uri="{FF2B5EF4-FFF2-40B4-BE49-F238E27FC236}">
                    <a16:creationId xmlns:a16="http://schemas.microsoft.com/office/drawing/2014/main" id="{D41B54DB-1487-1B1F-01F7-F2536A42EA0E}"/>
                  </a:ext>
                </a:extLst>
              </p:cNvPr>
              <p:cNvPicPr/>
              <p:nvPr/>
            </p:nvPicPr>
            <p:blipFill>
              <a:blip r:embed="rId7"/>
              <a:stretch>
                <a:fillRect/>
              </a:stretch>
            </p:blipFill>
            <p:spPr>
              <a:xfrm>
                <a:off x="1222317" y="5621096"/>
                <a:ext cx="2988000" cy="57240"/>
              </a:xfrm>
              <a:prstGeom prst="rect">
                <a:avLst/>
              </a:prstGeom>
            </p:spPr>
          </p:pic>
        </mc:Fallback>
      </mc:AlternateContent>
    </p:spTree>
    <p:extLst>
      <p:ext uri="{BB962C8B-B14F-4D97-AF65-F5344CB8AC3E}">
        <p14:creationId xmlns:p14="http://schemas.microsoft.com/office/powerpoint/2010/main" val="518372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2753D83-98AB-12BF-875F-37A9486D19B3}"/>
              </a:ext>
            </a:extLst>
          </p:cNvPr>
          <p:cNvSpPr>
            <a:spLocks noGrp="1"/>
          </p:cNvSpPr>
          <p:nvPr>
            <p:ph type="subTitle" idx="1"/>
          </p:nvPr>
        </p:nvSpPr>
        <p:spPr>
          <a:xfrm>
            <a:off x="0" y="817685"/>
            <a:ext cx="12192000" cy="5222630"/>
          </a:xfrm>
        </p:spPr>
        <p:txBody>
          <a:bodyPr>
            <a:noAutofit/>
          </a:bodyPr>
          <a:lstStyle/>
          <a:p>
            <a:pPr algn="ctr">
              <a:buClr>
                <a:schemeClr val="dk1"/>
              </a:buClr>
              <a:buSzPts val="800"/>
            </a:pPr>
            <a:r>
              <a:rPr lang="en-US" sz="3000" dirty="0">
                <a:solidFill>
                  <a:schemeClr val="bg1"/>
                </a:solidFill>
                <a:latin typeface="Heiti TC Medium" pitchFamily="2" charset="-128"/>
                <a:ea typeface="Heiti TC Medium" pitchFamily="2" charset="-128"/>
                <a:cs typeface="Montserrat SemiBold"/>
                <a:sym typeface="Montserrat SemiBold"/>
              </a:rPr>
              <a:t>Today is </a:t>
            </a:r>
            <a:r>
              <a:rPr lang="en-US" sz="3000" b="1" dirty="0">
                <a:solidFill>
                  <a:schemeClr val="bg1"/>
                </a:solidFill>
                <a:latin typeface="Hellix Black" pitchFamily="2" charset="77"/>
                <a:ea typeface="Heiti TC Medium" pitchFamily="2" charset="-128"/>
                <a:cs typeface="Montserrat SemiBold"/>
                <a:sym typeface="Montserrat SemiBold"/>
              </a:rPr>
              <a:t>not</a:t>
            </a:r>
            <a:r>
              <a:rPr lang="en-US" sz="3000" dirty="0">
                <a:solidFill>
                  <a:schemeClr val="bg1"/>
                </a:solidFill>
                <a:latin typeface="Heiti TC Medium" pitchFamily="2" charset="-128"/>
                <a:ea typeface="Heiti TC Medium" pitchFamily="2" charset="-128"/>
                <a:cs typeface="Montserrat SemiBold"/>
                <a:sym typeface="Montserrat SemiBold"/>
              </a:rPr>
              <a:t> a distraction.</a:t>
            </a:r>
          </a:p>
          <a:p>
            <a:pPr algn="ctr">
              <a:buClr>
                <a:schemeClr val="dk1"/>
              </a:buClr>
              <a:buSzPts val="800"/>
            </a:pPr>
            <a:endParaRPr lang="en-US" sz="3000" dirty="0">
              <a:solidFill>
                <a:schemeClr val="bg1"/>
              </a:solidFill>
              <a:latin typeface="Heiti TC Medium" pitchFamily="2" charset="-128"/>
              <a:ea typeface="Heiti TC Medium" pitchFamily="2" charset="-128"/>
              <a:cs typeface="Montserrat SemiBold"/>
              <a:sym typeface="Montserrat SemiBold"/>
            </a:endParaRPr>
          </a:p>
          <a:p>
            <a:pPr algn="ctr">
              <a:buClr>
                <a:schemeClr val="dk1"/>
              </a:buClr>
              <a:buSzPts val="800"/>
            </a:pPr>
            <a:r>
              <a:rPr lang="en-US" sz="3000" dirty="0">
                <a:solidFill>
                  <a:schemeClr val="bg1"/>
                </a:solidFill>
                <a:latin typeface="Heiti TC Medium" pitchFamily="2" charset="-128"/>
                <a:ea typeface="Heiti TC Medium" pitchFamily="2" charset="-128"/>
                <a:cs typeface="Montserrat SemiBold"/>
                <a:sym typeface="Montserrat SemiBold"/>
              </a:rPr>
              <a:t>It is an investment in your personal and professional growth. </a:t>
            </a:r>
          </a:p>
          <a:p>
            <a:pPr algn="ctr">
              <a:buClr>
                <a:schemeClr val="dk1"/>
              </a:buClr>
              <a:buSzPts val="800"/>
            </a:pPr>
            <a:endParaRPr lang="en-US" sz="3000" dirty="0">
              <a:solidFill>
                <a:schemeClr val="bg1"/>
              </a:solidFill>
              <a:latin typeface="Heiti TC Medium" pitchFamily="2" charset="-128"/>
              <a:ea typeface="Heiti TC Medium" pitchFamily="2" charset="-128"/>
              <a:cs typeface="Montserrat SemiBold"/>
              <a:sym typeface="Montserrat SemiBold"/>
            </a:endParaRPr>
          </a:p>
          <a:p>
            <a:pPr algn="ctr">
              <a:buClr>
                <a:schemeClr val="dk1"/>
              </a:buClr>
              <a:buSzPts val="800"/>
            </a:pPr>
            <a:r>
              <a:rPr lang="en-US" sz="3000" dirty="0">
                <a:solidFill>
                  <a:schemeClr val="bg1"/>
                </a:solidFill>
                <a:latin typeface="Heiti TC Medium" pitchFamily="2" charset="-128"/>
                <a:ea typeface="Heiti TC Medium" pitchFamily="2" charset="-128"/>
                <a:cs typeface="Montserrat SemiBold"/>
                <a:sym typeface="Montserrat SemiBold"/>
              </a:rPr>
              <a:t>Anyone telling you any different is living in a false reality (fantasy), is backwards, and perpetuates the reality of the world that in unjust, unequal and out of touch. And they probably are not successful in the terms that you value.</a:t>
            </a:r>
          </a:p>
          <a:p>
            <a:pPr algn="ctr">
              <a:buClr>
                <a:schemeClr val="dk1"/>
              </a:buClr>
              <a:buSzPts val="800"/>
            </a:pPr>
            <a:r>
              <a:rPr lang="en-US" sz="3000" dirty="0">
                <a:solidFill>
                  <a:schemeClr val="bg1"/>
                </a:solidFill>
                <a:latin typeface="Hellix Black" pitchFamily="2" charset="77"/>
                <a:ea typeface="Heiti TC Medium" pitchFamily="2" charset="-128"/>
                <a:sym typeface="Montserrat SemiBold"/>
              </a:rPr>
              <a:t>Worrying is ok. </a:t>
            </a:r>
            <a:r>
              <a:rPr lang="en-US" sz="3000" b="1" dirty="0">
                <a:solidFill>
                  <a:schemeClr val="bg1"/>
                </a:solidFill>
                <a:latin typeface="Heiti TC Medium" pitchFamily="2" charset="-128"/>
                <a:ea typeface="Heiti TC Medium" pitchFamily="2" charset="-128"/>
                <a:sym typeface="Montserrat SemiBold"/>
              </a:rPr>
              <a:t>You can be concerned, raise concern, pray or reflect, and take action.</a:t>
            </a:r>
            <a:endParaRPr lang="en-US" sz="3000" b="1" dirty="0">
              <a:solidFill>
                <a:schemeClr val="bg1"/>
              </a:solidFill>
              <a:latin typeface="HEITI TC MEDIUM" pitchFamily="2" charset="-128"/>
              <a:ea typeface="HEITI TC MEDIUM" pitchFamily="2" charset="-128"/>
            </a:endParaRPr>
          </a:p>
        </p:txBody>
      </p:sp>
      <p:sp>
        <p:nvSpPr>
          <p:cNvPr id="7" name="TextBox 6">
            <a:extLst>
              <a:ext uri="{FF2B5EF4-FFF2-40B4-BE49-F238E27FC236}">
                <a16:creationId xmlns:a16="http://schemas.microsoft.com/office/drawing/2014/main" id="{DCE3AD63-5E0D-558F-5225-EEF27F9371EE}"/>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8" name="TextBox 7">
            <a:extLst>
              <a:ext uri="{FF2B5EF4-FFF2-40B4-BE49-F238E27FC236}">
                <a16:creationId xmlns:a16="http://schemas.microsoft.com/office/drawing/2014/main" id="{ADE0EE97-664F-5FE6-F09F-98FFE5612526}"/>
              </a:ext>
            </a:extLst>
          </p:cNvPr>
          <p:cNvSpPr txBox="1"/>
          <p:nvPr/>
        </p:nvSpPr>
        <p:spPr>
          <a:xfrm>
            <a:off x="10876546" y="6376737"/>
            <a:ext cx="1315453"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3334602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2753D83-98AB-12BF-875F-37A9486D19B3}"/>
              </a:ext>
            </a:extLst>
          </p:cNvPr>
          <p:cNvSpPr>
            <a:spLocks noGrp="1"/>
          </p:cNvSpPr>
          <p:nvPr>
            <p:ph type="subTitle" idx="1"/>
          </p:nvPr>
        </p:nvSpPr>
        <p:spPr>
          <a:xfrm>
            <a:off x="1638537" y="1019154"/>
            <a:ext cx="9144000" cy="1655762"/>
          </a:xfrm>
        </p:spPr>
        <p:txBody>
          <a:bodyPr>
            <a:noAutofit/>
          </a:bodyPr>
          <a:lstStyle/>
          <a:p>
            <a:r>
              <a:rPr lang="en-US" sz="2000" b="1" i="0" dirty="0">
                <a:solidFill>
                  <a:schemeClr val="bg1"/>
                </a:solidFill>
                <a:effectLst/>
                <a:latin typeface="HEITI TC MEDIUM" pitchFamily="2" charset="-128"/>
                <a:ea typeface="HEITI TC MEDIUM" pitchFamily="2" charset="-128"/>
              </a:rPr>
              <a:t>Take us on a journey, teach us something, and help us set the tone for the day. As you know, the economy and the world continue to feel unstable and uncertain even well before the pandemic, and since 2020, it has not felt much better. Women of color have gotten hit the hardest in this economy. </a:t>
            </a:r>
          </a:p>
          <a:p>
            <a:endParaRPr lang="en-US" sz="2000" b="1" dirty="0">
              <a:solidFill>
                <a:schemeClr val="bg1"/>
              </a:solidFill>
              <a:latin typeface="HEITI TC MEDIUM" pitchFamily="2" charset="-128"/>
              <a:ea typeface="HEITI TC MEDIUM" pitchFamily="2" charset="-128"/>
            </a:endParaRPr>
          </a:p>
          <a:p>
            <a:r>
              <a:rPr lang="en-US" sz="2000" b="1" i="0" dirty="0">
                <a:solidFill>
                  <a:schemeClr val="bg1"/>
                </a:solidFill>
                <a:effectLst/>
                <a:latin typeface="HEITI TC MEDIUM" pitchFamily="2" charset="-128"/>
                <a:ea typeface="HEITI TC MEDIUM" pitchFamily="2" charset="-128"/>
              </a:rPr>
              <a:t>As we are trying to trailblaze, we are still having challenges that are unfelt by others. How do you encourage people to have confidence in themselves during uncertain times? </a:t>
            </a:r>
          </a:p>
          <a:p>
            <a:endParaRPr lang="en-US" sz="2000" b="1" dirty="0">
              <a:solidFill>
                <a:schemeClr val="bg1"/>
              </a:solidFill>
              <a:latin typeface="HEITI TC MEDIUM" pitchFamily="2" charset="-128"/>
              <a:ea typeface="HEITI TC MEDIUM" pitchFamily="2" charset="-128"/>
            </a:endParaRPr>
          </a:p>
          <a:p>
            <a:r>
              <a:rPr lang="en-US" sz="2000" b="1" i="0" dirty="0">
                <a:solidFill>
                  <a:schemeClr val="bg1"/>
                </a:solidFill>
                <a:effectLst/>
                <a:latin typeface="HEITI TC MEDIUM" pitchFamily="2" charset="-128"/>
                <a:ea typeface="HEITI TC MEDIUM" pitchFamily="2" charset="-128"/>
              </a:rPr>
              <a:t>How do you encourage people to develop themselves and keep going for their dreams in technology, regardless of how much life throws their way? How do you continue to be hopeful and develop yourself? </a:t>
            </a:r>
          </a:p>
          <a:p>
            <a:r>
              <a:rPr lang="en-US" sz="2000" b="1" i="0" dirty="0">
                <a:solidFill>
                  <a:schemeClr val="bg1"/>
                </a:solidFill>
                <a:effectLst/>
                <a:latin typeface="HEITI TC MEDIUM" pitchFamily="2" charset="-128"/>
                <a:ea typeface="HEITI TC MEDIUM" pitchFamily="2" charset="-128"/>
              </a:rPr>
              <a:t>Take these questions as a suggestion, but we think you are so inspirational; we are sure anything you share with our community will be incredible. </a:t>
            </a:r>
            <a:endParaRPr lang="en-US" sz="2000" b="1" dirty="0">
              <a:solidFill>
                <a:schemeClr val="bg1"/>
              </a:solidFill>
              <a:latin typeface="HEITI TC MEDIUM" pitchFamily="2" charset="-128"/>
              <a:ea typeface="HEITI TC MEDIUM" pitchFamily="2" charset="-128"/>
            </a:endParaRPr>
          </a:p>
        </p:txBody>
      </p:sp>
      <p:pic>
        <p:nvPicPr>
          <p:cNvPr id="5" name="Picture 4" descr="Logo&#10;&#10;Description automatically generated">
            <a:extLst>
              <a:ext uri="{FF2B5EF4-FFF2-40B4-BE49-F238E27FC236}">
                <a16:creationId xmlns:a16="http://schemas.microsoft.com/office/drawing/2014/main" id="{5707D487-C2EC-9FD2-BC4B-B8A48DD64FB0}"/>
              </a:ext>
            </a:extLst>
          </p:cNvPr>
          <p:cNvPicPr>
            <a:picLocks noChangeAspect="1"/>
          </p:cNvPicPr>
          <p:nvPr/>
        </p:nvPicPr>
        <p:blipFill>
          <a:blip r:embed="rId3"/>
          <a:stretch>
            <a:fillRect/>
          </a:stretch>
        </p:blipFill>
        <p:spPr>
          <a:xfrm>
            <a:off x="4893178" y="180954"/>
            <a:ext cx="2349500" cy="838200"/>
          </a:xfrm>
          <a:prstGeom prst="rect">
            <a:avLst/>
          </a:prstGeom>
        </p:spPr>
      </p:pic>
      <p:sp>
        <p:nvSpPr>
          <p:cNvPr id="2" name="TextBox 1">
            <a:extLst>
              <a:ext uri="{FF2B5EF4-FFF2-40B4-BE49-F238E27FC236}">
                <a16:creationId xmlns:a16="http://schemas.microsoft.com/office/drawing/2014/main" id="{42FA2DE3-06BF-D5CE-C1DA-3DBB5AD5D09B}"/>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0E2F3621-AA3B-D2EA-06B9-1630F72C6C25}"/>
              </a:ext>
            </a:extLst>
          </p:cNvPr>
          <p:cNvSpPr txBox="1"/>
          <p:nvPr/>
        </p:nvSpPr>
        <p:spPr>
          <a:xfrm>
            <a:off x="6067928" y="6488668"/>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1102041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15" name="Picture 14" descr="Text&#10;&#10;Description automatically generated">
            <a:extLst>
              <a:ext uri="{FF2B5EF4-FFF2-40B4-BE49-F238E27FC236}">
                <a16:creationId xmlns:a16="http://schemas.microsoft.com/office/drawing/2014/main" id="{9D4FF6B8-B275-2524-1C11-9BA0E14FD665}"/>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1D9AE37-8949-8AAF-EE4E-3F590A193BDC}"/>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CB6AA4A1-4EB6-38A2-5528-25BC955CB534}"/>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62946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5" name="Google Shape;251;p67">
            <a:extLst>
              <a:ext uri="{FF2B5EF4-FFF2-40B4-BE49-F238E27FC236}">
                <a16:creationId xmlns:a16="http://schemas.microsoft.com/office/drawing/2014/main" id="{17C43773-BE8D-0604-FE79-D62674BA1A46}"/>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EEC65619-AA98-102A-5659-900381370506}"/>
              </a:ext>
            </a:extLst>
          </p:cNvPr>
          <p:cNvSpPr txBox="1"/>
          <p:nvPr/>
        </p:nvSpPr>
        <p:spPr>
          <a:xfrm rot="16200000">
            <a:off x="-2519324" y="3289428"/>
            <a:ext cx="6520898" cy="707846"/>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STORY OF NOW</a:t>
            </a:r>
            <a:endParaRPr sz="4000" dirty="0">
              <a:solidFill>
                <a:srgbClr val="000000"/>
              </a:solidFill>
              <a:latin typeface="Hellix Black" pitchFamily="2" charset="77"/>
              <a:ea typeface="Arial"/>
              <a:cs typeface="Arial"/>
              <a:sym typeface="Arial"/>
            </a:endParaRPr>
          </a:p>
        </p:txBody>
      </p:sp>
      <p:sp>
        <p:nvSpPr>
          <p:cNvPr id="2" name="Google Shape;238;p67">
            <a:extLst>
              <a:ext uri="{FF2B5EF4-FFF2-40B4-BE49-F238E27FC236}">
                <a16:creationId xmlns:a16="http://schemas.microsoft.com/office/drawing/2014/main" id="{BE19F47B-D7BB-85B3-E462-55799AFC8814}"/>
              </a:ext>
            </a:extLst>
          </p:cNvPr>
          <p:cNvSpPr txBox="1"/>
          <p:nvPr/>
        </p:nvSpPr>
        <p:spPr>
          <a:xfrm>
            <a:off x="1482139" y="497448"/>
            <a:ext cx="10709861" cy="5863103"/>
          </a:xfrm>
          <a:prstGeom prst="rect">
            <a:avLst/>
          </a:prstGeom>
          <a:noFill/>
          <a:ln>
            <a:noFill/>
          </a:ln>
        </p:spPr>
        <p:txBody>
          <a:bodyPr spcFirstLastPara="1" wrap="square" lIns="91433" tIns="45700" rIns="91433" bIns="45700" anchor="t" anchorCtr="0">
            <a:spAutoFit/>
          </a:bodyPr>
          <a:lstStyle/>
          <a:p>
            <a:pPr marL="93131" algn="ctr">
              <a:lnSpc>
                <a:spcPct val="150000"/>
              </a:lnSpc>
              <a:buClr>
                <a:schemeClr val="dk1"/>
              </a:buClr>
              <a:buSzPts val="1100"/>
            </a:pPr>
            <a:r>
              <a:rPr lang="en-US" sz="5000" dirty="0">
                <a:solidFill>
                  <a:schemeClr val="bg1"/>
                </a:solidFill>
                <a:latin typeface="Hellix Black" pitchFamily="2" charset="77"/>
                <a:ea typeface="Questrial"/>
                <a:cs typeface="Questrial"/>
                <a:sym typeface="Questrial"/>
              </a:rPr>
              <a:t>PTSD vs PTSG</a:t>
            </a:r>
          </a:p>
          <a:p>
            <a:pPr marL="93131" algn="ctr">
              <a:lnSpc>
                <a:spcPct val="150000"/>
              </a:lnSpc>
              <a:buClr>
                <a:schemeClr val="dk1"/>
              </a:buClr>
              <a:buSzPts val="1100"/>
            </a:pPr>
            <a:endParaRPr lang="en-US" sz="5000" dirty="0">
              <a:solidFill>
                <a:schemeClr val="bg1"/>
              </a:solidFill>
              <a:latin typeface="Hellix Black" pitchFamily="2" charset="77"/>
              <a:ea typeface="Questrial"/>
              <a:cs typeface="Questrial"/>
              <a:sym typeface="Questrial"/>
            </a:endParaRPr>
          </a:p>
          <a:p>
            <a:pPr marL="93131" algn="ctr">
              <a:lnSpc>
                <a:spcPct val="150000"/>
              </a:lnSpc>
              <a:buClr>
                <a:schemeClr val="dk1"/>
              </a:buClr>
              <a:buSzPts val="1100"/>
            </a:pPr>
            <a:r>
              <a:rPr lang="en-US" sz="5000" dirty="0">
                <a:solidFill>
                  <a:schemeClr val="bg1"/>
                </a:solidFill>
                <a:latin typeface="Hellix Black" pitchFamily="2" charset="77"/>
                <a:ea typeface="Questrial"/>
                <a:cs typeface="Questrial"/>
                <a:sym typeface="Questrial"/>
              </a:rPr>
              <a:t>Post Traumatic Stress Disorder</a:t>
            </a:r>
            <a:r>
              <a:rPr lang="en-US" sz="5000" dirty="0">
                <a:solidFill>
                  <a:schemeClr val="bg1"/>
                </a:solidFill>
                <a:latin typeface="Hellix Black" pitchFamily="2" charset="77"/>
                <a:ea typeface="Questrial"/>
                <a:cs typeface="Arial"/>
                <a:sym typeface="Arial"/>
              </a:rPr>
              <a:t> </a:t>
            </a:r>
          </a:p>
          <a:p>
            <a:pPr marL="93131" algn="ctr">
              <a:lnSpc>
                <a:spcPct val="150000"/>
              </a:lnSpc>
              <a:buClr>
                <a:schemeClr val="dk1"/>
              </a:buClr>
              <a:buSzPts val="1100"/>
            </a:pPr>
            <a:r>
              <a:rPr lang="en-US" sz="5000" dirty="0">
                <a:solidFill>
                  <a:schemeClr val="bg1"/>
                </a:solidFill>
                <a:latin typeface="Hellix Black" pitchFamily="2" charset="77"/>
                <a:ea typeface="Questrial"/>
                <a:cs typeface="Arial"/>
                <a:sym typeface="Arial"/>
              </a:rPr>
              <a:t>vs </a:t>
            </a:r>
          </a:p>
          <a:p>
            <a:pPr marL="93131" algn="ctr">
              <a:lnSpc>
                <a:spcPct val="150000"/>
              </a:lnSpc>
              <a:buClr>
                <a:schemeClr val="dk1"/>
              </a:buClr>
              <a:buSzPts val="1100"/>
            </a:pPr>
            <a:r>
              <a:rPr lang="en-US" sz="5000" dirty="0">
                <a:solidFill>
                  <a:schemeClr val="bg1"/>
                </a:solidFill>
                <a:latin typeface="Hellix Black" pitchFamily="2" charset="77"/>
                <a:ea typeface="Questrial"/>
                <a:cs typeface="Arial"/>
                <a:sym typeface="Arial"/>
              </a:rPr>
              <a:t>Post Traumatic Growth</a:t>
            </a:r>
            <a:endParaRPr lang="en-US" sz="5000" dirty="0">
              <a:solidFill>
                <a:schemeClr val="bg1"/>
              </a:solidFill>
              <a:latin typeface="Hellix Black" pitchFamily="2" charset="77"/>
              <a:ea typeface="Questrial"/>
              <a:cs typeface="Questrial"/>
              <a:sym typeface="Questrial"/>
            </a:endParaRPr>
          </a:p>
        </p:txBody>
      </p:sp>
    </p:spTree>
    <p:extLst>
      <p:ext uri="{BB962C8B-B14F-4D97-AF65-F5344CB8AC3E}">
        <p14:creationId xmlns:p14="http://schemas.microsoft.com/office/powerpoint/2010/main" val="3073090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18" name="Picture 17" descr="Graphical user interface, text, application, chat or text message&#10;&#10;Description automatically generated">
            <a:extLst>
              <a:ext uri="{FF2B5EF4-FFF2-40B4-BE49-F238E27FC236}">
                <a16:creationId xmlns:a16="http://schemas.microsoft.com/office/drawing/2014/main" id="{2DFFD96A-A538-22B6-16E5-33EC1CF490D2}"/>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rgbClr val="000000"/>
                </a:solidFill>
                <a:latin typeface="HEITI TC MEDIUM" pitchFamily="2" charset="-128"/>
                <a:ea typeface="HEITI TC MEDIUM" pitchFamily="2" charset="-128"/>
              </a:rPr>
              <a:t>@</a:t>
            </a:r>
            <a:r>
              <a:rPr lang="en-US" b="1" dirty="0" err="1">
                <a:solidFill>
                  <a:srgbClr val="000000"/>
                </a:solidFill>
                <a:latin typeface="HEITI TC MEDIUM" pitchFamily="2" charset="-128"/>
                <a:ea typeface="HEITI TC MEDIUM" pitchFamily="2" charset="-128"/>
              </a:rPr>
              <a:t>erinjerri</a:t>
            </a:r>
            <a:endParaRPr lang="en-US" b="1" dirty="0">
              <a:solidFill>
                <a:srgbClr val="000000"/>
              </a:solidFill>
              <a:latin typeface="HEITI TC MEDIUM" pitchFamily="2" charset="-128"/>
              <a:ea typeface="HEITI TC MEDIUM" pitchFamily="2" charset="-128"/>
            </a:endParaRPr>
          </a:p>
        </p:txBody>
      </p:sp>
      <p:sp>
        <p:nvSpPr>
          <p:cNvPr id="19" name="TextBox 18">
            <a:extLst>
              <a:ext uri="{FF2B5EF4-FFF2-40B4-BE49-F238E27FC236}">
                <a16:creationId xmlns:a16="http://schemas.microsoft.com/office/drawing/2014/main" id="{AA6B8C6A-3920-51FF-FCFA-2C820F7F2316}"/>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562521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10" name="Picture 9" descr="Graphical user interface, text, application, chat or text message&#10;&#10;Description automatically generated">
            <a:extLst>
              <a:ext uri="{FF2B5EF4-FFF2-40B4-BE49-F238E27FC236}">
                <a16:creationId xmlns:a16="http://schemas.microsoft.com/office/drawing/2014/main" id="{54DB77B9-C6DC-D0F8-A1A5-9B10B40F5712}"/>
              </a:ext>
            </a:extLst>
          </p:cNvPr>
          <p:cNvPicPr>
            <a:picLocks noChangeAspect="1"/>
          </p:cNvPicPr>
          <p:nvPr/>
        </p:nvPicPr>
        <p:blipFill>
          <a:blip r:embed="rId3"/>
          <a:stretch>
            <a:fillRect/>
          </a:stretch>
        </p:blipFill>
        <p:spPr>
          <a:xfrm>
            <a:off x="0" y="0"/>
            <a:ext cx="12273422" cy="6903800"/>
          </a:xfrm>
          <a:prstGeom prst="rect">
            <a:avLst/>
          </a:prstGeom>
        </p:spPr>
      </p:pic>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rgbClr val="000000"/>
                </a:solidFill>
                <a:latin typeface="HEITI TC MEDIUM" pitchFamily="2" charset="-128"/>
                <a:ea typeface="HEITI TC MEDIUM" pitchFamily="2" charset="-128"/>
              </a:rPr>
              <a:t>@</a:t>
            </a:r>
            <a:r>
              <a:rPr lang="en-US" b="1" dirty="0" err="1">
                <a:solidFill>
                  <a:srgbClr val="000000"/>
                </a:solidFill>
                <a:latin typeface="HEITI TC MEDIUM" pitchFamily="2" charset="-128"/>
                <a:ea typeface="HEITI TC MEDIUM" pitchFamily="2" charset="-128"/>
              </a:rPr>
              <a:t>erinjerri</a:t>
            </a:r>
            <a:endParaRPr lang="en-US" b="1" dirty="0">
              <a:solidFill>
                <a:srgbClr val="000000"/>
              </a:solidFill>
              <a:latin typeface="HEITI TC MEDIUM" pitchFamily="2" charset="-128"/>
              <a:ea typeface="HEITI TC MEDIUM" pitchFamily="2" charset="-128"/>
            </a:endParaRPr>
          </a:p>
        </p:txBody>
      </p:sp>
    </p:spTree>
    <p:extLst>
      <p:ext uri="{BB962C8B-B14F-4D97-AF65-F5344CB8AC3E}">
        <p14:creationId xmlns:p14="http://schemas.microsoft.com/office/powerpoint/2010/main" val="3558025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E3AD63-5E0D-558F-5225-EEF27F9371EE}"/>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8" name="TextBox 7">
            <a:extLst>
              <a:ext uri="{FF2B5EF4-FFF2-40B4-BE49-F238E27FC236}">
                <a16:creationId xmlns:a16="http://schemas.microsoft.com/office/drawing/2014/main" id="{ADE0EE97-664F-5FE6-F09F-98FFE5612526}"/>
              </a:ext>
            </a:extLst>
          </p:cNvPr>
          <p:cNvSpPr txBox="1"/>
          <p:nvPr/>
        </p:nvSpPr>
        <p:spPr>
          <a:xfrm>
            <a:off x="10876546" y="6376737"/>
            <a:ext cx="1315453"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C132F0BF-BD9C-16E7-6696-178C17308124}"/>
              </a:ext>
            </a:extLst>
          </p:cNvPr>
          <p:cNvSpPr txBox="1">
            <a:spLocks/>
          </p:cNvSpPr>
          <p:nvPr/>
        </p:nvSpPr>
        <p:spPr>
          <a:xfrm>
            <a:off x="-1" y="2122718"/>
            <a:ext cx="12192000" cy="19386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5000" dirty="0">
                <a:solidFill>
                  <a:schemeClr val="bg1"/>
                </a:solidFill>
                <a:latin typeface="Hellix Black" pitchFamily="2" charset="77"/>
                <a:ea typeface="Heiti TC Medium" pitchFamily="2" charset="-128"/>
                <a:cs typeface="Montserrat SemiBold"/>
                <a:sym typeface="Montserrat SemiBold"/>
              </a:rPr>
              <a:t>In our productivity driven society and industry, how do we realistically measure our drive and direction?</a:t>
            </a:r>
            <a:endParaRPr lang="en-US" sz="50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3402788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descr="Graphical user interface, text, application, email&#10;&#10;Description automatically generated">
            <a:extLst>
              <a:ext uri="{FF2B5EF4-FFF2-40B4-BE49-F238E27FC236}">
                <a16:creationId xmlns:a16="http://schemas.microsoft.com/office/drawing/2014/main" id="{77CCD8F5-5911-F6E0-054E-7D8B9F60B290}"/>
              </a:ext>
            </a:extLst>
          </p:cNvPr>
          <p:cNvPicPr>
            <a:picLocks noChangeAspect="1"/>
          </p:cNvPicPr>
          <p:nvPr/>
        </p:nvPicPr>
        <p:blipFill>
          <a:blip r:embed="rId3"/>
          <a:stretch>
            <a:fillRect/>
          </a:stretch>
        </p:blipFill>
        <p:spPr>
          <a:xfrm>
            <a:off x="0" y="-7088"/>
            <a:ext cx="12204601" cy="6865088"/>
          </a:xfrm>
          <a:prstGeom prst="rect">
            <a:avLst/>
          </a:prstGeom>
        </p:spPr>
      </p:pic>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8" name="TextBox 7">
            <a:extLst>
              <a:ext uri="{FF2B5EF4-FFF2-40B4-BE49-F238E27FC236}">
                <a16:creationId xmlns:a16="http://schemas.microsoft.com/office/drawing/2014/main" id="{FABB8C35-8BA5-A18F-8E65-E4CCBCC61A9E}"/>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3187110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5" name="Google Shape;251;p67">
            <a:extLst>
              <a:ext uri="{FF2B5EF4-FFF2-40B4-BE49-F238E27FC236}">
                <a16:creationId xmlns:a16="http://schemas.microsoft.com/office/drawing/2014/main" id="{17C43773-BE8D-0604-FE79-D62674BA1A46}"/>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EEC65619-AA98-102A-5659-900381370506}"/>
              </a:ext>
            </a:extLst>
          </p:cNvPr>
          <p:cNvSpPr txBox="1"/>
          <p:nvPr/>
        </p:nvSpPr>
        <p:spPr>
          <a:xfrm rot="16200000">
            <a:off x="-2519324" y="3289428"/>
            <a:ext cx="6520898" cy="707846"/>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YOUR SHIP</a:t>
            </a:r>
            <a:endParaRPr sz="4000" dirty="0">
              <a:solidFill>
                <a:srgbClr val="000000"/>
              </a:solidFill>
              <a:latin typeface="Hellix Black" pitchFamily="2" charset="77"/>
              <a:ea typeface="Arial"/>
              <a:cs typeface="Arial"/>
              <a:sym typeface="Arial"/>
            </a:endParaRPr>
          </a:p>
        </p:txBody>
      </p:sp>
      <p:pic>
        <p:nvPicPr>
          <p:cNvPr id="3" name="Picture 2" descr="Diagram, venn diagram&#10;&#10;Description automatically generated">
            <a:extLst>
              <a:ext uri="{FF2B5EF4-FFF2-40B4-BE49-F238E27FC236}">
                <a16:creationId xmlns:a16="http://schemas.microsoft.com/office/drawing/2014/main" id="{3157B0A5-D0CB-F91A-3000-DD32007ED96C}"/>
              </a:ext>
            </a:extLst>
          </p:cNvPr>
          <p:cNvPicPr>
            <a:picLocks noChangeAspect="1"/>
          </p:cNvPicPr>
          <p:nvPr/>
        </p:nvPicPr>
        <p:blipFill rotWithShape="1">
          <a:blip r:embed="rId3"/>
          <a:srcRect t="7286" b="26122"/>
          <a:stretch/>
        </p:blipFill>
        <p:spPr>
          <a:xfrm>
            <a:off x="4436094" y="316856"/>
            <a:ext cx="4415675" cy="6363566"/>
          </a:xfrm>
          <a:prstGeom prst="rect">
            <a:avLst/>
          </a:prstGeom>
        </p:spPr>
      </p:pic>
      <p:sp>
        <p:nvSpPr>
          <p:cNvPr id="8" name="TextBox 7">
            <a:extLst>
              <a:ext uri="{FF2B5EF4-FFF2-40B4-BE49-F238E27FC236}">
                <a16:creationId xmlns:a16="http://schemas.microsoft.com/office/drawing/2014/main" id="{49BC98A9-F754-E080-CE1A-FE9C65EA0749}"/>
              </a:ext>
            </a:extLst>
          </p:cNvPr>
          <p:cNvSpPr txBox="1"/>
          <p:nvPr/>
        </p:nvSpPr>
        <p:spPr>
          <a:xfrm>
            <a:off x="9129964" y="2904687"/>
            <a:ext cx="2664953" cy="1754326"/>
          </a:xfrm>
          <a:prstGeom prst="rect">
            <a:avLst/>
          </a:prstGeom>
          <a:noFill/>
        </p:spPr>
        <p:txBody>
          <a:bodyPr wrap="square">
            <a:spAutoFit/>
          </a:bodyPr>
          <a:lstStyle/>
          <a:p>
            <a:r>
              <a:rPr lang="en-US" b="1" i="1" dirty="0">
                <a:solidFill>
                  <a:srgbClr val="000000"/>
                </a:solidFill>
                <a:latin typeface="HEITI TC MEDIUM" pitchFamily="2" charset="-128"/>
                <a:ea typeface="HEITI TC MEDIUM" pitchFamily="2" charset="-128"/>
                <a:sym typeface="Montserrat"/>
              </a:rPr>
              <a:t>Credit: </a:t>
            </a:r>
            <a:r>
              <a:rPr lang="en-US" b="1" dirty="0">
                <a:solidFill>
                  <a:srgbClr val="000000"/>
                </a:solidFill>
                <a:latin typeface="HEITI TC MEDIUM" pitchFamily="2" charset="-128"/>
                <a:ea typeface="HEITI TC MEDIUM" pitchFamily="2" charset="-128"/>
                <a:sym typeface="Montserrat"/>
              </a:rPr>
              <a:t>Drive and Direction Matrix from the book</a:t>
            </a:r>
          </a:p>
          <a:p>
            <a:r>
              <a:rPr lang="en-US" b="1" i="1" dirty="0">
                <a:solidFill>
                  <a:srgbClr val="000000"/>
                </a:solidFill>
                <a:latin typeface="HEITI TC MEDIUM" pitchFamily="2" charset="-128"/>
                <a:ea typeface="HEITI TC MEDIUM" pitchFamily="2" charset="-128"/>
                <a:sym typeface="Montserrat"/>
              </a:rPr>
              <a:t>Life Entrepreneurs </a:t>
            </a:r>
            <a:r>
              <a:rPr lang="en-US" b="1" dirty="0">
                <a:solidFill>
                  <a:srgbClr val="000000"/>
                </a:solidFill>
                <a:latin typeface="HEITI TC MEDIUM" pitchFamily="2" charset="-128"/>
                <a:ea typeface="HEITI TC MEDIUM" pitchFamily="2" charset="-128"/>
                <a:sym typeface="Montserrat"/>
              </a:rPr>
              <a:t>by Christopher </a:t>
            </a:r>
            <a:r>
              <a:rPr lang="en-US" b="1" dirty="0" err="1">
                <a:solidFill>
                  <a:srgbClr val="000000"/>
                </a:solidFill>
                <a:latin typeface="HEITI TC MEDIUM" pitchFamily="2" charset="-128"/>
                <a:ea typeface="HEITI TC MEDIUM" pitchFamily="2" charset="-128"/>
                <a:sym typeface="Montserrat"/>
              </a:rPr>
              <a:t>Gergen</a:t>
            </a:r>
            <a:r>
              <a:rPr lang="en-US" b="1" dirty="0">
                <a:solidFill>
                  <a:srgbClr val="000000"/>
                </a:solidFill>
                <a:latin typeface="HEITI TC MEDIUM" pitchFamily="2" charset="-128"/>
                <a:ea typeface="HEITI TC MEDIUM" pitchFamily="2" charset="-128"/>
                <a:sym typeface="Montserrat"/>
              </a:rPr>
              <a:t> and Gregg </a:t>
            </a:r>
            <a:r>
              <a:rPr lang="en-US" b="1" dirty="0" err="1">
                <a:solidFill>
                  <a:srgbClr val="000000"/>
                </a:solidFill>
                <a:latin typeface="HEITI TC MEDIUM" pitchFamily="2" charset="-128"/>
                <a:ea typeface="HEITI TC MEDIUM" pitchFamily="2" charset="-128"/>
                <a:sym typeface="Montserrat"/>
              </a:rPr>
              <a:t>Vanourek</a:t>
            </a:r>
            <a:endParaRPr lang="en-US" dirty="0">
              <a:solidFill>
                <a:srgbClr val="000000"/>
              </a:solidFill>
            </a:endParaRPr>
          </a:p>
        </p:txBody>
      </p:sp>
    </p:spTree>
    <p:extLst>
      <p:ext uri="{BB962C8B-B14F-4D97-AF65-F5344CB8AC3E}">
        <p14:creationId xmlns:p14="http://schemas.microsoft.com/office/powerpoint/2010/main" val="4107736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5BBE6FA-9614-12A6-57DF-E26648D37041}"/>
              </a:ext>
            </a:extLst>
          </p:cNvPr>
          <p:cNvSpPr/>
          <p:nvPr/>
        </p:nvSpPr>
        <p:spPr>
          <a:xfrm>
            <a:off x="4376057" y="1154015"/>
            <a:ext cx="4269179" cy="39767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5" name="Google Shape;251;p67">
            <a:extLst>
              <a:ext uri="{FF2B5EF4-FFF2-40B4-BE49-F238E27FC236}">
                <a16:creationId xmlns:a16="http://schemas.microsoft.com/office/drawing/2014/main" id="{17C43773-BE8D-0604-FE79-D62674BA1A46}"/>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EEC65619-AA98-102A-5659-900381370506}"/>
              </a:ext>
            </a:extLst>
          </p:cNvPr>
          <p:cNvSpPr txBox="1"/>
          <p:nvPr/>
        </p:nvSpPr>
        <p:spPr>
          <a:xfrm rot="16200000">
            <a:off x="-2519324" y="3289428"/>
            <a:ext cx="6520898" cy="707846"/>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YOUR MOTHERSHIP</a:t>
            </a:r>
            <a:endParaRPr sz="4000" dirty="0">
              <a:solidFill>
                <a:srgbClr val="000000"/>
              </a:solidFill>
              <a:latin typeface="Hellix Black" pitchFamily="2" charset="77"/>
              <a:ea typeface="Arial"/>
              <a:cs typeface="Arial"/>
              <a:sym typeface="Arial"/>
            </a:endParaRPr>
          </a:p>
        </p:txBody>
      </p:sp>
      <p:cxnSp>
        <p:nvCxnSpPr>
          <p:cNvPr id="9" name="Straight Connector 8">
            <a:extLst>
              <a:ext uri="{FF2B5EF4-FFF2-40B4-BE49-F238E27FC236}">
                <a16:creationId xmlns:a16="http://schemas.microsoft.com/office/drawing/2014/main" id="{195EB948-F709-A9FE-17DA-6B89690B3F25}"/>
              </a:ext>
            </a:extLst>
          </p:cNvPr>
          <p:cNvCxnSpPr>
            <a:cxnSpLocks/>
          </p:cNvCxnSpPr>
          <p:nvPr/>
        </p:nvCxnSpPr>
        <p:spPr>
          <a:xfrm>
            <a:off x="6430075" y="1203053"/>
            <a:ext cx="0" cy="3826012"/>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3963B03-2388-A1A9-B810-727748B6705E}"/>
              </a:ext>
            </a:extLst>
          </p:cNvPr>
          <p:cNvCxnSpPr>
            <a:cxnSpLocks/>
          </p:cNvCxnSpPr>
          <p:nvPr/>
        </p:nvCxnSpPr>
        <p:spPr>
          <a:xfrm>
            <a:off x="4547648" y="2894029"/>
            <a:ext cx="3903086" cy="0"/>
          </a:xfrm>
          <a:prstGeom prst="line">
            <a:avLst/>
          </a:prstGeom>
          <a:ln w="127000">
            <a:solidFill>
              <a:srgbClr val="00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02F5A60-D600-619B-83E4-A991B8326447}"/>
              </a:ext>
            </a:extLst>
          </p:cNvPr>
          <p:cNvSpPr txBox="1"/>
          <p:nvPr/>
        </p:nvSpPr>
        <p:spPr>
          <a:xfrm>
            <a:off x="6507257" y="2981272"/>
            <a:ext cx="2060765" cy="1908215"/>
          </a:xfrm>
          <a:prstGeom prst="rect">
            <a:avLst/>
          </a:prstGeom>
          <a:noFill/>
        </p:spPr>
        <p:txBody>
          <a:bodyPr wrap="square">
            <a:spAutoFit/>
          </a:bodyPr>
          <a:lstStyle/>
          <a:p>
            <a:r>
              <a:rPr lang="en-US" dirty="0">
                <a:solidFill>
                  <a:srgbClr val="000000"/>
                </a:solidFill>
                <a:latin typeface="Hellix Black" pitchFamily="2" charset="77"/>
                <a:ea typeface="Heiti TC Medium" pitchFamily="2" charset="-128"/>
              </a:rPr>
              <a:t>First Mates/</a:t>
            </a:r>
          </a:p>
          <a:p>
            <a:r>
              <a:rPr lang="en-US" dirty="0">
                <a:solidFill>
                  <a:srgbClr val="000000"/>
                </a:solidFill>
                <a:latin typeface="Hellix Black" pitchFamily="2" charset="77"/>
                <a:ea typeface="Heiti TC Medium" pitchFamily="2" charset="-128"/>
              </a:rPr>
              <a:t>Early Employees</a:t>
            </a:r>
          </a:p>
          <a:p>
            <a:r>
              <a:rPr lang="en-US" dirty="0">
                <a:solidFill>
                  <a:srgbClr val="000000"/>
                </a:solidFill>
                <a:latin typeface="Hellix Black" pitchFamily="2" charset="77"/>
                <a:ea typeface="Heiti TC Medium" pitchFamily="2" charset="-128"/>
              </a:rPr>
              <a:t>Riding</a:t>
            </a:r>
            <a:endParaRPr lang="en-US" sz="1600" b="1" dirty="0">
              <a:solidFill>
                <a:srgbClr val="000000"/>
              </a:solidFill>
              <a:latin typeface="HEITI TC MEDIUM" pitchFamily="2" charset="-128"/>
              <a:ea typeface="HEITI TC MEDIUM" pitchFamily="2" charset="-128"/>
            </a:endParaRPr>
          </a:p>
          <a:p>
            <a:r>
              <a:rPr lang="en-US" sz="1600" b="1" dirty="0">
                <a:solidFill>
                  <a:srgbClr val="000000"/>
                </a:solidFill>
                <a:latin typeface="HEITI TC MEDIUM" pitchFamily="2" charset="-128"/>
                <a:ea typeface="HEITI TC MEDIUM" pitchFamily="2" charset="-128"/>
              </a:rPr>
              <a:t>You can still be a builder or driver on a ship as a part of the crew</a:t>
            </a:r>
          </a:p>
        </p:txBody>
      </p:sp>
      <p:sp>
        <p:nvSpPr>
          <p:cNvPr id="14" name="TextBox 13">
            <a:extLst>
              <a:ext uri="{FF2B5EF4-FFF2-40B4-BE49-F238E27FC236}">
                <a16:creationId xmlns:a16="http://schemas.microsoft.com/office/drawing/2014/main" id="{66589653-135F-5CE7-DB5E-8864B64E3D49}"/>
              </a:ext>
            </a:extLst>
          </p:cNvPr>
          <p:cNvSpPr txBox="1"/>
          <p:nvPr/>
        </p:nvSpPr>
        <p:spPr>
          <a:xfrm>
            <a:off x="6463394" y="1437437"/>
            <a:ext cx="1987340" cy="1384995"/>
          </a:xfrm>
          <a:prstGeom prst="rect">
            <a:avLst/>
          </a:prstGeom>
          <a:noFill/>
        </p:spPr>
        <p:txBody>
          <a:bodyPr wrap="square">
            <a:spAutoFit/>
          </a:bodyPr>
          <a:lstStyle/>
          <a:p>
            <a:r>
              <a:rPr lang="en-US" dirty="0">
                <a:solidFill>
                  <a:srgbClr val="000000"/>
                </a:solidFill>
                <a:latin typeface="Hellix Black" pitchFamily="2" charset="77"/>
                <a:ea typeface="Heiti TC Medium" pitchFamily="2" charset="-128"/>
                <a:sym typeface="Montserrat"/>
              </a:rPr>
              <a:t>Founders Builders</a:t>
            </a:r>
          </a:p>
          <a:p>
            <a:r>
              <a:rPr lang="en-US" sz="1600" b="1" dirty="0">
                <a:solidFill>
                  <a:srgbClr val="000000"/>
                </a:solidFill>
                <a:latin typeface="HEITI TC MEDIUM" pitchFamily="2" charset="-128"/>
                <a:ea typeface="HEITI TC MEDIUM" pitchFamily="2" charset="-128"/>
                <a:sym typeface="Montserrat"/>
              </a:rPr>
              <a:t>Racers/Drifters (High-Risk)</a:t>
            </a:r>
          </a:p>
          <a:p>
            <a:r>
              <a:rPr lang="en-US" sz="1600" b="1" dirty="0">
                <a:solidFill>
                  <a:srgbClr val="000000"/>
                </a:solidFill>
                <a:latin typeface="HEITI TC MEDIUM" pitchFamily="2" charset="-128"/>
                <a:ea typeface="HEITI TC MEDIUM" pitchFamily="2" charset="-128"/>
                <a:sym typeface="Montserrat"/>
              </a:rPr>
              <a:t>Building, Steering</a:t>
            </a:r>
            <a:endParaRPr lang="en-US" sz="1600" dirty="0">
              <a:solidFill>
                <a:srgbClr val="000000"/>
              </a:solidFill>
            </a:endParaRPr>
          </a:p>
        </p:txBody>
      </p:sp>
      <p:sp>
        <p:nvSpPr>
          <p:cNvPr id="15" name="TextBox 14">
            <a:extLst>
              <a:ext uri="{FF2B5EF4-FFF2-40B4-BE49-F238E27FC236}">
                <a16:creationId xmlns:a16="http://schemas.microsoft.com/office/drawing/2014/main" id="{758530A0-49DB-34F2-CE44-87A2494A7082}"/>
              </a:ext>
            </a:extLst>
          </p:cNvPr>
          <p:cNvSpPr txBox="1"/>
          <p:nvPr/>
        </p:nvSpPr>
        <p:spPr>
          <a:xfrm>
            <a:off x="1469850" y="151265"/>
            <a:ext cx="10709861" cy="923330"/>
          </a:xfrm>
          <a:prstGeom prst="rect">
            <a:avLst/>
          </a:prstGeom>
          <a:noFill/>
        </p:spPr>
        <p:txBody>
          <a:bodyPr wrap="square">
            <a:spAutoFit/>
          </a:bodyPr>
          <a:lstStyle/>
          <a:p>
            <a:r>
              <a:rPr lang="en-US" b="1" dirty="0">
                <a:solidFill>
                  <a:srgbClr val="000000"/>
                </a:solidFill>
                <a:latin typeface="HEITI TC MEDIUM" pitchFamily="2" charset="-128"/>
                <a:ea typeface="HEITI TC MEDIUM" pitchFamily="2" charset="-128"/>
                <a:sym typeface="Montserrat"/>
              </a:rPr>
              <a:t>Your career journey and exploration is not a race to end at one point and because you are not in the quadrant of a captain all the time does not mean you lose all direction, it just means slowing down in various points of your career to </a:t>
            </a:r>
            <a:r>
              <a:rPr lang="en-US" b="1" dirty="0" err="1">
                <a:solidFill>
                  <a:srgbClr val="000000"/>
                </a:solidFill>
                <a:latin typeface="HEITI TC MEDIUM" pitchFamily="2" charset="-128"/>
                <a:ea typeface="HEITI TC MEDIUM" pitchFamily="2" charset="-128"/>
                <a:sym typeface="Montserrat"/>
              </a:rPr>
              <a:t>wayfind</a:t>
            </a:r>
            <a:r>
              <a:rPr lang="en-US" b="1" dirty="0">
                <a:solidFill>
                  <a:srgbClr val="000000"/>
                </a:solidFill>
                <a:latin typeface="HEITI TC MEDIUM" pitchFamily="2" charset="-128"/>
                <a:ea typeface="HEITI TC MEDIUM" pitchFamily="2" charset="-128"/>
                <a:sym typeface="Montserrat"/>
              </a:rPr>
              <a:t> to your next destination.  It is a process.</a:t>
            </a:r>
            <a:endParaRPr lang="en-US" dirty="0">
              <a:solidFill>
                <a:srgbClr val="000000"/>
              </a:solidFill>
            </a:endParaRPr>
          </a:p>
        </p:txBody>
      </p:sp>
      <p:sp>
        <p:nvSpPr>
          <p:cNvPr id="16" name="TextBox 15">
            <a:extLst>
              <a:ext uri="{FF2B5EF4-FFF2-40B4-BE49-F238E27FC236}">
                <a16:creationId xmlns:a16="http://schemas.microsoft.com/office/drawing/2014/main" id="{BD6E1DC7-8296-8C69-66A6-3CF99A4FA57C}"/>
              </a:ext>
            </a:extLst>
          </p:cNvPr>
          <p:cNvSpPr txBox="1"/>
          <p:nvPr/>
        </p:nvSpPr>
        <p:spPr>
          <a:xfrm>
            <a:off x="4414753" y="2981272"/>
            <a:ext cx="1943454" cy="2123658"/>
          </a:xfrm>
          <a:prstGeom prst="rect">
            <a:avLst/>
          </a:prstGeom>
          <a:noFill/>
        </p:spPr>
        <p:txBody>
          <a:bodyPr wrap="square">
            <a:spAutoFit/>
          </a:bodyPr>
          <a:lstStyle/>
          <a:p>
            <a:pPr algn="r"/>
            <a:r>
              <a:rPr lang="en-US" b="1" dirty="0">
                <a:solidFill>
                  <a:srgbClr val="000000"/>
                </a:solidFill>
                <a:latin typeface="Hellix Black" pitchFamily="2" charset="77"/>
                <a:ea typeface="HEITI TC MEDIUM" pitchFamily="2" charset="-128"/>
                <a:sym typeface="Montserrat"/>
              </a:rPr>
              <a:t>Vacationers </a:t>
            </a:r>
          </a:p>
          <a:p>
            <a:pPr algn="r"/>
            <a:r>
              <a:rPr lang="en-US" b="1" dirty="0" err="1">
                <a:solidFill>
                  <a:srgbClr val="000000"/>
                </a:solidFill>
                <a:latin typeface="Hellix Black" pitchFamily="2" charset="77"/>
                <a:ea typeface="HEITI TC MEDIUM" pitchFamily="2" charset="-128"/>
                <a:sym typeface="Montserrat"/>
              </a:rPr>
              <a:t>Chillin</a:t>
            </a:r>
            <a:r>
              <a:rPr lang="en-US" b="1" dirty="0">
                <a:solidFill>
                  <a:srgbClr val="000000"/>
                </a:solidFill>
                <a:latin typeface="Hellix Black" pitchFamily="2" charset="77"/>
                <a:ea typeface="HEITI TC MEDIUM" pitchFamily="2" charset="-128"/>
                <a:sym typeface="Montserrat"/>
              </a:rPr>
              <a:t>’</a:t>
            </a:r>
          </a:p>
          <a:p>
            <a:pPr algn="r"/>
            <a:r>
              <a:rPr lang="en-US" sz="1600" b="1" dirty="0">
                <a:solidFill>
                  <a:srgbClr val="000000"/>
                </a:solidFill>
                <a:latin typeface="HEITI TC MEDIUM" pitchFamily="2" charset="-128"/>
                <a:ea typeface="HEITI TC MEDIUM" pitchFamily="2" charset="-128"/>
                <a:sym typeface="Montserrat"/>
              </a:rPr>
              <a:t>Those in a sabbatical /recovery before entering into another quadrant</a:t>
            </a:r>
            <a:endParaRPr lang="en-US" sz="1600" dirty="0">
              <a:solidFill>
                <a:srgbClr val="000000"/>
              </a:solidFill>
            </a:endParaRPr>
          </a:p>
        </p:txBody>
      </p:sp>
      <p:sp>
        <p:nvSpPr>
          <p:cNvPr id="18" name="TextBox 17">
            <a:extLst>
              <a:ext uri="{FF2B5EF4-FFF2-40B4-BE49-F238E27FC236}">
                <a16:creationId xmlns:a16="http://schemas.microsoft.com/office/drawing/2014/main" id="{993233AF-751C-D28C-234A-CCDEB47BA082}"/>
              </a:ext>
            </a:extLst>
          </p:cNvPr>
          <p:cNvSpPr txBox="1"/>
          <p:nvPr/>
        </p:nvSpPr>
        <p:spPr>
          <a:xfrm>
            <a:off x="4392723" y="1364846"/>
            <a:ext cx="1976841" cy="1200329"/>
          </a:xfrm>
          <a:prstGeom prst="rect">
            <a:avLst/>
          </a:prstGeom>
          <a:noFill/>
        </p:spPr>
        <p:txBody>
          <a:bodyPr wrap="square">
            <a:spAutoFit/>
          </a:bodyPr>
          <a:lstStyle/>
          <a:p>
            <a:pPr algn="r"/>
            <a:endParaRPr lang="en-US" b="1" dirty="0">
              <a:solidFill>
                <a:srgbClr val="000000"/>
              </a:solidFill>
              <a:latin typeface="Hellix Black" pitchFamily="2" charset="77"/>
              <a:ea typeface="HEITI TC MEDIUM" pitchFamily="2" charset="-128"/>
              <a:sym typeface="Montserrat"/>
            </a:endParaRPr>
          </a:p>
          <a:p>
            <a:pPr algn="r"/>
            <a:r>
              <a:rPr lang="en-US" b="1" dirty="0">
                <a:solidFill>
                  <a:srgbClr val="000000"/>
                </a:solidFill>
                <a:latin typeface="Hellix Black" pitchFamily="2" charset="77"/>
                <a:ea typeface="HEITI TC MEDIUM" pitchFamily="2" charset="-128"/>
                <a:sym typeface="Montserrat"/>
              </a:rPr>
              <a:t>Explorers</a:t>
            </a:r>
            <a:endParaRPr lang="en-US" b="1" dirty="0">
              <a:solidFill>
                <a:srgbClr val="000000"/>
              </a:solidFill>
              <a:latin typeface="HEITI TC MEDIUM" pitchFamily="2" charset="-128"/>
              <a:ea typeface="HEITI TC MEDIUM" pitchFamily="2" charset="-128"/>
              <a:sym typeface="Montserrat"/>
            </a:endParaRPr>
          </a:p>
          <a:p>
            <a:pPr algn="r"/>
            <a:r>
              <a:rPr lang="en-US" b="1" dirty="0">
                <a:solidFill>
                  <a:srgbClr val="000000"/>
                </a:solidFill>
                <a:latin typeface="HEITI TC MEDIUM" pitchFamily="2" charset="-128"/>
                <a:ea typeface="HEITI TC MEDIUM" pitchFamily="2" charset="-128"/>
                <a:sym typeface="Montserrat"/>
              </a:rPr>
              <a:t>Aspiring / Searching</a:t>
            </a:r>
            <a:endParaRPr lang="en-US" dirty="0">
              <a:solidFill>
                <a:srgbClr val="000000"/>
              </a:solidFill>
            </a:endParaRPr>
          </a:p>
        </p:txBody>
      </p:sp>
      <p:sp>
        <p:nvSpPr>
          <p:cNvPr id="19" name="TextBox 18">
            <a:extLst>
              <a:ext uri="{FF2B5EF4-FFF2-40B4-BE49-F238E27FC236}">
                <a16:creationId xmlns:a16="http://schemas.microsoft.com/office/drawing/2014/main" id="{E047FEF8-264F-66F4-E615-B1E027A5D479}"/>
              </a:ext>
            </a:extLst>
          </p:cNvPr>
          <p:cNvSpPr txBox="1"/>
          <p:nvPr/>
        </p:nvSpPr>
        <p:spPr>
          <a:xfrm>
            <a:off x="1869340" y="5615720"/>
            <a:ext cx="8720370" cy="1200329"/>
          </a:xfrm>
          <a:prstGeom prst="rect">
            <a:avLst/>
          </a:prstGeom>
          <a:noFill/>
        </p:spPr>
        <p:txBody>
          <a:bodyPr wrap="square">
            <a:spAutoFit/>
          </a:bodyPr>
          <a:lstStyle/>
          <a:p>
            <a:r>
              <a:rPr lang="en-US" b="1" dirty="0">
                <a:solidFill>
                  <a:srgbClr val="000000"/>
                </a:solidFill>
                <a:latin typeface="HEITI TC MEDIUM" pitchFamily="2" charset="-128"/>
                <a:ea typeface="HEITI TC MEDIUM" pitchFamily="2" charset="-128"/>
                <a:sym typeface="Montserrat"/>
              </a:rPr>
              <a:t>// Note: This terminology is not intended to evoke memories of colonial conquest, but rather instead use an analogy of any type of ship (rocket ship, spaceship, boat, or vehicle) to indicate something that involves an engine and direction one can take</a:t>
            </a:r>
            <a:endParaRPr lang="en-US" dirty="0">
              <a:solidFill>
                <a:srgbClr val="000000"/>
              </a:solidFill>
            </a:endParaRPr>
          </a:p>
        </p:txBody>
      </p:sp>
    </p:spTree>
    <p:extLst>
      <p:ext uri="{BB962C8B-B14F-4D97-AF65-F5344CB8AC3E}">
        <p14:creationId xmlns:p14="http://schemas.microsoft.com/office/powerpoint/2010/main" val="3549369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5" name="Google Shape;251;p67">
            <a:extLst>
              <a:ext uri="{FF2B5EF4-FFF2-40B4-BE49-F238E27FC236}">
                <a16:creationId xmlns:a16="http://schemas.microsoft.com/office/drawing/2014/main" id="{17C43773-BE8D-0604-FE79-D62674BA1A46}"/>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EEC65619-AA98-102A-5659-900381370506}"/>
              </a:ext>
            </a:extLst>
          </p:cNvPr>
          <p:cNvSpPr txBox="1"/>
          <p:nvPr/>
        </p:nvSpPr>
        <p:spPr>
          <a:xfrm rot="16200000">
            <a:off x="-2519324" y="3289428"/>
            <a:ext cx="6520898" cy="707846"/>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YOUR MOTHERSHIP</a:t>
            </a:r>
            <a:endParaRPr sz="4000" dirty="0">
              <a:solidFill>
                <a:srgbClr val="000000"/>
              </a:solidFill>
              <a:latin typeface="Hellix Black" pitchFamily="2" charset="77"/>
              <a:ea typeface="Arial"/>
              <a:cs typeface="Arial"/>
              <a:sym typeface="Arial"/>
            </a:endParaRPr>
          </a:p>
        </p:txBody>
      </p:sp>
      <p:sp>
        <p:nvSpPr>
          <p:cNvPr id="15" name="TextBox 14">
            <a:extLst>
              <a:ext uri="{FF2B5EF4-FFF2-40B4-BE49-F238E27FC236}">
                <a16:creationId xmlns:a16="http://schemas.microsoft.com/office/drawing/2014/main" id="{758530A0-49DB-34F2-CE44-87A2494A7082}"/>
              </a:ext>
            </a:extLst>
          </p:cNvPr>
          <p:cNvSpPr txBox="1"/>
          <p:nvPr/>
        </p:nvSpPr>
        <p:spPr>
          <a:xfrm>
            <a:off x="2086507" y="235481"/>
            <a:ext cx="9627208" cy="1291379"/>
          </a:xfrm>
          <a:prstGeom prst="rect">
            <a:avLst/>
          </a:prstGeom>
          <a:noFill/>
        </p:spPr>
        <p:txBody>
          <a:bodyPr wrap="square">
            <a:spAutoFit/>
          </a:bodyPr>
          <a:lstStyle/>
          <a:p>
            <a:pPr>
              <a:lnSpc>
                <a:spcPct val="150000"/>
              </a:lnSpc>
            </a:pPr>
            <a:r>
              <a:rPr lang="en-US" b="1" dirty="0">
                <a:solidFill>
                  <a:srgbClr val="000000"/>
                </a:solidFill>
                <a:latin typeface="HEITI TC MEDIUM" pitchFamily="2" charset="-128"/>
                <a:ea typeface="HEITI TC MEDIUM" pitchFamily="2" charset="-128"/>
                <a:sym typeface="Montserrat"/>
              </a:rPr>
              <a:t>The speed of your boat is not dependent on a Eurocentric understanding of capitalism, rather it is more like what is connected to your inner rhythm to yourself, your nature, your community, and the seasons. Photo credit: Eva Marie Wang</a:t>
            </a:r>
            <a:endParaRPr lang="en-US" dirty="0">
              <a:solidFill>
                <a:srgbClr val="000000"/>
              </a:solidFill>
            </a:endParaRPr>
          </a:p>
        </p:txBody>
      </p:sp>
      <p:pic>
        <p:nvPicPr>
          <p:cNvPr id="3" name="Picture 2" descr="A picture containing text, dark, colorful&#10;&#10;Description automatically generated">
            <a:extLst>
              <a:ext uri="{FF2B5EF4-FFF2-40B4-BE49-F238E27FC236}">
                <a16:creationId xmlns:a16="http://schemas.microsoft.com/office/drawing/2014/main" id="{8A40B537-F474-0E71-573C-CCE4E324F5E2}"/>
              </a:ext>
            </a:extLst>
          </p:cNvPr>
          <p:cNvPicPr>
            <a:picLocks noChangeAspect="1"/>
          </p:cNvPicPr>
          <p:nvPr/>
        </p:nvPicPr>
        <p:blipFill rotWithShape="1">
          <a:blip r:embed="rId3"/>
          <a:srcRect t="2160" b="2953"/>
          <a:stretch/>
        </p:blipFill>
        <p:spPr>
          <a:xfrm>
            <a:off x="2177592" y="1621411"/>
            <a:ext cx="9445038" cy="4543720"/>
          </a:xfrm>
          <a:prstGeom prst="rect">
            <a:avLst/>
          </a:prstGeom>
        </p:spPr>
      </p:pic>
    </p:spTree>
    <p:extLst>
      <p:ext uri="{BB962C8B-B14F-4D97-AF65-F5344CB8AC3E}">
        <p14:creationId xmlns:p14="http://schemas.microsoft.com/office/powerpoint/2010/main" val="6612448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descr="Shape, rectangle&#10;&#10;Description automatically generated">
            <a:extLst>
              <a:ext uri="{FF2B5EF4-FFF2-40B4-BE49-F238E27FC236}">
                <a16:creationId xmlns:a16="http://schemas.microsoft.com/office/drawing/2014/main" id="{30498B07-2BA2-F5FA-ED4A-B8B1EA0A5016}"/>
              </a:ext>
            </a:extLst>
          </p:cNvPr>
          <p:cNvPicPr>
            <a:picLocks noChangeAspect="1"/>
          </p:cNvPicPr>
          <p:nvPr/>
        </p:nvPicPr>
        <p:blipFill>
          <a:blip r:embed="rId3"/>
          <a:stretch>
            <a:fillRect/>
          </a:stretch>
        </p:blipFill>
        <p:spPr>
          <a:xfrm>
            <a:off x="0" y="0"/>
            <a:ext cx="12192000" cy="6858000"/>
          </a:xfrm>
          <a:prstGeom prst="rect">
            <a:avLst/>
          </a:prstGeom>
        </p:spPr>
      </p:pic>
      <p:pic>
        <p:nvPicPr>
          <p:cNvPr id="4" name="Picture 3" descr="A picture containing person&#10;&#10;Description automatically generated">
            <a:extLst>
              <a:ext uri="{FF2B5EF4-FFF2-40B4-BE49-F238E27FC236}">
                <a16:creationId xmlns:a16="http://schemas.microsoft.com/office/drawing/2014/main" id="{DE6FE708-B07D-0CB4-DFC3-F61E2EFDBA4D}"/>
              </a:ext>
            </a:extLst>
          </p:cNvPr>
          <p:cNvPicPr>
            <a:picLocks noChangeAspect="1"/>
          </p:cNvPicPr>
          <p:nvPr/>
        </p:nvPicPr>
        <p:blipFill>
          <a:blip r:embed="rId4"/>
          <a:stretch>
            <a:fillRect/>
          </a:stretch>
        </p:blipFill>
        <p:spPr>
          <a:xfrm>
            <a:off x="2178051" y="2267806"/>
            <a:ext cx="7429500" cy="3708400"/>
          </a:xfrm>
          <a:prstGeom prst="rect">
            <a:avLst/>
          </a:prstGeom>
        </p:spPr>
      </p:pic>
      <p:sp>
        <p:nvSpPr>
          <p:cNvPr id="2" name="TextBox 1">
            <a:extLst>
              <a:ext uri="{FF2B5EF4-FFF2-40B4-BE49-F238E27FC236}">
                <a16:creationId xmlns:a16="http://schemas.microsoft.com/office/drawing/2014/main" id="{28A0E7BD-50C4-411A-4E28-96FBAC3D85DC}"/>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41369245-0E91-251F-AC7D-6C2204DF293A}"/>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8" name="Subtitle 2">
            <a:extLst>
              <a:ext uri="{FF2B5EF4-FFF2-40B4-BE49-F238E27FC236}">
                <a16:creationId xmlns:a16="http://schemas.microsoft.com/office/drawing/2014/main" id="{18B683EB-4227-B465-BFC3-4A7A51526FF3}"/>
              </a:ext>
            </a:extLst>
          </p:cNvPr>
          <p:cNvSpPr txBox="1">
            <a:spLocks/>
          </p:cNvSpPr>
          <p:nvPr/>
        </p:nvSpPr>
        <p:spPr>
          <a:xfrm>
            <a:off x="0" y="202782"/>
            <a:ext cx="12192000" cy="13706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4000" dirty="0">
                <a:solidFill>
                  <a:schemeClr val="bg1"/>
                </a:solidFill>
                <a:latin typeface="Hellix Black" pitchFamily="2" charset="77"/>
                <a:ea typeface="Heiti TC Medium" pitchFamily="2" charset="-128"/>
                <a:cs typeface="Montserrat SemiBold"/>
                <a:sym typeface="Montserrat SemiBold"/>
              </a:rPr>
              <a:t>FICTIONAL METAVERSE</a:t>
            </a:r>
          </a:p>
          <a:p>
            <a:pPr>
              <a:buClr>
                <a:schemeClr val="dk1"/>
              </a:buClr>
              <a:buSzPts val="800"/>
            </a:pPr>
            <a:r>
              <a:rPr lang="en-US" sz="4000" dirty="0">
                <a:solidFill>
                  <a:schemeClr val="bg1"/>
                </a:solidFill>
                <a:latin typeface="Hellix Black" pitchFamily="2" charset="77"/>
                <a:ea typeface="Heiti TC Medium" pitchFamily="2" charset="-128"/>
                <a:cs typeface="Montserrat SemiBold"/>
                <a:sym typeface="Montserrat SemiBold"/>
              </a:rPr>
              <a:t>COVID19 DYSTOPIA?</a:t>
            </a:r>
          </a:p>
          <a:p>
            <a:pPr>
              <a:buClr>
                <a:schemeClr val="dk1"/>
              </a:buClr>
              <a:buSzPts val="800"/>
            </a:pPr>
            <a:endParaRPr lang="en-US" sz="50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3978689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F20E8C0-3F4E-F27D-C6A9-B2093E91346F}"/>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12" name="TextBox 11">
            <a:extLst>
              <a:ext uri="{FF2B5EF4-FFF2-40B4-BE49-F238E27FC236}">
                <a16:creationId xmlns:a16="http://schemas.microsoft.com/office/drawing/2014/main" id="{FC45751C-29DC-7D8D-44D6-11B8C8E27849}"/>
              </a:ext>
            </a:extLst>
          </p:cNvPr>
          <p:cNvSpPr txBox="1"/>
          <p:nvPr/>
        </p:nvSpPr>
        <p:spPr>
          <a:xfrm>
            <a:off x="3009072" y="1926320"/>
            <a:ext cx="6177168" cy="646331"/>
          </a:xfrm>
          <a:prstGeom prst="rect">
            <a:avLst/>
          </a:prstGeom>
          <a:noFill/>
        </p:spPr>
        <p:txBody>
          <a:bodyPr wrap="square">
            <a:spAutoFit/>
          </a:bodyPr>
          <a:lstStyle/>
          <a:p>
            <a:pPr algn="ctr"/>
            <a:br>
              <a:rPr lang="en-US" dirty="0">
                <a:solidFill>
                  <a:srgbClr val="000000"/>
                </a:solidFill>
                <a:effectLst/>
                <a:latin typeface="Heiti SC Light" panose="02000000000000000000" pitchFamily="2" charset="-128"/>
                <a:ea typeface="Heiti SC Light" panose="02000000000000000000" pitchFamily="2" charset="-128"/>
              </a:rPr>
            </a:br>
            <a:endParaRPr lang="en-US" dirty="0">
              <a:solidFill>
                <a:srgbClr val="000000"/>
              </a:solidFill>
              <a:effectLst/>
              <a:latin typeface="Heiti SC Light" panose="02000000000000000000" pitchFamily="2" charset="-128"/>
              <a:ea typeface="Heiti SC Light" panose="02000000000000000000" pitchFamily="2" charset="-128"/>
            </a:endParaRPr>
          </a:p>
        </p:txBody>
      </p:sp>
      <p:sp>
        <p:nvSpPr>
          <p:cNvPr id="8" name="Subtitle 7">
            <a:extLst>
              <a:ext uri="{FF2B5EF4-FFF2-40B4-BE49-F238E27FC236}">
                <a16:creationId xmlns:a16="http://schemas.microsoft.com/office/drawing/2014/main" id="{C6010EF4-FC5B-1F31-1645-4D87F8CDFFBB}"/>
              </a:ext>
            </a:extLst>
          </p:cNvPr>
          <p:cNvSpPr>
            <a:spLocks noGrp="1"/>
          </p:cNvSpPr>
          <p:nvPr>
            <p:ph type="subTitle" idx="1"/>
          </p:nvPr>
        </p:nvSpPr>
        <p:spPr>
          <a:xfrm>
            <a:off x="1524000" y="2279600"/>
            <a:ext cx="9144000" cy="646331"/>
          </a:xfrm>
        </p:spPr>
        <p:txBody>
          <a:bodyPr>
            <a:normAutofit/>
          </a:bodyPr>
          <a:lstStyle/>
          <a:p>
            <a:r>
              <a:rPr lang="en-US" sz="1800" b="1" dirty="0">
                <a:solidFill>
                  <a:srgbClr val="000000"/>
                </a:solidFill>
                <a:effectLst/>
                <a:latin typeface="Heiti SC Light" panose="02000000000000000000" pitchFamily="2" charset="-128"/>
                <a:ea typeface="Heiti SC Light" panose="02000000000000000000" pitchFamily="2" charset="-128"/>
              </a:rPr>
              <a:t>Loss of life as a result of COVID-19 pandemic is disproportionately affecting communities of color.</a:t>
            </a:r>
          </a:p>
        </p:txBody>
      </p:sp>
      <p:pic>
        <p:nvPicPr>
          <p:cNvPr id="11" name="Picture 10" descr="Chart, timeline, bar chart&#10;&#10;Description automatically generated">
            <a:extLst>
              <a:ext uri="{FF2B5EF4-FFF2-40B4-BE49-F238E27FC236}">
                <a16:creationId xmlns:a16="http://schemas.microsoft.com/office/drawing/2014/main" id="{7B1C00B8-E32F-35EA-0E80-145724EE5499}"/>
              </a:ext>
            </a:extLst>
          </p:cNvPr>
          <p:cNvPicPr>
            <a:picLocks noChangeAspect="1"/>
          </p:cNvPicPr>
          <p:nvPr/>
        </p:nvPicPr>
        <p:blipFill rotWithShape="1">
          <a:blip r:embed="rId4"/>
          <a:srcRect t="12626"/>
          <a:stretch/>
        </p:blipFill>
        <p:spPr>
          <a:xfrm>
            <a:off x="3204846" y="2995995"/>
            <a:ext cx="5782308" cy="3359948"/>
          </a:xfrm>
          <a:prstGeom prst="rect">
            <a:avLst/>
          </a:prstGeom>
        </p:spPr>
      </p:pic>
    </p:spTree>
    <p:extLst>
      <p:ext uri="{BB962C8B-B14F-4D97-AF65-F5344CB8AC3E}">
        <p14:creationId xmlns:p14="http://schemas.microsoft.com/office/powerpoint/2010/main" val="772407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6262F564-6AFD-E882-644B-ECF3E078D40B}"/>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11" name="Picture 10" descr="Text&#10;&#10;Description automatically generated">
            <a:extLst>
              <a:ext uri="{FF2B5EF4-FFF2-40B4-BE49-F238E27FC236}">
                <a16:creationId xmlns:a16="http://schemas.microsoft.com/office/drawing/2014/main" id="{7DEE368C-2E73-7B4B-8BC5-D7E8E7695231}"/>
              </a:ext>
            </a:extLst>
          </p:cNvPr>
          <p:cNvPicPr>
            <a:picLocks noChangeAspect="1"/>
          </p:cNvPicPr>
          <p:nvPr/>
        </p:nvPicPr>
        <p:blipFill rotWithShape="1">
          <a:blip r:embed="rId4"/>
          <a:srcRect t="46253"/>
          <a:stretch/>
        </p:blipFill>
        <p:spPr>
          <a:xfrm>
            <a:off x="2740369" y="2837897"/>
            <a:ext cx="6584258" cy="3538840"/>
          </a:xfrm>
          <a:prstGeom prst="rect">
            <a:avLst/>
          </a:prstGeom>
        </p:spPr>
      </p:pic>
      <p:pic>
        <p:nvPicPr>
          <p:cNvPr id="6" name="Picture 5" descr="A person smiling for the camera&#10;&#10;Description automatically generated with medium confidence">
            <a:extLst>
              <a:ext uri="{FF2B5EF4-FFF2-40B4-BE49-F238E27FC236}">
                <a16:creationId xmlns:a16="http://schemas.microsoft.com/office/drawing/2014/main" id="{86070EED-138E-2B53-4792-BE99E29E4C0E}"/>
              </a:ext>
            </a:extLst>
          </p:cNvPr>
          <p:cNvPicPr>
            <a:picLocks noChangeAspect="1"/>
          </p:cNvPicPr>
          <p:nvPr/>
        </p:nvPicPr>
        <p:blipFill>
          <a:blip r:embed="rId5"/>
          <a:stretch>
            <a:fillRect/>
          </a:stretch>
        </p:blipFill>
        <p:spPr>
          <a:xfrm>
            <a:off x="1164150" y="4410606"/>
            <a:ext cx="1397000" cy="1854200"/>
          </a:xfrm>
          <a:prstGeom prst="rect">
            <a:avLst/>
          </a:prstGeom>
        </p:spPr>
      </p:pic>
      <p:pic>
        <p:nvPicPr>
          <p:cNvPr id="18" name="Picture 17" descr="A group of children sitting on a couch&#10;&#10;Description automatically generated with medium confidence">
            <a:extLst>
              <a:ext uri="{FF2B5EF4-FFF2-40B4-BE49-F238E27FC236}">
                <a16:creationId xmlns:a16="http://schemas.microsoft.com/office/drawing/2014/main" id="{7F9F6FC9-637A-9739-AD55-10ECBC54D6D3}"/>
              </a:ext>
            </a:extLst>
          </p:cNvPr>
          <p:cNvPicPr>
            <a:picLocks noChangeAspect="1"/>
          </p:cNvPicPr>
          <p:nvPr/>
        </p:nvPicPr>
        <p:blipFill>
          <a:blip r:embed="rId6"/>
          <a:stretch>
            <a:fillRect/>
          </a:stretch>
        </p:blipFill>
        <p:spPr>
          <a:xfrm>
            <a:off x="8681153" y="1317832"/>
            <a:ext cx="3301380" cy="1854200"/>
          </a:xfrm>
          <a:prstGeom prst="rect">
            <a:avLst/>
          </a:prstGeom>
        </p:spPr>
      </p:pic>
      <p:pic>
        <p:nvPicPr>
          <p:cNvPr id="3" name="Picture 2" descr="A picture containing graphical user interface&#10;&#10;Description automatically generated">
            <a:extLst>
              <a:ext uri="{FF2B5EF4-FFF2-40B4-BE49-F238E27FC236}">
                <a16:creationId xmlns:a16="http://schemas.microsoft.com/office/drawing/2014/main" id="{614274D1-2096-A0A4-8F3B-0414F747C42B}"/>
              </a:ext>
            </a:extLst>
          </p:cNvPr>
          <p:cNvPicPr>
            <a:picLocks noChangeAspect="1"/>
          </p:cNvPicPr>
          <p:nvPr/>
        </p:nvPicPr>
        <p:blipFill>
          <a:blip r:embed="rId7"/>
          <a:stretch>
            <a:fillRect/>
          </a:stretch>
        </p:blipFill>
        <p:spPr>
          <a:xfrm>
            <a:off x="209467" y="1317832"/>
            <a:ext cx="3482639" cy="2840286"/>
          </a:xfrm>
          <a:prstGeom prst="rect">
            <a:avLst/>
          </a:prstGeom>
        </p:spPr>
      </p:pic>
      <p:pic>
        <p:nvPicPr>
          <p:cNvPr id="19" name="Picture 18">
            <a:extLst>
              <a:ext uri="{FF2B5EF4-FFF2-40B4-BE49-F238E27FC236}">
                <a16:creationId xmlns:a16="http://schemas.microsoft.com/office/drawing/2014/main" id="{27190D8F-94B6-CF72-2F10-BF308856E0AE}"/>
              </a:ext>
            </a:extLst>
          </p:cNvPr>
          <p:cNvPicPr>
            <a:picLocks noChangeAspect="1"/>
          </p:cNvPicPr>
          <p:nvPr/>
        </p:nvPicPr>
        <p:blipFill>
          <a:blip r:embed="rId8"/>
          <a:stretch>
            <a:fillRect/>
          </a:stretch>
        </p:blipFill>
        <p:spPr>
          <a:xfrm>
            <a:off x="8681153" y="3676050"/>
            <a:ext cx="3145769" cy="2382920"/>
          </a:xfrm>
          <a:prstGeom prst="rect">
            <a:avLst/>
          </a:prstGeom>
        </p:spPr>
      </p:pic>
    </p:spTree>
    <p:extLst>
      <p:ext uri="{BB962C8B-B14F-4D97-AF65-F5344CB8AC3E}">
        <p14:creationId xmlns:p14="http://schemas.microsoft.com/office/powerpoint/2010/main" val="2859199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6262F564-6AFD-E882-644B-ECF3E078D40B}"/>
              </a:ext>
            </a:extLst>
          </p:cNvPr>
          <p:cNvPicPr>
            <a:picLocks noChangeAspect="1"/>
          </p:cNvPicPr>
          <p:nvPr/>
        </p:nvPicPr>
        <p:blipFill>
          <a:blip r:embed="rId3"/>
          <a:stretch>
            <a:fillRect/>
          </a:stretch>
        </p:blipFill>
        <p:spPr>
          <a:xfrm>
            <a:off x="-1"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#TechIntersections23</a:t>
            </a: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6F679DDE-D7D5-7657-CB7E-FF24AD5B1489}"/>
              </a:ext>
            </a:extLst>
          </p:cNvPr>
          <p:cNvSpPr txBox="1"/>
          <p:nvPr/>
        </p:nvSpPr>
        <p:spPr>
          <a:xfrm>
            <a:off x="-1" y="2860562"/>
            <a:ext cx="12192000" cy="2989216"/>
          </a:xfrm>
          <a:prstGeom prst="rect">
            <a:avLst/>
          </a:prstGeom>
          <a:noFill/>
        </p:spPr>
        <p:txBody>
          <a:bodyPr wrap="square">
            <a:spAutoFit/>
          </a:bodyPr>
          <a:lstStyle/>
          <a:p>
            <a:pPr algn="ctr">
              <a:lnSpc>
                <a:spcPct val="115000"/>
              </a:lnSpc>
              <a:buClr>
                <a:schemeClr val="dk1"/>
              </a:buClr>
              <a:buSzPts val="800"/>
            </a:pPr>
            <a:r>
              <a:rPr lang="en-US" sz="2800" dirty="0">
                <a:latin typeface="Hellix Black" pitchFamily="2" charset="77"/>
                <a:ea typeface="Heiti TC Medium" pitchFamily="2" charset="-128"/>
                <a:cs typeface="Montserrat"/>
                <a:sym typeface="Montserrat"/>
              </a:rPr>
              <a:t> George Floyd</a:t>
            </a:r>
          </a:p>
          <a:p>
            <a:pPr algn="ctr">
              <a:lnSpc>
                <a:spcPct val="115000"/>
              </a:lnSpc>
              <a:buClr>
                <a:schemeClr val="dk1"/>
              </a:buClr>
              <a:buSzPts val="800"/>
            </a:pPr>
            <a:r>
              <a:rPr lang="en-US" sz="2800" dirty="0">
                <a:latin typeface="Hellix Black" pitchFamily="2" charset="77"/>
                <a:ea typeface="Heiti TC Medium" pitchFamily="2" charset="-128"/>
                <a:cs typeface="Montserrat"/>
                <a:sym typeface="Montserrat"/>
              </a:rPr>
              <a:t>Breonna Taylor</a:t>
            </a:r>
          </a:p>
          <a:p>
            <a:pPr algn="ctr">
              <a:lnSpc>
                <a:spcPct val="115000"/>
              </a:lnSpc>
              <a:buClr>
                <a:schemeClr val="dk1"/>
              </a:buClr>
              <a:buSzPts val="800"/>
            </a:pPr>
            <a:r>
              <a:rPr lang="en-US" sz="2800" dirty="0">
                <a:latin typeface="Hellix Black" pitchFamily="2" charset="77"/>
                <a:ea typeface="Heiti TC Medium" pitchFamily="2" charset="-128"/>
                <a:cs typeface="Montserrat"/>
                <a:sym typeface="Montserrat"/>
              </a:rPr>
              <a:t>Oscar Grant</a:t>
            </a:r>
          </a:p>
          <a:p>
            <a:pPr algn="ctr">
              <a:lnSpc>
                <a:spcPct val="115000"/>
              </a:lnSpc>
              <a:buClr>
                <a:schemeClr val="dk1"/>
              </a:buClr>
              <a:buSzPts val="800"/>
            </a:pPr>
            <a:r>
              <a:rPr lang="en-US" sz="2800" dirty="0">
                <a:latin typeface="Hellix Black" pitchFamily="2" charset="77"/>
                <a:ea typeface="Heiti TC Medium" pitchFamily="2" charset="-128"/>
                <a:cs typeface="Montserrat"/>
                <a:sym typeface="Montserrat"/>
              </a:rPr>
              <a:t>Angelo Quinto</a:t>
            </a:r>
            <a:endParaRPr lang="en-US" dirty="0">
              <a:latin typeface="Hellix Black" pitchFamily="2" charset="77"/>
              <a:ea typeface="Heiti TC Medium" pitchFamily="2" charset="-128"/>
              <a:cs typeface="Montserrat"/>
              <a:sym typeface="Montserrat"/>
            </a:endParaRPr>
          </a:p>
          <a:p>
            <a:pPr algn="ctr">
              <a:lnSpc>
                <a:spcPct val="115000"/>
              </a:lnSpc>
              <a:buClr>
                <a:schemeClr val="dk1"/>
              </a:buClr>
              <a:buSzPts val="800"/>
            </a:pPr>
            <a:r>
              <a:rPr lang="en-US" dirty="0">
                <a:latin typeface="Heiti TC Medium" pitchFamily="2" charset="-128"/>
                <a:ea typeface="Heiti TC Medium" pitchFamily="2" charset="-128"/>
                <a:cs typeface="Montserrat"/>
                <a:sym typeface="Montserrat"/>
              </a:rPr>
              <a:t>and many, many, more…</a:t>
            </a:r>
          </a:p>
          <a:p>
            <a:pPr algn="ctr">
              <a:lnSpc>
                <a:spcPct val="115000"/>
              </a:lnSpc>
              <a:buClr>
                <a:schemeClr val="dk1"/>
              </a:buClr>
              <a:buSzPts val="800"/>
            </a:pPr>
            <a:r>
              <a:rPr lang="en-US" dirty="0">
                <a:latin typeface="Heiti TC Medium" pitchFamily="2" charset="-128"/>
                <a:ea typeface="Heiti TC Medium" pitchFamily="2" charset="-128"/>
                <a:cs typeface="Montserrat"/>
                <a:sym typeface="Montserrat"/>
              </a:rPr>
              <a:t>Asian American hate crimes </a:t>
            </a:r>
          </a:p>
          <a:p>
            <a:pPr algn="ctr">
              <a:lnSpc>
                <a:spcPct val="115000"/>
              </a:lnSpc>
              <a:buClr>
                <a:schemeClr val="dk1"/>
              </a:buClr>
              <a:buSzPts val="800"/>
            </a:pPr>
            <a:r>
              <a:rPr lang="en-US" dirty="0">
                <a:latin typeface="Heiti TC Medium" pitchFamily="2" charset="-128"/>
                <a:ea typeface="Heiti TC Medium" pitchFamily="2" charset="-128"/>
                <a:cs typeface="Montserrat"/>
                <a:sym typeface="Montserrat"/>
              </a:rPr>
              <a:t>From Atlanta, NYC, TX Bay Area, outside of the United States, diaspora</a:t>
            </a:r>
            <a:endParaRPr lang="en-US" sz="2800" dirty="0">
              <a:latin typeface="Heiti TC Medium" pitchFamily="2" charset="-128"/>
              <a:ea typeface="Heiti TC Medium" pitchFamily="2" charset="-128"/>
              <a:cs typeface="Montserrat"/>
              <a:sym typeface="Montserrat"/>
            </a:endParaRPr>
          </a:p>
        </p:txBody>
      </p:sp>
      <p:pic>
        <p:nvPicPr>
          <p:cNvPr id="8" name="Picture 7" descr="A group of people holding signs&#10;&#10;Description automatically generated with medium confidence">
            <a:extLst>
              <a:ext uri="{FF2B5EF4-FFF2-40B4-BE49-F238E27FC236}">
                <a16:creationId xmlns:a16="http://schemas.microsoft.com/office/drawing/2014/main" id="{9024CBCA-7A13-D288-18EC-E44C15C8D7C4}"/>
              </a:ext>
            </a:extLst>
          </p:cNvPr>
          <p:cNvPicPr>
            <a:picLocks noChangeAspect="1"/>
          </p:cNvPicPr>
          <p:nvPr/>
        </p:nvPicPr>
        <p:blipFill>
          <a:blip r:embed="rId4"/>
          <a:stretch>
            <a:fillRect/>
          </a:stretch>
        </p:blipFill>
        <p:spPr>
          <a:xfrm>
            <a:off x="281398" y="2860562"/>
            <a:ext cx="3685954" cy="2073349"/>
          </a:xfrm>
          <a:prstGeom prst="rect">
            <a:avLst/>
          </a:prstGeom>
        </p:spPr>
      </p:pic>
      <p:pic>
        <p:nvPicPr>
          <p:cNvPr id="11" name="Picture 10" descr="A person standing in front of a wood paneled wall with a logo&#10;&#10;Description automatically generated with low confidence">
            <a:extLst>
              <a:ext uri="{FF2B5EF4-FFF2-40B4-BE49-F238E27FC236}">
                <a16:creationId xmlns:a16="http://schemas.microsoft.com/office/drawing/2014/main" id="{E028BCC8-0880-7A60-4818-9512DE546AC4}"/>
              </a:ext>
            </a:extLst>
          </p:cNvPr>
          <p:cNvPicPr>
            <a:picLocks noChangeAspect="1"/>
          </p:cNvPicPr>
          <p:nvPr/>
        </p:nvPicPr>
        <p:blipFill>
          <a:blip r:embed="rId5"/>
          <a:stretch>
            <a:fillRect/>
          </a:stretch>
        </p:blipFill>
        <p:spPr>
          <a:xfrm>
            <a:off x="8602546" y="2860562"/>
            <a:ext cx="2769791" cy="2224488"/>
          </a:xfrm>
          <a:prstGeom prst="rect">
            <a:avLst/>
          </a:prstGeom>
        </p:spPr>
      </p:pic>
    </p:spTree>
    <p:extLst>
      <p:ext uri="{BB962C8B-B14F-4D97-AF65-F5344CB8AC3E}">
        <p14:creationId xmlns:p14="http://schemas.microsoft.com/office/powerpoint/2010/main" val="1346566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F20E8C0-3F4E-F27D-C6A9-B2093E91346F}"/>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2" name="Picture 1">
            <a:extLst>
              <a:ext uri="{FF2B5EF4-FFF2-40B4-BE49-F238E27FC236}">
                <a16:creationId xmlns:a16="http://schemas.microsoft.com/office/drawing/2014/main" id="{2E7B4B66-2D29-7810-216D-93B8EC93DB31}"/>
              </a:ext>
            </a:extLst>
          </p:cNvPr>
          <p:cNvPicPr>
            <a:picLocks noChangeAspect="1"/>
          </p:cNvPicPr>
          <p:nvPr/>
        </p:nvPicPr>
        <p:blipFill>
          <a:blip r:embed="rId4"/>
          <a:stretch>
            <a:fillRect/>
          </a:stretch>
        </p:blipFill>
        <p:spPr>
          <a:xfrm>
            <a:off x="3719879" y="1870566"/>
            <a:ext cx="4677869" cy="4987434"/>
          </a:xfrm>
          <a:prstGeom prst="rect">
            <a:avLst/>
          </a:prstGeom>
        </p:spPr>
      </p:pic>
      <p:sp>
        <p:nvSpPr>
          <p:cNvPr id="3" name="Subtitle 2">
            <a:extLst>
              <a:ext uri="{FF2B5EF4-FFF2-40B4-BE49-F238E27FC236}">
                <a16:creationId xmlns:a16="http://schemas.microsoft.com/office/drawing/2014/main" id="{23AB3F89-C952-CBD3-0AE1-EBC3CF383FCF}"/>
              </a:ext>
            </a:extLst>
          </p:cNvPr>
          <p:cNvSpPr>
            <a:spLocks noGrp="1"/>
          </p:cNvSpPr>
          <p:nvPr>
            <p:ph type="subTitle" idx="1"/>
          </p:nvPr>
        </p:nvSpPr>
        <p:spPr>
          <a:xfrm>
            <a:off x="6096000" y="6376737"/>
            <a:ext cx="3727667" cy="938926"/>
          </a:xfrm>
        </p:spPr>
        <p:txBody>
          <a:bodyPr>
            <a:noAutofit/>
          </a:bodyPr>
          <a:lstStyle/>
          <a:p>
            <a:pPr algn="ctr">
              <a:buClr>
                <a:schemeClr val="dk1"/>
              </a:buClr>
              <a:buSzPts val="800"/>
            </a:pPr>
            <a:r>
              <a:rPr lang="en-US" sz="3000" b="1" dirty="0">
                <a:solidFill>
                  <a:schemeClr val="bg1"/>
                </a:solidFill>
                <a:highlight>
                  <a:srgbClr val="000000"/>
                </a:highlight>
                <a:latin typeface="Heiti TC Medium" pitchFamily="2" charset="-128"/>
                <a:ea typeface="Heiti TC Medium" pitchFamily="2" charset="-128"/>
                <a:sym typeface="Montserrat SemiBold"/>
              </a:rPr>
              <a:t>#</a:t>
            </a:r>
            <a:r>
              <a:rPr lang="en-US" sz="3000" b="1" dirty="0" err="1">
                <a:solidFill>
                  <a:schemeClr val="bg1"/>
                </a:solidFill>
                <a:highlight>
                  <a:srgbClr val="000000"/>
                </a:highlight>
                <a:latin typeface="Heiti TC Medium" pitchFamily="2" charset="-128"/>
                <a:ea typeface="Heiti TC Medium" pitchFamily="2" charset="-128"/>
                <a:sym typeface="Montserrat SemiBold"/>
              </a:rPr>
              <a:t>ShowTheReceipts</a:t>
            </a:r>
            <a:endParaRPr lang="en-US" sz="3000" b="1" dirty="0">
              <a:solidFill>
                <a:schemeClr val="bg1"/>
              </a:solidFill>
              <a:highlight>
                <a:srgbClr val="000000"/>
              </a:highlight>
              <a:latin typeface="HEITI TC MEDIUM" pitchFamily="2" charset="-128"/>
              <a:ea typeface="HEITI TC MEDIUM" pitchFamily="2" charset="-128"/>
            </a:endParaRPr>
          </a:p>
        </p:txBody>
      </p:sp>
    </p:spTree>
    <p:extLst>
      <p:ext uri="{BB962C8B-B14F-4D97-AF65-F5344CB8AC3E}">
        <p14:creationId xmlns:p14="http://schemas.microsoft.com/office/powerpoint/2010/main" val="1595081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1" y="0"/>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2" y="574408"/>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PRIORITIZE HOW YOU WANT TO SHOW UP</a:t>
            </a:r>
          </a:p>
        </p:txBody>
      </p:sp>
      <p:sp>
        <p:nvSpPr>
          <p:cNvPr id="17" name="TextBox 16">
            <a:extLst>
              <a:ext uri="{FF2B5EF4-FFF2-40B4-BE49-F238E27FC236}">
                <a16:creationId xmlns:a16="http://schemas.microsoft.com/office/drawing/2014/main" id="{74423E20-7DED-7827-EEDD-07C20F0EAEBF}"/>
              </a:ext>
            </a:extLst>
          </p:cNvPr>
          <p:cNvSpPr txBox="1"/>
          <p:nvPr/>
        </p:nvSpPr>
        <p:spPr>
          <a:xfrm>
            <a:off x="-5" y="1742875"/>
            <a:ext cx="3220929"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1</a:t>
            </a:r>
          </a:p>
        </p:txBody>
      </p:sp>
      <p:sp>
        <p:nvSpPr>
          <p:cNvPr id="18" name="TextBox 17">
            <a:extLst>
              <a:ext uri="{FF2B5EF4-FFF2-40B4-BE49-F238E27FC236}">
                <a16:creationId xmlns:a16="http://schemas.microsoft.com/office/drawing/2014/main" id="{AA222309-7A27-58B2-0941-2C5CCEACAB5F}"/>
              </a:ext>
            </a:extLst>
          </p:cNvPr>
          <p:cNvSpPr txBox="1"/>
          <p:nvPr/>
        </p:nvSpPr>
        <p:spPr>
          <a:xfrm>
            <a:off x="-4" y="3047181"/>
            <a:ext cx="3220928"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2</a:t>
            </a:r>
          </a:p>
        </p:txBody>
      </p:sp>
      <p:sp>
        <p:nvSpPr>
          <p:cNvPr id="19" name="TextBox 18">
            <a:extLst>
              <a:ext uri="{FF2B5EF4-FFF2-40B4-BE49-F238E27FC236}">
                <a16:creationId xmlns:a16="http://schemas.microsoft.com/office/drawing/2014/main" id="{3391A7AE-79F0-D32E-8975-052147937153}"/>
              </a:ext>
            </a:extLst>
          </p:cNvPr>
          <p:cNvSpPr txBox="1"/>
          <p:nvPr/>
        </p:nvSpPr>
        <p:spPr>
          <a:xfrm>
            <a:off x="-1" y="4542558"/>
            <a:ext cx="3220925" cy="1631216"/>
          </a:xfrm>
          <a:prstGeom prst="rect">
            <a:avLst/>
          </a:prstGeom>
          <a:noFill/>
        </p:spPr>
        <p:txBody>
          <a:bodyPr wrap="square">
            <a:spAutoFit/>
          </a:bodyPr>
          <a:lstStyle/>
          <a:p>
            <a:pPr algn="ctr"/>
            <a:r>
              <a:rPr lang="en-US" sz="10000" dirty="0">
                <a:solidFill>
                  <a:srgbClr val="000000"/>
                </a:solidFill>
                <a:effectLst/>
                <a:latin typeface="Heiti TC Medium" pitchFamily="2" charset="-128"/>
                <a:ea typeface="Heiti TC Medium" pitchFamily="2" charset="-128"/>
              </a:rPr>
              <a:t>3</a:t>
            </a:r>
          </a:p>
        </p:txBody>
      </p:sp>
      <p:sp>
        <p:nvSpPr>
          <p:cNvPr id="23" name="TextBox 22">
            <a:extLst>
              <a:ext uri="{FF2B5EF4-FFF2-40B4-BE49-F238E27FC236}">
                <a16:creationId xmlns:a16="http://schemas.microsoft.com/office/drawing/2014/main" id="{CF171E8D-84BD-82C9-1C08-ECA8F2F0E8DD}"/>
              </a:ext>
            </a:extLst>
          </p:cNvPr>
          <p:cNvSpPr txBox="1"/>
          <p:nvPr/>
        </p:nvSpPr>
        <p:spPr>
          <a:xfrm>
            <a:off x="2115035" y="1882897"/>
            <a:ext cx="9748415" cy="1323439"/>
          </a:xfrm>
          <a:prstGeom prst="rect">
            <a:avLst/>
          </a:prstGeom>
          <a:noFill/>
        </p:spPr>
        <p:txBody>
          <a:bodyPr wrap="square">
            <a:spAutoFit/>
          </a:bodyPr>
          <a:lstStyle/>
          <a:p>
            <a:pPr algn="ctr"/>
            <a:r>
              <a:rPr lang="en-US" sz="4000" dirty="0">
                <a:solidFill>
                  <a:srgbClr val="000000"/>
                </a:solidFill>
                <a:effectLst/>
                <a:latin typeface="Heiti TC Medium" pitchFamily="2" charset="-128"/>
                <a:ea typeface="Heiti TC Medium" pitchFamily="2" charset="-128"/>
              </a:rPr>
              <a:t>What can I do personally as a human, </a:t>
            </a:r>
            <a:r>
              <a:rPr lang="en-US" sz="4000" dirty="0">
                <a:solidFill>
                  <a:srgbClr val="000000"/>
                </a:solidFill>
                <a:latin typeface="Heiti TC Medium" pitchFamily="2" charset="-128"/>
                <a:ea typeface="Heiti TC Medium" pitchFamily="2" charset="-128"/>
              </a:rPr>
              <a:t>as a member of my community, ally? </a:t>
            </a:r>
            <a:endParaRPr lang="en-US" sz="4000" dirty="0">
              <a:solidFill>
                <a:srgbClr val="000000"/>
              </a:solidFill>
              <a:effectLst/>
              <a:latin typeface="Heiti TC Medium" pitchFamily="2" charset="-128"/>
              <a:ea typeface="Heiti TC Medium" pitchFamily="2" charset="-128"/>
            </a:endParaRPr>
          </a:p>
        </p:txBody>
      </p:sp>
      <p:sp>
        <p:nvSpPr>
          <p:cNvPr id="24" name="TextBox 23">
            <a:extLst>
              <a:ext uri="{FF2B5EF4-FFF2-40B4-BE49-F238E27FC236}">
                <a16:creationId xmlns:a16="http://schemas.microsoft.com/office/drawing/2014/main" id="{BAA7694C-5A04-7273-D9F5-E0FCB2DEBAC8}"/>
              </a:ext>
            </a:extLst>
          </p:cNvPr>
          <p:cNvSpPr txBox="1"/>
          <p:nvPr/>
        </p:nvSpPr>
        <p:spPr>
          <a:xfrm>
            <a:off x="2115035" y="3705345"/>
            <a:ext cx="9748415" cy="707886"/>
          </a:xfrm>
          <a:prstGeom prst="rect">
            <a:avLst/>
          </a:prstGeom>
          <a:noFill/>
        </p:spPr>
        <p:txBody>
          <a:bodyPr wrap="square">
            <a:spAutoFit/>
          </a:bodyPr>
          <a:lstStyle/>
          <a:p>
            <a:pPr algn="ctr"/>
            <a:r>
              <a:rPr lang="en-US" sz="4000" dirty="0">
                <a:solidFill>
                  <a:srgbClr val="000000"/>
                </a:solidFill>
                <a:effectLst/>
                <a:latin typeface="Heiti TC Medium" pitchFamily="2" charset="-128"/>
                <a:ea typeface="Heiti TC Medium" pitchFamily="2" charset="-128"/>
              </a:rPr>
              <a:t>What can I do in my professional role?</a:t>
            </a:r>
          </a:p>
        </p:txBody>
      </p:sp>
      <p:sp>
        <p:nvSpPr>
          <p:cNvPr id="25" name="TextBox 24">
            <a:extLst>
              <a:ext uri="{FF2B5EF4-FFF2-40B4-BE49-F238E27FC236}">
                <a16:creationId xmlns:a16="http://schemas.microsoft.com/office/drawing/2014/main" id="{1D9D5D26-C29C-B697-90BC-A44D08E94B57}"/>
              </a:ext>
            </a:extLst>
          </p:cNvPr>
          <p:cNvSpPr txBox="1"/>
          <p:nvPr/>
        </p:nvSpPr>
        <p:spPr>
          <a:xfrm>
            <a:off x="2115035" y="4710313"/>
            <a:ext cx="8869639" cy="1323439"/>
          </a:xfrm>
          <a:prstGeom prst="rect">
            <a:avLst/>
          </a:prstGeom>
          <a:noFill/>
        </p:spPr>
        <p:txBody>
          <a:bodyPr wrap="square">
            <a:spAutoFit/>
          </a:bodyPr>
          <a:lstStyle/>
          <a:p>
            <a:pPr algn="ctr"/>
            <a:r>
              <a:rPr lang="en-US" sz="4000" dirty="0">
                <a:solidFill>
                  <a:srgbClr val="000000"/>
                </a:solidFill>
                <a:effectLst/>
                <a:latin typeface="Heiti TC Medium" pitchFamily="2" charset="-128"/>
                <a:ea typeface="Heiti TC Medium" pitchFamily="2" charset="-128"/>
              </a:rPr>
              <a:t>Wha</a:t>
            </a:r>
            <a:r>
              <a:rPr lang="en-US" sz="4000" dirty="0">
                <a:solidFill>
                  <a:srgbClr val="000000"/>
                </a:solidFill>
                <a:latin typeface="Heiti TC Medium" pitchFamily="2" charset="-128"/>
                <a:ea typeface="Heiti TC Medium" pitchFamily="2" charset="-128"/>
              </a:rPr>
              <a:t>t can I encourage the companies I work for to do?</a:t>
            </a:r>
            <a:endParaRPr lang="en-US" sz="4000" dirty="0">
              <a:solidFill>
                <a:srgbClr val="000000"/>
              </a:solidFill>
              <a:effectLst/>
              <a:latin typeface="Heiti TC Medium" pitchFamily="2" charset="-128"/>
              <a:ea typeface="Heiti TC Medium" pitchFamily="2" charset="-128"/>
            </a:endParaRPr>
          </a:p>
        </p:txBody>
      </p:sp>
    </p:spTree>
    <p:extLst>
      <p:ext uri="{BB962C8B-B14F-4D97-AF65-F5344CB8AC3E}">
        <p14:creationId xmlns:p14="http://schemas.microsoft.com/office/powerpoint/2010/main" val="3142853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1" y="0"/>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0" y="313151"/>
            <a:ext cx="12192000" cy="825304"/>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SOLUTIONS</a:t>
            </a:r>
          </a:p>
        </p:txBody>
      </p:sp>
      <p:sp>
        <p:nvSpPr>
          <p:cNvPr id="3" name="TextBox 2">
            <a:extLst>
              <a:ext uri="{FF2B5EF4-FFF2-40B4-BE49-F238E27FC236}">
                <a16:creationId xmlns:a16="http://schemas.microsoft.com/office/drawing/2014/main" id="{67B82118-94C8-5A1F-2538-2D374532ED48}"/>
              </a:ext>
            </a:extLst>
          </p:cNvPr>
          <p:cNvSpPr txBox="1"/>
          <p:nvPr/>
        </p:nvSpPr>
        <p:spPr>
          <a:xfrm>
            <a:off x="4618026" y="1738029"/>
            <a:ext cx="7394999" cy="4565865"/>
          </a:xfrm>
          <a:prstGeom prst="rect">
            <a:avLst/>
          </a:prstGeom>
          <a:noFill/>
        </p:spPr>
        <p:txBody>
          <a:bodyPr wrap="square">
            <a:spAutoFit/>
          </a:bodyPr>
          <a:lstStyle/>
          <a:p>
            <a:pPr algn="ctr">
              <a:lnSpc>
                <a:spcPct val="115000"/>
              </a:lnSpc>
              <a:buClr>
                <a:schemeClr val="dk1"/>
              </a:buClr>
              <a:buSzPts val="800"/>
            </a:pPr>
            <a:endParaRPr lang="en-US" dirty="0">
              <a:latin typeface="Heiti TC Medium" pitchFamily="2" charset="-128"/>
              <a:ea typeface="Heiti TC Medium" pitchFamily="2" charset="-128"/>
              <a:cs typeface="Montserrat"/>
              <a:sym typeface="Montserrat"/>
            </a:endParaRPr>
          </a:p>
          <a:p>
            <a:r>
              <a:rPr lang="en-US" dirty="0">
                <a:solidFill>
                  <a:srgbClr val="000000"/>
                </a:solidFill>
                <a:effectLst/>
                <a:latin typeface="Apple Color Emoji" pitchFamily="2" charset="0"/>
              </a:rPr>
              <a:t>⬛ </a:t>
            </a:r>
            <a:r>
              <a:rPr lang="en-US" b="1" dirty="0">
                <a:solidFill>
                  <a:srgbClr val="000000"/>
                </a:solidFill>
                <a:effectLst/>
                <a:latin typeface="Heiti SC Light" panose="02000000000000000000" pitchFamily="2" charset="-128"/>
                <a:ea typeface="Heiti SC Light" panose="02000000000000000000" pitchFamily="2" charset="-128"/>
              </a:rPr>
              <a:t>Call for accountability that shows real stories that show both societal and business reach to impact the </a:t>
            </a:r>
            <a:r>
              <a:rPr lang="en-US" b="1" dirty="0">
                <a:solidFill>
                  <a:srgbClr val="000000"/>
                </a:solidFill>
                <a:effectLst/>
                <a:latin typeface="Hellix Black" pitchFamily="2" charset="77"/>
                <a:ea typeface="Heiti SC Light" panose="02000000000000000000" pitchFamily="2" charset="-128"/>
              </a:rPr>
              <a:t>multi-bottom line.</a:t>
            </a:r>
            <a:endParaRPr lang="en-US" b="1" dirty="0">
              <a:solidFill>
                <a:srgbClr val="000000"/>
              </a:solidFill>
              <a:latin typeface="Hellix Black" pitchFamily="2" charset="77"/>
              <a:ea typeface="Heiti SC Light" panose="02000000000000000000" pitchFamily="2" charset="-128"/>
            </a:endParaRPr>
          </a:p>
          <a:p>
            <a:r>
              <a:rPr lang="en-US" dirty="0">
                <a:solidFill>
                  <a:srgbClr val="000000"/>
                </a:solidFill>
                <a:effectLst/>
                <a:latin typeface="Heiti SC Light" panose="02000000000000000000" pitchFamily="2" charset="-128"/>
                <a:ea typeface="Heiti SC Light" panose="02000000000000000000" pitchFamily="2" charset="-128"/>
              </a:rPr>
              <a:t> </a:t>
            </a:r>
          </a:p>
          <a:p>
            <a:r>
              <a:rPr lang="en-US" dirty="0">
                <a:solidFill>
                  <a:srgbClr val="000000"/>
                </a:solidFill>
                <a:effectLst/>
                <a:latin typeface="Apple Color Emoji" pitchFamily="2" charset="0"/>
              </a:rPr>
              <a:t>⬛ </a:t>
            </a:r>
            <a:r>
              <a:rPr lang="en-US" b="1" dirty="0">
                <a:solidFill>
                  <a:srgbClr val="000000"/>
                </a:solidFill>
                <a:effectLst/>
                <a:latin typeface="Heiti SC Light" panose="02000000000000000000" pitchFamily="2" charset="-128"/>
                <a:ea typeface="Heiti SC Light" panose="02000000000000000000" pitchFamily="2" charset="-128"/>
              </a:rPr>
              <a:t>Show </a:t>
            </a:r>
            <a:r>
              <a:rPr lang="en-US" b="1" dirty="0">
                <a:solidFill>
                  <a:srgbClr val="000000"/>
                </a:solidFill>
                <a:effectLst/>
                <a:latin typeface="Hellix Black" pitchFamily="2" charset="77"/>
                <a:ea typeface="Heiti SC Light" panose="02000000000000000000" pitchFamily="2" charset="-128"/>
              </a:rPr>
              <a:t>continued</a:t>
            </a:r>
            <a:r>
              <a:rPr lang="en-US" b="1" dirty="0">
                <a:solidFill>
                  <a:srgbClr val="000000"/>
                </a:solidFill>
                <a:effectLst/>
                <a:latin typeface="Heiti SC Light" panose="02000000000000000000" pitchFamily="2" charset="-128"/>
                <a:ea typeface="Heiti SC Light" panose="02000000000000000000" pitchFamily="2" charset="-128"/>
              </a:rPr>
              <a:t> sustainable and real solidarity of the company.</a:t>
            </a:r>
          </a:p>
          <a:p>
            <a:r>
              <a:rPr lang="en-US" b="1" dirty="0">
                <a:solidFill>
                  <a:srgbClr val="000000"/>
                </a:solidFill>
                <a:effectLst/>
                <a:latin typeface="Heiti SC Light" panose="02000000000000000000" pitchFamily="2" charset="-128"/>
                <a:ea typeface="Heiti SC Light" panose="02000000000000000000" pitchFamily="2" charset="-128"/>
              </a:rPr>
              <a:t> </a:t>
            </a:r>
            <a:endParaRPr lang="en-US" dirty="0">
              <a:solidFill>
                <a:srgbClr val="000000"/>
              </a:solidFill>
              <a:effectLst/>
              <a:latin typeface="Heiti SC Light" panose="02000000000000000000" pitchFamily="2" charset="-128"/>
              <a:ea typeface="Heiti SC Light" panose="02000000000000000000" pitchFamily="2" charset="-128"/>
            </a:endParaRPr>
          </a:p>
          <a:p>
            <a:r>
              <a:rPr lang="en-US" dirty="0">
                <a:solidFill>
                  <a:srgbClr val="000000"/>
                </a:solidFill>
                <a:effectLst/>
                <a:latin typeface="Apple Color Emoji" pitchFamily="2" charset="0"/>
              </a:rPr>
              <a:t>⬛ </a:t>
            </a:r>
            <a:r>
              <a:rPr lang="en-US" dirty="0">
                <a:solidFill>
                  <a:srgbClr val="000000"/>
                </a:solidFill>
                <a:effectLst/>
                <a:latin typeface="Hellix" pitchFamily="2" charset="77"/>
                <a:ea typeface="Heiti SC Light" panose="02000000000000000000" pitchFamily="2" charset="-128"/>
              </a:rPr>
              <a:t>More</a:t>
            </a:r>
            <a:r>
              <a:rPr lang="en-US" b="1" dirty="0">
                <a:solidFill>
                  <a:srgbClr val="000000"/>
                </a:solidFill>
                <a:effectLst/>
                <a:latin typeface="Heiti SC Light" panose="02000000000000000000" pitchFamily="2" charset="-128"/>
                <a:ea typeface="Heiti SC Light" panose="02000000000000000000" pitchFamily="2" charset="-128"/>
              </a:rPr>
              <a:t> than celebrate a single heritage month or one-time donation.</a:t>
            </a:r>
          </a:p>
          <a:p>
            <a:endParaRPr lang="en-US" dirty="0">
              <a:solidFill>
                <a:srgbClr val="000000"/>
              </a:solidFill>
              <a:effectLst/>
              <a:latin typeface="Heiti SC Light" panose="02000000000000000000" pitchFamily="2" charset="-128"/>
              <a:ea typeface="Heiti SC Light" panose="02000000000000000000" pitchFamily="2" charset="-128"/>
            </a:endParaRPr>
          </a:p>
          <a:p>
            <a:r>
              <a:rPr lang="en-US" dirty="0">
                <a:solidFill>
                  <a:srgbClr val="000000"/>
                </a:solidFill>
                <a:effectLst/>
                <a:latin typeface="Apple Color Emoji" pitchFamily="2" charset="0"/>
              </a:rPr>
              <a:t>⬛ </a:t>
            </a:r>
            <a:r>
              <a:rPr lang="en-US" b="1" dirty="0">
                <a:solidFill>
                  <a:srgbClr val="000000"/>
                </a:solidFill>
                <a:effectLst/>
                <a:latin typeface="Hellix Black" pitchFamily="2" charset="77"/>
                <a:ea typeface="Heiti SC Light" panose="02000000000000000000" pitchFamily="2" charset="-128"/>
              </a:rPr>
              <a:t>Year round </a:t>
            </a:r>
            <a:r>
              <a:rPr lang="en-US" b="1" dirty="0">
                <a:solidFill>
                  <a:srgbClr val="000000"/>
                </a:solidFill>
                <a:effectLst/>
                <a:latin typeface="Heiti SC Light" panose="02000000000000000000" pitchFamily="2" charset="-128"/>
                <a:ea typeface="Heiti SC Light" panose="02000000000000000000" pitchFamily="2" charset="-128"/>
              </a:rPr>
              <a:t>support for more equal representation and liberation for POC, womxn, LGBTQ+ communities: investors, board members, hiring across senior executive, manager, leadership roles, pay equity and financial transparency for compensation, budget allocations for work, initiatives for Justice Diversity Equity Inclusion and Belonging. </a:t>
            </a:r>
            <a:endParaRPr lang="en-US" dirty="0">
              <a:solidFill>
                <a:srgbClr val="000000"/>
              </a:solidFill>
              <a:effectLst/>
              <a:latin typeface="Heiti SC Light" panose="02000000000000000000" pitchFamily="2" charset="-128"/>
              <a:ea typeface="Heiti SC Light" panose="02000000000000000000" pitchFamily="2" charset="-128"/>
            </a:endParaRPr>
          </a:p>
        </p:txBody>
      </p:sp>
      <p:pic>
        <p:nvPicPr>
          <p:cNvPr id="8" name="Picture 7" descr="A person holding a sign&#10;&#10;Description automatically generated">
            <a:extLst>
              <a:ext uri="{FF2B5EF4-FFF2-40B4-BE49-F238E27FC236}">
                <a16:creationId xmlns:a16="http://schemas.microsoft.com/office/drawing/2014/main" id="{E3D13C52-9773-D930-7A5C-2E0762BE6966}"/>
              </a:ext>
            </a:extLst>
          </p:cNvPr>
          <p:cNvPicPr>
            <a:picLocks noChangeAspect="1"/>
          </p:cNvPicPr>
          <p:nvPr/>
        </p:nvPicPr>
        <p:blipFill>
          <a:blip r:embed="rId4"/>
          <a:stretch>
            <a:fillRect/>
          </a:stretch>
        </p:blipFill>
        <p:spPr>
          <a:xfrm>
            <a:off x="431258" y="1976710"/>
            <a:ext cx="4007796" cy="4007796"/>
          </a:xfrm>
          <a:prstGeom prst="rect">
            <a:avLst/>
          </a:prstGeom>
        </p:spPr>
      </p:pic>
      <p:sp>
        <p:nvSpPr>
          <p:cNvPr id="9" name="TextBox 8">
            <a:extLst>
              <a:ext uri="{FF2B5EF4-FFF2-40B4-BE49-F238E27FC236}">
                <a16:creationId xmlns:a16="http://schemas.microsoft.com/office/drawing/2014/main" id="{F9A597E9-3738-5967-C829-8781085AB856}"/>
              </a:ext>
            </a:extLst>
          </p:cNvPr>
          <p:cNvSpPr txBox="1"/>
          <p:nvPr/>
        </p:nvSpPr>
        <p:spPr>
          <a:xfrm>
            <a:off x="0" y="972766"/>
            <a:ext cx="12192000" cy="707886"/>
          </a:xfrm>
          <a:prstGeom prst="rect">
            <a:avLst/>
          </a:prstGeom>
          <a:noFill/>
        </p:spPr>
        <p:txBody>
          <a:bodyPr wrap="square" rtlCol="0">
            <a:spAutoFit/>
          </a:bodyPr>
          <a:lstStyle/>
          <a:p>
            <a:pPr algn="ctr"/>
            <a:r>
              <a:rPr lang="en-US" sz="4000" dirty="0">
                <a:solidFill>
                  <a:srgbClr val="CF9E02"/>
                </a:solidFill>
                <a:latin typeface="Heiti TC Medium" pitchFamily="2" charset="-128"/>
                <a:ea typeface="Heiti TC Medium" pitchFamily="2" charset="-128"/>
              </a:rPr>
              <a:t>Show Real Solidarity, Investment</a:t>
            </a:r>
          </a:p>
        </p:txBody>
      </p:sp>
    </p:spTree>
    <p:extLst>
      <p:ext uri="{BB962C8B-B14F-4D97-AF65-F5344CB8AC3E}">
        <p14:creationId xmlns:p14="http://schemas.microsoft.com/office/powerpoint/2010/main" val="111725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20C9EE7B-2D9C-78FD-9F25-8D985048F12A}"/>
              </a:ext>
            </a:extLst>
          </p:cNvPr>
          <p:cNvSpPr txBox="1">
            <a:spLocks/>
          </p:cNvSpPr>
          <p:nvPr/>
        </p:nvSpPr>
        <p:spPr>
          <a:xfrm>
            <a:off x="1727200" y="2967038"/>
            <a:ext cx="914400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200" b="1" dirty="0">
              <a:solidFill>
                <a:schemeClr val="bg1"/>
              </a:solidFill>
            </a:endParaRPr>
          </a:p>
        </p:txBody>
      </p:sp>
      <p:pic>
        <p:nvPicPr>
          <p:cNvPr id="3" name="Picture 2" descr="Logo, company name&#10;&#10;Description automatically generated">
            <a:extLst>
              <a:ext uri="{FF2B5EF4-FFF2-40B4-BE49-F238E27FC236}">
                <a16:creationId xmlns:a16="http://schemas.microsoft.com/office/drawing/2014/main" id="{7C6AC6E4-4269-FE05-D4AD-9893F9D0A9F6}"/>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BDE7D83-E306-705C-705D-E74B3D047192}"/>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D26F1BDE-0836-3CB6-1BED-AC8B0D5B48CA}"/>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1178694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3F20E8C0-3F4E-F27D-C6A9-B2093E91346F}"/>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12" name="TextBox 11">
            <a:extLst>
              <a:ext uri="{FF2B5EF4-FFF2-40B4-BE49-F238E27FC236}">
                <a16:creationId xmlns:a16="http://schemas.microsoft.com/office/drawing/2014/main" id="{FC45751C-29DC-7D8D-44D6-11B8C8E27849}"/>
              </a:ext>
            </a:extLst>
          </p:cNvPr>
          <p:cNvSpPr txBox="1"/>
          <p:nvPr/>
        </p:nvSpPr>
        <p:spPr>
          <a:xfrm>
            <a:off x="7613374" y="2146852"/>
            <a:ext cx="4749662" cy="369332"/>
          </a:xfrm>
          <a:prstGeom prst="rect">
            <a:avLst/>
          </a:prstGeom>
          <a:noFill/>
        </p:spPr>
        <p:txBody>
          <a:bodyPr wrap="square">
            <a:spAutoFit/>
          </a:bodyPr>
          <a:lstStyle/>
          <a:p>
            <a:pPr algn="ctr"/>
            <a:endParaRPr lang="en-US" dirty="0">
              <a:solidFill>
                <a:srgbClr val="000000"/>
              </a:solidFill>
              <a:effectLst/>
              <a:latin typeface="Heiti SC Light" panose="02000000000000000000" pitchFamily="2" charset="-128"/>
              <a:ea typeface="Heiti SC Light" panose="02000000000000000000" pitchFamily="2" charset="-128"/>
            </a:endParaRPr>
          </a:p>
        </p:txBody>
      </p:sp>
      <p:sp>
        <p:nvSpPr>
          <p:cNvPr id="14" name="TextBox 13">
            <a:extLst>
              <a:ext uri="{FF2B5EF4-FFF2-40B4-BE49-F238E27FC236}">
                <a16:creationId xmlns:a16="http://schemas.microsoft.com/office/drawing/2014/main" id="{ED349EAE-51D2-A9F5-54A3-7C08961DF368}"/>
              </a:ext>
            </a:extLst>
          </p:cNvPr>
          <p:cNvSpPr txBox="1"/>
          <p:nvPr/>
        </p:nvSpPr>
        <p:spPr>
          <a:xfrm>
            <a:off x="6566338" y="2428493"/>
            <a:ext cx="6211614" cy="369332"/>
          </a:xfrm>
          <a:prstGeom prst="rect">
            <a:avLst/>
          </a:prstGeom>
          <a:noFill/>
        </p:spPr>
        <p:txBody>
          <a:bodyPr wrap="square">
            <a:spAutoFit/>
          </a:bodyPr>
          <a:lstStyle/>
          <a:p>
            <a:pPr algn="ctr"/>
            <a:endParaRPr lang="en-US" dirty="0">
              <a:solidFill>
                <a:srgbClr val="000000"/>
              </a:solidFill>
              <a:effectLst/>
              <a:latin typeface="Heiti SC Light" panose="02000000000000000000" pitchFamily="2" charset="-128"/>
              <a:ea typeface="Heiti SC Light" panose="02000000000000000000" pitchFamily="2" charset="-128"/>
            </a:endParaRPr>
          </a:p>
        </p:txBody>
      </p:sp>
      <p:sp>
        <p:nvSpPr>
          <p:cNvPr id="8" name="Subtitle 7">
            <a:extLst>
              <a:ext uri="{FF2B5EF4-FFF2-40B4-BE49-F238E27FC236}">
                <a16:creationId xmlns:a16="http://schemas.microsoft.com/office/drawing/2014/main" id="{BF0BAFA9-F2CA-EF8F-DCA6-29C9E7FBFD2E}"/>
              </a:ext>
            </a:extLst>
          </p:cNvPr>
          <p:cNvSpPr>
            <a:spLocks noGrp="1"/>
          </p:cNvSpPr>
          <p:nvPr>
            <p:ph type="subTitle" idx="1"/>
          </p:nvPr>
        </p:nvSpPr>
        <p:spPr>
          <a:xfrm>
            <a:off x="1333500" y="1969944"/>
            <a:ext cx="9144000" cy="1655762"/>
          </a:xfrm>
        </p:spPr>
        <p:txBody>
          <a:bodyPr>
            <a:noAutofit/>
          </a:bodyPr>
          <a:lstStyle/>
          <a:p>
            <a:pPr algn="ctr">
              <a:lnSpc>
                <a:spcPct val="200000"/>
              </a:lnSpc>
            </a:pPr>
            <a:r>
              <a:rPr lang="en-US" sz="5000" dirty="0" err="1">
                <a:solidFill>
                  <a:schemeClr val="bg1"/>
                </a:solidFill>
                <a:effectLst/>
                <a:latin typeface="Hellix Black" pitchFamily="2" charset="77"/>
              </a:rPr>
              <a:t>Tl;dr</a:t>
            </a:r>
            <a:r>
              <a:rPr lang="en-US" sz="5000" dirty="0">
                <a:solidFill>
                  <a:schemeClr val="bg1"/>
                </a:solidFill>
                <a:effectLst/>
                <a:latin typeface="Hellix Black" pitchFamily="2" charset="77"/>
              </a:rPr>
              <a:t> – it’s </a:t>
            </a:r>
            <a:r>
              <a:rPr lang="en-US" sz="5000" dirty="0" err="1">
                <a:solidFill>
                  <a:srgbClr val="CF9E02"/>
                </a:solidFill>
                <a:effectLst/>
                <a:latin typeface="Hellix Black" pitchFamily="2" charset="77"/>
              </a:rPr>
              <a:t>hella</a:t>
            </a:r>
            <a:r>
              <a:rPr lang="en-US" sz="5000" dirty="0">
                <a:solidFill>
                  <a:schemeClr val="bg1"/>
                </a:solidFill>
                <a:effectLst/>
                <a:latin typeface="Hellix Black" pitchFamily="2" charset="77"/>
              </a:rPr>
              <a:t> hard </a:t>
            </a:r>
          </a:p>
          <a:p>
            <a:pPr algn="ctr">
              <a:lnSpc>
                <a:spcPct val="200000"/>
              </a:lnSpc>
            </a:pPr>
            <a:r>
              <a:rPr lang="en-US" sz="5000" dirty="0">
                <a:solidFill>
                  <a:schemeClr val="bg1"/>
                </a:solidFill>
                <a:effectLst/>
                <a:latin typeface="Hellix Black" pitchFamily="2" charset="77"/>
              </a:rPr>
              <a:t>to be a women of color in tech in 2023.</a:t>
            </a:r>
          </a:p>
          <a:p>
            <a:pPr algn="ctr">
              <a:lnSpc>
                <a:spcPct val="200000"/>
              </a:lnSpc>
            </a:pPr>
            <a:br>
              <a:rPr lang="en-US" sz="5000" dirty="0">
                <a:solidFill>
                  <a:srgbClr val="000000"/>
                </a:solidFill>
                <a:effectLst/>
                <a:latin typeface="Hellix Black" pitchFamily="2" charset="77"/>
                <a:ea typeface="Heiti SC Light" panose="02000000000000000000" pitchFamily="2" charset="-128"/>
              </a:rPr>
            </a:br>
            <a:endParaRPr lang="en-US" sz="5000" dirty="0">
              <a:solidFill>
                <a:srgbClr val="000000"/>
              </a:solidFill>
              <a:effectLst/>
              <a:latin typeface="Hellix Black" pitchFamily="2" charset="77"/>
              <a:ea typeface="Heiti SC Light" panose="02000000000000000000" pitchFamily="2" charset="-128"/>
            </a:endParaRPr>
          </a:p>
          <a:p>
            <a:pPr>
              <a:lnSpc>
                <a:spcPct val="200000"/>
              </a:lnSpc>
            </a:pPr>
            <a:endParaRPr lang="en-US" sz="5000" dirty="0">
              <a:latin typeface="Hellix Black" pitchFamily="2" charset="77"/>
            </a:endParaRPr>
          </a:p>
        </p:txBody>
      </p:sp>
    </p:spTree>
    <p:extLst>
      <p:ext uri="{BB962C8B-B14F-4D97-AF65-F5344CB8AC3E}">
        <p14:creationId xmlns:p14="http://schemas.microsoft.com/office/powerpoint/2010/main" val="3098720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descr="Shape, rectangle&#10;&#10;Description automatically generated">
            <a:extLst>
              <a:ext uri="{FF2B5EF4-FFF2-40B4-BE49-F238E27FC236}">
                <a16:creationId xmlns:a16="http://schemas.microsoft.com/office/drawing/2014/main" id="{947F9060-A624-D72A-3A2C-C1F1A63174C9}"/>
              </a:ext>
            </a:extLst>
          </p:cNvPr>
          <p:cNvPicPr>
            <a:picLocks noChangeAspect="1"/>
          </p:cNvPicPr>
          <p:nvPr/>
        </p:nvPicPr>
        <p:blipFill>
          <a:blip r:embed="rId3"/>
          <a:stretch>
            <a:fillRect/>
          </a:stretch>
        </p:blipFill>
        <p:spPr>
          <a:xfrm>
            <a:off x="-1"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TextBox 1">
            <a:extLst>
              <a:ext uri="{FF2B5EF4-FFF2-40B4-BE49-F238E27FC236}">
                <a16:creationId xmlns:a16="http://schemas.microsoft.com/office/drawing/2014/main" id="{167B6178-2F4E-3101-012C-2A647F6B6C3A}"/>
              </a:ext>
            </a:extLst>
          </p:cNvPr>
          <p:cNvSpPr txBox="1"/>
          <p:nvPr/>
        </p:nvSpPr>
        <p:spPr>
          <a:xfrm>
            <a:off x="0" y="1720100"/>
            <a:ext cx="12192000" cy="3497432"/>
          </a:xfrm>
          <a:prstGeom prst="rect">
            <a:avLst/>
          </a:prstGeom>
          <a:noFill/>
        </p:spPr>
        <p:txBody>
          <a:bodyPr wrap="square">
            <a:spAutoFit/>
          </a:bodyPr>
          <a:lstStyle/>
          <a:p>
            <a:pPr algn="ctr">
              <a:lnSpc>
                <a:spcPct val="115000"/>
              </a:lnSpc>
              <a:buClr>
                <a:schemeClr val="dk1"/>
              </a:buClr>
              <a:buSzPts val="800"/>
            </a:pPr>
            <a:endParaRPr lang="en-US" sz="2800" b="1" dirty="0">
              <a:latin typeface="Heiti TC Medium" pitchFamily="2" charset="-128"/>
              <a:ea typeface="Heiti TC Medium" pitchFamily="2" charset="-128"/>
              <a:cs typeface="Montserrat"/>
              <a:sym typeface="Montserrat"/>
            </a:endParaRPr>
          </a:p>
          <a:p>
            <a:pPr algn="ctr">
              <a:lnSpc>
                <a:spcPct val="115000"/>
              </a:lnSpc>
              <a:buClr>
                <a:schemeClr val="dk1"/>
              </a:buClr>
              <a:buSzPts val="800"/>
            </a:pPr>
            <a:endParaRPr lang="en-US" sz="2800" dirty="0">
              <a:latin typeface="Heiti TC Medium" pitchFamily="2" charset="-128"/>
              <a:ea typeface="Heiti TC Medium" pitchFamily="2" charset="-128"/>
              <a:cs typeface="Montserrat"/>
              <a:sym typeface="Montserrat"/>
            </a:endParaRPr>
          </a:p>
          <a:p>
            <a:pPr algn="ctr">
              <a:lnSpc>
                <a:spcPct val="115000"/>
              </a:lnSpc>
              <a:buClr>
                <a:schemeClr val="dk1"/>
              </a:buClr>
              <a:buSzPts val="800"/>
            </a:pPr>
            <a:r>
              <a:rPr lang="en-US" sz="2800" dirty="0">
                <a:latin typeface="Heiti TC Medium" pitchFamily="2" charset="-128"/>
                <a:ea typeface="Heiti TC Medium" pitchFamily="2" charset="-128"/>
                <a:cs typeface="Montserrat"/>
                <a:sym typeface="Montserrat"/>
              </a:rPr>
              <a:t>40% of womxn started businesses during the pandemic</a:t>
            </a:r>
          </a:p>
          <a:p>
            <a:pPr algn="ctr">
              <a:lnSpc>
                <a:spcPct val="115000"/>
              </a:lnSpc>
              <a:buClr>
                <a:schemeClr val="dk1"/>
              </a:buClr>
              <a:buSzPts val="800"/>
            </a:pPr>
            <a:endParaRPr lang="en-US" sz="2800" dirty="0">
              <a:latin typeface="Heiti TC Medium" pitchFamily="2" charset="-128"/>
              <a:ea typeface="Heiti TC Medium" pitchFamily="2" charset="-128"/>
              <a:cs typeface="Montserrat"/>
              <a:sym typeface="Montserrat"/>
            </a:endParaRPr>
          </a:p>
          <a:p>
            <a:pPr algn="ctr">
              <a:lnSpc>
                <a:spcPct val="115000"/>
              </a:lnSpc>
              <a:buClr>
                <a:schemeClr val="dk1"/>
              </a:buClr>
              <a:buSzPts val="800"/>
            </a:pPr>
            <a:r>
              <a:rPr lang="en-US" sz="2800" dirty="0">
                <a:latin typeface="Heiti TC Medium" pitchFamily="2" charset="-128"/>
                <a:ea typeface="Heiti TC Medium" pitchFamily="2" charset="-128"/>
                <a:cs typeface="Montserrat"/>
                <a:sym typeface="Montserrat"/>
              </a:rPr>
              <a:t>…</a:t>
            </a:r>
          </a:p>
          <a:p>
            <a:pPr algn="ctr">
              <a:lnSpc>
                <a:spcPct val="115000"/>
              </a:lnSpc>
              <a:buClr>
                <a:schemeClr val="dk1"/>
              </a:buClr>
              <a:buSzPts val="800"/>
            </a:pPr>
            <a:endParaRPr lang="en-US" sz="2800" dirty="0">
              <a:latin typeface="Heiti TC Medium" pitchFamily="2" charset="-128"/>
              <a:ea typeface="Heiti TC Medium" pitchFamily="2" charset="-128"/>
              <a:cs typeface="Montserrat"/>
              <a:sym typeface="Montserrat"/>
            </a:endParaRPr>
          </a:p>
          <a:p>
            <a:pPr algn="ctr">
              <a:lnSpc>
                <a:spcPct val="115000"/>
              </a:lnSpc>
              <a:buClr>
                <a:schemeClr val="dk1"/>
              </a:buClr>
              <a:buSzPts val="800"/>
            </a:pPr>
            <a:r>
              <a:rPr lang="en-US" sz="2800" dirty="0">
                <a:latin typeface="Heiti TC Medium" pitchFamily="2" charset="-128"/>
                <a:ea typeface="Heiti TC Medium" pitchFamily="2" charset="-128"/>
                <a:cs typeface="Montserrat"/>
                <a:sym typeface="Montserrat"/>
              </a:rPr>
              <a:t>we have </a:t>
            </a:r>
            <a:r>
              <a:rPr lang="en-US" sz="2800" b="1" dirty="0">
                <a:latin typeface="Heiti TC Medium" pitchFamily="2" charset="-128"/>
                <a:ea typeface="Heiti TC Medium" pitchFamily="2" charset="-128"/>
                <a:cs typeface="Montserrat"/>
                <a:sym typeface="Montserrat"/>
              </a:rPr>
              <a:t>a lot </a:t>
            </a:r>
            <a:r>
              <a:rPr lang="en-US" sz="2800" dirty="0">
                <a:latin typeface="Heiti TC Medium" pitchFamily="2" charset="-128"/>
                <a:ea typeface="Heiti TC Medium" pitchFamily="2" charset="-128"/>
                <a:cs typeface="Montserrat"/>
                <a:sym typeface="Montserrat"/>
              </a:rPr>
              <a:t>to work on</a:t>
            </a:r>
          </a:p>
        </p:txBody>
      </p:sp>
      <p:sp>
        <p:nvSpPr>
          <p:cNvPr id="8" name="Subtitle 2">
            <a:extLst>
              <a:ext uri="{FF2B5EF4-FFF2-40B4-BE49-F238E27FC236}">
                <a16:creationId xmlns:a16="http://schemas.microsoft.com/office/drawing/2014/main" id="{321E4D14-76C4-6EF6-F1E4-40337E2264C1}"/>
              </a:ext>
            </a:extLst>
          </p:cNvPr>
          <p:cNvSpPr txBox="1">
            <a:spLocks/>
          </p:cNvSpPr>
          <p:nvPr/>
        </p:nvSpPr>
        <p:spPr>
          <a:xfrm>
            <a:off x="0" y="541229"/>
            <a:ext cx="12192000" cy="13706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4000" dirty="0">
                <a:solidFill>
                  <a:schemeClr val="bg1"/>
                </a:solidFill>
                <a:latin typeface="Hellix Black" pitchFamily="2" charset="77"/>
                <a:ea typeface="Heiti TC Medium" pitchFamily="2" charset="-128"/>
                <a:cs typeface="Montserrat SemiBold"/>
                <a:sym typeface="Montserrat SemiBold"/>
              </a:rPr>
              <a:t>THE PANDEMIC TO ENDEMIC REALITY</a:t>
            </a:r>
            <a:endParaRPr lang="en-US" sz="50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715427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rgbClr val="17968D"/>
        </a:solidFill>
        <a:effectLst/>
      </p:bgPr>
    </p:bg>
    <p:spTree>
      <p:nvGrpSpPr>
        <p:cNvPr id="1" name=""/>
        <p:cNvGrpSpPr/>
        <p:nvPr/>
      </p:nvGrpSpPr>
      <p:grpSpPr>
        <a:xfrm>
          <a:off x="0" y="0"/>
          <a:ext cx="0" cy="0"/>
          <a:chOff x="0" y="0"/>
          <a:chExt cx="0" cy="0"/>
        </a:xfrm>
      </p:grpSpPr>
      <p:pic>
        <p:nvPicPr>
          <p:cNvPr id="2" name="Picture 1" descr="Shape, rectangle&#10;&#10;Description automatically generated">
            <a:extLst>
              <a:ext uri="{FF2B5EF4-FFF2-40B4-BE49-F238E27FC236}">
                <a16:creationId xmlns:a16="http://schemas.microsoft.com/office/drawing/2014/main" id="{8F142A66-4FB4-7E9D-41BF-7357B7A2D67E}"/>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#TechIntersections23</a:t>
            </a:r>
          </a:p>
        </p:txBody>
      </p:sp>
      <p:sp>
        <p:nvSpPr>
          <p:cNvPr id="5" name="TextBox 4">
            <a:extLst>
              <a:ext uri="{FF2B5EF4-FFF2-40B4-BE49-F238E27FC236}">
                <a16:creationId xmlns:a16="http://schemas.microsoft.com/office/drawing/2014/main" id="{B5069D90-4242-5D84-4948-D74F0E671DFB}"/>
              </a:ext>
            </a:extLst>
          </p:cNvPr>
          <p:cNvSpPr txBox="1"/>
          <p:nvPr/>
        </p:nvSpPr>
        <p:spPr>
          <a:xfrm>
            <a:off x="10791486" y="6384572"/>
            <a:ext cx="151444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6F679DDE-D7D5-7657-CB7E-FF24AD5B1489}"/>
              </a:ext>
            </a:extLst>
          </p:cNvPr>
          <p:cNvSpPr txBox="1"/>
          <p:nvPr/>
        </p:nvSpPr>
        <p:spPr>
          <a:xfrm>
            <a:off x="6166883" y="1925695"/>
            <a:ext cx="5954234" cy="3992953"/>
          </a:xfrm>
          <a:prstGeom prst="rect">
            <a:avLst/>
          </a:prstGeom>
          <a:noFill/>
        </p:spPr>
        <p:txBody>
          <a:bodyPr wrap="square">
            <a:spAutoFit/>
          </a:bodyPr>
          <a:lstStyle/>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Deltas</a:t>
            </a:r>
            <a:endParaRPr lang="en-US" sz="2800" dirty="0">
              <a:latin typeface="Heiti TC Medium" pitchFamily="2" charset="-128"/>
              <a:ea typeface="Heiti TC Medium" pitchFamily="2" charset="-128"/>
              <a:cs typeface="Montserrat"/>
              <a:sym typeface="Montserrat"/>
            </a:endParaRPr>
          </a:p>
          <a:p>
            <a:pPr algn="ctr">
              <a:lnSpc>
                <a:spcPct val="115000"/>
              </a:lnSpc>
              <a:buClr>
                <a:schemeClr val="dk1"/>
              </a:buClr>
              <a:buSzPts val="800"/>
            </a:pPr>
            <a:endParaRPr lang="en-US" sz="2800" dirty="0">
              <a:latin typeface="Heiti TC Medium" pitchFamily="2" charset="-128"/>
              <a:ea typeface="Heiti TC Medium" pitchFamily="2" charset="-128"/>
              <a:cs typeface="Montserrat"/>
              <a:sym typeface="Montserrat"/>
            </a:endParaRPr>
          </a:p>
          <a:p>
            <a:pPr algn="ctr">
              <a:lnSpc>
                <a:spcPct val="115000"/>
              </a:lnSpc>
              <a:buClr>
                <a:schemeClr val="dk1"/>
              </a:buClr>
              <a:buSzPts val="800"/>
            </a:pPr>
            <a:r>
              <a:rPr lang="en-US" sz="2800" dirty="0">
                <a:latin typeface="Heiti TC Medium" pitchFamily="2" charset="-128"/>
                <a:ea typeface="Heiti TC Medium" pitchFamily="2" charset="-128"/>
                <a:cs typeface="Montserrat"/>
                <a:sym typeface="Montserrat"/>
              </a:rPr>
              <a:t>Even seminal womxn of color technologists are often under attack and seen as replaceable tokenized objects. </a:t>
            </a:r>
          </a:p>
          <a:p>
            <a:pPr algn="ctr">
              <a:lnSpc>
                <a:spcPct val="115000"/>
              </a:lnSpc>
              <a:buClr>
                <a:schemeClr val="dk1"/>
              </a:buClr>
              <a:buSzPts val="800"/>
            </a:pPr>
            <a:endParaRPr lang="en-US" sz="2800" dirty="0">
              <a:latin typeface="Heiti TC Medium" pitchFamily="2" charset="-128"/>
              <a:ea typeface="Heiti TC Medium" pitchFamily="2" charset="-128"/>
              <a:cs typeface="Montserrat"/>
              <a:sym typeface="Montserrat"/>
            </a:endParaRPr>
          </a:p>
          <a:p>
            <a:pPr algn="ctr">
              <a:lnSpc>
                <a:spcPct val="115000"/>
              </a:lnSpc>
              <a:buClr>
                <a:schemeClr val="dk1"/>
              </a:buClr>
              <a:buSzPts val="800"/>
            </a:pPr>
            <a:r>
              <a:rPr lang="en-US" sz="2800" dirty="0">
                <a:latin typeface="Heiti TC Medium" pitchFamily="2" charset="-128"/>
                <a:ea typeface="Heiti TC Medium" pitchFamily="2" charset="-128"/>
                <a:cs typeface="Montserrat"/>
                <a:sym typeface="Montserrat"/>
              </a:rPr>
              <a:t>This </a:t>
            </a:r>
            <a:r>
              <a:rPr lang="en-US" sz="2800" b="1" dirty="0">
                <a:latin typeface="Heiti TC Medium" pitchFamily="2" charset="-128"/>
                <a:ea typeface="Heiti TC Medium" pitchFamily="2" charset="-128"/>
                <a:cs typeface="Montserrat"/>
                <a:sym typeface="Montserrat"/>
              </a:rPr>
              <a:t>must</a:t>
            </a:r>
            <a:r>
              <a:rPr lang="en-US" sz="2800" dirty="0">
                <a:latin typeface="Heiti TC Medium" pitchFamily="2" charset="-128"/>
                <a:ea typeface="Heiti TC Medium" pitchFamily="2" charset="-128"/>
                <a:cs typeface="Montserrat"/>
                <a:sym typeface="Montserrat"/>
              </a:rPr>
              <a:t> change.</a:t>
            </a:r>
          </a:p>
        </p:txBody>
      </p:sp>
      <p:pic>
        <p:nvPicPr>
          <p:cNvPr id="7" name="Picture 6" descr="Graphical user interface, text, application, chat or text message&#10;&#10;Description automatically generated">
            <a:extLst>
              <a:ext uri="{FF2B5EF4-FFF2-40B4-BE49-F238E27FC236}">
                <a16:creationId xmlns:a16="http://schemas.microsoft.com/office/drawing/2014/main" id="{F7384D78-8D8B-44D0-EB7B-4DA8ED3CB9D1}"/>
              </a:ext>
            </a:extLst>
          </p:cNvPr>
          <p:cNvPicPr>
            <a:picLocks noChangeAspect="1"/>
          </p:cNvPicPr>
          <p:nvPr/>
        </p:nvPicPr>
        <p:blipFill>
          <a:blip r:embed="rId4"/>
          <a:stretch>
            <a:fillRect/>
          </a:stretch>
        </p:blipFill>
        <p:spPr>
          <a:xfrm>
            <a:off x="1379764" y="1467608"/>
            <a:ext cx="4716236" cy="4909129"/>
          </a:xfrm>
          <a:prstGeom prst="rect">
            <a:avLst/>
          </a:prstGeom>
        </p:spPr>
      </p:pic>
      <p:sp>
        <p:nvSpPr>
          <p:cNvPr id="8" name="TextBox 7">
            <a:extLst>
              <a:ext uri="{FF2B5EF4-FFF2-40B4-BE49-F238E27FC236}">
                <a16:creationId xmlns:a16="http://schemas.microsoft.com/office/drawing/2014/main" id="{8A3B45D8-0755-9A7B-EA36-BBE07B318715}"/>
              </a:ext>
            </a:extLst>
          </p:cNvPr>
          <p:cNvSpPr txBox="1"/>
          <p:nvPr/>
        </p:nvSpPr>
        <p:spPr>
          <a:xfrm>
            <a:off x="-1" y="481263"/>
            <a:ext cx="12121117" cy="707886"/>
          </a:xfrm>
          <a:prstGeom prst="rect">
            <a:avLst/>
          </a:prstGeom>
          <a:noFill/>
        </p:spPr>
        <p:txBody>
          <a:bodyPr wrap="square">
            <a:spAutoFit/>
          </a:bodyPr>
          <a:lstStyle/>
          <a:p>
            <a:pPr algn="ctr">
              <a:buClr>
                <a:schemeClr val="dk1"/>
              </a:buClr>
              <a:buSzPts val="800"/>
            </a:pPr>
            <a:r>
              <a:rPr lang="en-US" sz="4000" dirty="0">
                <a:solidFill>
                  <a:schemeClr val="bg1"/>
                </a:solidFill>
                <a:latin typeface="Hellix Black" pitchFamily="2" charset="77"/>
                <a:ea typeface="Heiti TC Medium" pitchFamily="2" charset="-128"/>
                <a:cs typeface="Montserrat SemiBold"/>
                <a:sym typeface="Montserrat SemiBold"/>
              </a:rPr>
              <a:t>THE REALITY</a:t>
            </a:r>
            <a:endParaRPr lang="en-US" sz="40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2944497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descr="Shape, rectangle&#10;&#10;Description automatically generated">
            <a:extLst>
              <a:ext uri="{FF2B5EF4-FFF2-40B4-BE49-F238E27FC236}">
                <a16:creationId xmlns:a16="http://schemas.microsoft.com/office/drawing/2014/main" id="{947F9060-A624-D72A-3A2C-C1F1A63174C9}"/>
              </a:ext>
            </a:extLst>
          </p:cNvPr>
          <p:cNvPicPr>
            <a:picLocks noChangeAspect="1"/>
          </p:cNvPicPr>
          <p:nvPr/>
        </p:nvPicPr>
        <p:blipFill>
          <a:blip r:embed="rId3"/>
          <a:stretch>
            <a:fillRect/>
          </a:stretch>
        </p:blipFill>
        <p:spPr>
          <a:xfrm>
            <a:off x="-1"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6F679DDE-D7D5-7657-CB7E-FF24AD5B1489}"/>
              </a:ext>
            </a:extLst>
          </p:cNvPr>
          <p:cNvSpPr txBox="1"/>
          <p:nvPr/>
        </p:nvSpPr>
        <p:spPr>
          <a:xfrm>
            <a:off x="6067388" y="1722009"/>
            <a:ext cx="6124611" cy="4488473"/>
          </a:xfrm>
          <a:prstGeom prst="rect">
            <a:avLst/>
          </a:prstGeom>
          <a:noFill/>
        </p:spPr>
        <p:txBody>
          <a:bodyPr wrap="square">
            <a:spAutoFit/>
          </a:bodyPr>
          <a:lstStyle/>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SOLUTIONS</a:t>
            </a:r>
            <a:endParaRPr lang="en-US" sz="2800" dirty="0">
              <a:latin typeface="Heiti TC Medium" pitchFamily="2" charset="-128"/>
              <a:ea typeface="Heiti TC Medium" pitchFamily="2" charset="-128"/>
              <a:cs typeface="Montserrat"/>
              <a:sym typeface="Montserrat"/>
            </a:endParaRPr>
          </a:p>
          <a:p>
            <a:pPr>
              <a:lnSpc>
                <a:spcPct val="115000"/>
              </a:lnSpc>
              <a:buClr>
                <a:schemeClr val="dk1"/>
              </a:buClr>
              <a:buSzPts val="800"/>
            </a:pPr>
            <a:r>
              <a:rPr lang="en-US" sz="2800" dirty="0">
                <a:solidFill>
                  <a:srgbClr val="000000"/>
                </a:solidFill>
                <a:effectLst/>
                <a:latin typeface="Apple Color Emoji" pitchFamily="2" charset="0"/>
              </a:rPr>
              <a:t>⬛ </a:t>
            </a:r>
            <a:r>
              <a:rPr lang="en-US" sz="2800" dirty="0">
                <a:latin typeface="Heiti TC Medium" pitchFamily="2" charset="-128"/>
                <a:ea typeface="Heiti TC Medium" pitchFamily="2" charset="-128"/>
                <a:cs typeface="Montserrat"/>
                <a:sym typeface="Montserrat"/>
              </a:rPr>
              <a:t>Use </a:t>
            </a:r>
            <a:r>
              <a:rPr lang="en-US" sz="2800" dirty="0" err="1">
                <a:latin typeface="Heiti TC Medium" pitchFamily="2" charset="-128"/>
                <a:ea typeface="Heiti TC Medium" pitchFamily="2" charset="-128"/>
                <a:cs typeface="Montserrat"/>
                <a:sym typeface="Montserrat"/>
              </a:rPr>
              <a:t>comprehensive.io</a:t>
            </a:r>
            <a:r>
              <a:rPr lang="en-US" sz="2800" dirty="0">
                <a:latin typeface="Heiti TC Medium" pitchFamily="2" charset="-128"/>
                <a:ea typeface="Heiti TC Medium" pitchFamily="2" charset="-128"/>
                <a:cs typeface="Montserrat"/>
                <a:sym typeface="Montserrat"/>
              </a:rPr>
              <a:t> and negotiation to combat the pay gap</a:t>
            </a:r>
          </a:p>
          <a:p>
            <a:pPr>
              <a:lnSpc>
                <a:spcPct val="115000"/>
              </a:lnSpc>
              <a:buClr>
                <a:schemeClr val="dk1"/>
              </a:buClr>
              <a:buSzPts val="800"/>
            </a:pPr>
            <a:endParaRPr lang="en-US" sz="2800" dirty="0">
              <a:latin typeface="Heiti TC Medium" pitchFamily="2" charset="-128"/>
              <a:ea typeface="Heiti TC Medium" pitchFamily="2" charset="-128"/>
              <a:cs typeface="Montserrat"/>
              <a:sym typeface="Montserrat"/>
            </a:endParaRPr>
          </a:p>
          <a:p>
            <a:pPr>
              <a:lnSpc>
                <a:spcPct val="115000"/>
              </a:lnSpc>
              <a:buClr>
                <a:schemeClr val="dk1"/>
              </a:buClr>
              <a:buSzPts val="800"/>
            </a:pPr>
            <a:r>
              <a:rPr lang="en-US" sz="2800" dirty="0">
                <a:solidFill>
                  <a:srgbClr val="000000"/>
                </a:solidFill>
                <a:effectLst/>
                <a:latin typeface="Apple Color Emoji" pitchFamily="2" charset="0"/>
              </a:rPr>
              <a:t>⬛ </a:t>
            </a:r>
            <a:r>
              <a:rPr lang="en-US" sz="2800" dirty="0">
                <a:latin typeface="Heiti TC Medium" pitchFamily="2" charset="-128"/>
                <a:ea typeface="Heiti TC Medium" pitchFamily="2" charset="-128"/>
                <a:cs typeface="Montserrat"/>
                <a:sym typeface="Montserrat"/>
              </a:rPr>
              <a:t>Womxn of color technologists are often under attack and seen as replaceable tokenized objects. This </a:t>
            </a:r>
            <a:r>
              <a:rPr lang="en-US" sz="2800" b="1" dirty="0">
                <a:latin typeface="Heiti TC Medium" pitchFamily="2" charset="-128"/>
                <a:ea typeface="Heiti TC Medium" pitchFamily="2" charset="-128"/>
                <a:cs typeface="Montserrat"/>
                <a:sym typeface="Montserrat"/>
              </a:rPr>
              <a:t>must</a:t>
            </a:r>
            <a:r>
              <a:rPr lang="en-US" sz="2800" dirty="0">
                <a:latin typeface="Heiti TC Medium" pitchFamily="2" charset="-128"/>
                <a:ea typeface="Heiti TC Medium" pitchFamily="2" charset="-128"/>
                <a:cs typeface="Montserrat"/>
                <a:sym typeface="Montserrat"/>
              </a:rPr>
              <a:t> change.</a:t>
            </a:r>
          </a:p>
        </p:txBody>
      </p:sp>
      <p:sp>
        <p:nvSpPr>
          <p:cNvPr id="2" name="TextBox 1">
            <a:extLst>
              <a:ext uri="{FF2B5EF4-FFF2-40B4-BE49-F238E27FC236}">
                <a16:creationId xmlns:a16="http://schemas.microsoft.com/office/drawing/2014/main" id="{167B6178-2F4E-3101-012C-2A647F6B6C3A}"/>
              </a:ext>
            </a:extLst>
          </p:cNvPr>
          <p:cNvSpPr txBox="1"/>
          <p:nvPr/>
        </p:nvSpPr>
        <p:spPr>
          <a:xfrm>
            <a:off x="0" y="1720100"/>
            <a:ext cx="6067388" cy="4488473"/>
          </a:xfrm>
          <a:prstGeom prst="rect">
            <a:avLst/>
          </a:prstGeom>
          <a:noFill/>
        </p:spPr>
        <p:txBody>
          <a:bodyPr wrap="square">
            <a:spAutoFit/>
          </a:bodyPr>
          <a:lstStyle/>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PROBLEMS</a:t>
            </a:r>
          </a:p>
          <a:p>
            <a:pPr algn="ctr">
              <a:lnSpc>
                <a:spcPct val="115000"/>
              </a:lnSpc>
              <a:buClr>
                <a:schemeClr val="dk1"/>
              </a:buClr>
              <a:buSzPts val="800"/>
            </a:pPr>
            <a:endParaRPr lang="en-US" sz="2800" b="1" dirty="0">
              <a:latin typeface="Heiti TC Medium" pitchFamily="2" charset="-128"/>
              <a:ea typeface="Heiti TC Medium" pitchFamily="2" charset="-128"/>
              <a:cs typeface="Montserrat"/>
              <a:sym typeface="Montserrat"/>
            </a:endParaRPr>
          </a:p>
          <a:p>
            <a:pPr algn="ctr">
              <a:lnSpc>
                <a:spcPct val="115000"/>
              </a:lnSpc>
              <a:buClr>
                <a:schemeClr val="dk1"/>
              </a:buClr>
              <a:buSzPts val="800"/>
            </a:pPr>
            <a:r>
              <a:rPr lang="en-US" sz="2800" dirty="0">
                <a:latin typeface="Heiti TC Medium" pitchFamily="2" charset="-128"/>
                <a:ea typeface="Heiti TC Medium" pitchFamily="2" charset="-128"/>
                <a:cs typeface="Montserrat"/>
                <a:sym typeface="Montserrat"/>
              </a:rPr>
              <a:t>Income inequality</a:t>
            </a:r>
          </a:p>
          <a:p>
            <a:pPr algn="ctr">
              <a:lnSpc>
                <a:spcPct val="115000"/>
              </a:lnSpc>
              <a:buClr>
                <a:schemeClr val="dk1"/>
              </a:buClr>
              <a:buSzPts val="800"/>
            </a:pPr>
            <a:endParaRPr lang="en-US" sz="2800" dirty="0">
              <a:latin typeface="Heiti TC Medium" pitchFamily="2" charset="-128"/>
              <a:ea typeface="Heiti TC Medium" pitchFamily="2" charset="-128"/>
              <a:cs typeface="Montserrat"/>
              <a:sym typeface="Montserrat"/>
            </a:endParaRPr>
          </a:p>
          <a:p>
            <a:pPr algn="ctr">
              <a:lnSpc>
                <a:spcPct val="115000"/>
              </a:lnSpc>
              <a:buClr>
                <a:schemeClr val="dk1"/>
              </a:buClr>
              <a:buSzPts val="800"/>
            </a:pPr>
            <a:r>
              <a:rPr lang="en-US" sz="2800" dirty="0">
                <a:latin typeface="Heiti TC Medium" pitchFamily="2" charset="-128"/>
                <a:ea typeface="Heiti TC Medium" pitchFamily="2" charset="-128"/>
                <a:cs typeface="Montserrat"/>
                <a:sym typeface="Montserrat"/>
              </a:rPr>
              <a:t>Microaggressions at the workplace</a:t>
            </a:r>
          </a:p>
          <a:p>
            <a:pPr algn="ctr">
              <a:lnSpc>
                <a:spcPct val="115000"/>
              </a:lnSpc>
              <a:buClr>
                <a:schemeClr val="dk1"/>
              </a:buClr>
              <a:buSzPts val="800"/>
            </a:pPr>
            <a:endParaRPr lang="en-US" sz="2800" b="1" dirty="0">
              <a:latin typeface="Heiti TC Medium" pitchFamily="2" charset="-128"/>
              <a:ea typeface="Heiti TC Medium" pitchFamily="2" charset="-128"/>
              <a:cs typeface="Montserrat"/>
              <a:sym typeface="Montserrat"/>
            </a:endParaRPr>
          </a:p>
          <a:p>
            <a:pPr algn="ctr">
              <a:lnSpc>
                <a:spcPct val="115000"/>
              </a:lnSpc>
              <a:buClr>
                <a:schemeClr val="dk1"/>
              </a:buClr>
              <a:buSzPts val="800"/>
            </a:pPr>
            <a:endParaRPr lang="en-US" sz="2800" b="1" dirty="0">
              <a:latin typeface="Heiti TC Medium" pitchFamily="2" charset="-128"/>
              <a:ea typeface="Heiti TC Medium" pitchFamily="2" charset="-128"/>
              <a:cs typeface="Montserrat"/>
              <a:sym typeface="Montserrat"/>
            </a:endParaRPr>
          </a:p>
          <a:p>
            <a:pPr algn="ctr">
              <a:lnSpc>
                <a:spcPct val="115000"/>
              </a:lnSpc>
              <a:buClr>
                <a:schemeClr val="dk1"/>
              </a:buClr>
              <a:buSzPts val="800"/>
            </a:pPr>
            <a:endParaRPr lang="en-US" sz="2800" dirty="0">
              <a:latin typeface="Heiti TC Medium" pitchFamily="2" charset="-128"/>
              <a:ea typeface="Heiti TC Medium" pitchFamily="2" charset="-128"/>
              <a:cs typeface="Montserrat"/>
              <a:sym typeface="Montserrat"/>
            </a:endParaRPr>
          </a:p>
        </p:txBody>
      </p:sp>
      <p:sp>
        <p:nvSpPr>
          <p:cNvPr id="8" name="Subtitle 2">
            <a:extLst>
              <a:ext uri="{FF2B5EF4-FFF2-40B4-BE49-F238E27FC236}">
                <a16:creationId xmlns:a16="http://schemas.microsoft.com/office/drawing/2014/main" id="{321E4D14-76C4-6EF6-F1E4-40337E2264C1}"/>
              </a:ext>
            </a:extLst>
          </p:cNvPr>
          <p:cNvSpPr txBox="1">
            <a:spLocks/>
          </p:cNvSpPr>
          <p:nvPr/>
        </p:nvSpPr>
        <p:spPr>
          <a:xfrm>
            <a:off x="0" y="541229"/>
            <a:ext cx="12192000" cy="13706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4000" dirty="0">
                <a:solidFill>
                  <a:schemeClr val="bg1"/>
                </a:solidFill>
                <a:latin typeface="Hellix Black" pitchFamily="2" charset="77"/>
                <a:ea typeface="Heiti TC Medium" pitchFamily="2" charset="-128"/>
                <a:cs typeface="Montserrat SemiBold"/>
                <a:sym typeface="Montserrat SemiBold"/>
              </a:rPr>
              <a:t>THE PANDEMIC TO ENDEMIC REALITY</a:t>
            </a:r>
            <a:endParaRPr lang="en-US" sz="50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2613312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E3AD63-5E0D-558F-5225-EEF27F9371EE}"/>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8" name="TextBox 7">
            <a:extLst>
              <a:ext uri="{FF2B5EF4-FFF2-40B4-BE49-F238E27FC236}">
                <a16:creationId xmlns:a16="http://schemas.microsoft.com/office/drawing/2014/main" id="{ADE0EE97-664F-5FE6-F09F-98FFE5612526}"/>
              </a:ext>
            </a:extLst>
          </p:cNvPr>
          <p:cNvSpPr txBox="1"/>
          <p:nvPr/>
        </p:nvSpPr>
        <p:spPr>
          <a:xfrm>
            <a:off x="10876546" y="6376737"/>
            <a:ext cx="1315453"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C132F0BF-BD9C-16E7-6696-178C17308124}"/>
              </a:ext>
            </a:extLst>
          </p:cNvPr>
          <p:cNvSpPr txBox="1">
            <a:spLocks/>
          </p:cNvSpPr>
          <p:nvPr/>
        </p:nvSpPr>
        <p:spPr>
          <a:xfrm>
            <a:off x="-1" y="2683712"/>
            <a:ext cx="12192000" cy="52226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4500" dirty="0">
                <a:solidFill>
                  <a:schemeClr val="bg1"/>
                </a:solidFill>
                <a:latin typeface="Hellix Black" pitchFamily="2" charset="77"/>
                <a:ea typeface="Heiti TC Medium" pitchFamily="2" charset="-128"/>
                <a:cs typeface="Montserrat SemiBold"/>
                <a:sym typeface="Montserrat SemiBold"/>
              </a:rPr>
              <a:t>TECHNOLOGISTS MAKING HXSTORY.</a:t>
            </a:r>
          </a:p>
          <a:p>
            <a:pPr>
              <a:buClr>
                <a:schemeClr val="dk1"/>
              </a:buClr>
              <a:buSzPts val="800"/>
            </a:pPr>
            <a:r>
              <a:rPr lang="en-US" sz="4500" b="1" dirty="0">
                <a:solidFill>
                  <a:schemeClr val="bg1"/>
                </a:solidFill>
                <a:latin typeface="Hellix Black" pitchFamily="2" charset="77"/>
                <a:ea typeface="Heiti TC Medium" pitchFamily="2" charset="-128"/>
                <a:sym typeface="Montserrat SemiBold"/>
              </a:rPr>
              <a:t>MOVEMENTS AND MOMENTS.</a:t>
            </a:r>
            <a:endParaRPr lang="en-US" sz="45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21165103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9" name="Picture 8" descr="A picture containing graphical user interface&#10;&#10;Description automatically generated">
            <a:extLst>
              <a:ext uri="{FF2B5EF4-FFF2-40B4-BE49-F238E27FC236}">
                <a16:creationId xmlns:a16="http://schemas.microsoft.com/office/drawing/2014/main" id="{BEC07BE8-9B39-25DB-203D-BA32A74A3FDD}"/>
              </a:ext>
            </a:extLst>
          </p:cNvPr>
          <p:cNvPicPr>
            <a:picLocks noChangeAspect="1"/>
          </p:cNvPicPr>
          <p:nvPr/>
        </p:nvPicPr>
        <p:blipFill>
          <a:blip r:embed="rId3"/>
          <a:stretch>
            <a:fillRect/>
          </a:stretch>
        </p:blipFill>
        <p:spPr>
          <a:xfrm>
            <a:off x="0" y="5938"/>
            <a:ext cx="12192000" cy="6858000"/>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14014728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1" y="0"/>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0" y="313151"/>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HXSTORY</a:t>
            </a:r>
          </a:p>
        </p:txBody>
      </p:sp>
      <p:sp>
        <p:nvSpPr>
          <p:cNvPr id="12" name="TextBox 11">
            <a:extLst>
              <a:ext uri="{FF2B5EF4-FFF2-40B4-BE49-F238E27FC236}">
                <a16:creationId xmlns:a16="http://schemas.microsoft.com/office/drawing/2014/main" id="{157AED21-F1B7-06AD-75AB-C40B1D15DA5D}"/>
              </a:ext>
            </a:extLst>
          </p:cNvPr>
          <p:cNvSpPr txBox="1"/>
          <p:nvPr/>
        </p:nvSpPr>
        <p:spPr>
          <a:xfrm>
            <a:off x="-3" y="1979629"/>
            <a:ext cx="12192003" cy="3497432"/>
          </a:xfrm>
          <a:prstGeom prst="rect">
            <a:avLst/>
          </a:prstGeom>
          <a:noFill/>
        </p:spPr>
        <p:txBody>
          <a:bodyPr wrap="square">
            <a:spAutoFit/>
          </a:bodyPr>
          <a:lstStyle/>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Technology is a marker of various points in time and space, movements and moments.</a:t>
            </a:r>
          </a:p>
          <a:p>
            <a:pPr algn="ctr">
              <a:lnSpc>
                <a:spcPct val="115000"/>
              </a:lnSpc>
              <a:buClr>
                <a:schemeClr val="dk1"/>
              </a:buClr>
              <a:buSzPts val="800"/>
            </a:pPr>
            <a:endParaRPr lang="en-US" sz="2800" b="1" dirty="0">
              <a:latin typeface="Heiti TC Medium" pitchFamily="2" charset="-128"/>
              <a:ea typeface="Heiti TC Medium" pitchFamily="2" charset="-128"/>
              <a:cs typeface="Montserrat"/>
              <a:sym typeface="Montserrat"/>
            </a:endParaRPr>
          </a:p>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How do we view our role in cultural preservation in content, in being on the “right” side of </a:t>
            </a:r>
            <a:r>
              <a:rPr lang="en-US" sz="2800" b="1" dirty="0" err="1">
                <a:latin typeface="Heiti TC Medium" pitchFamily="2" charset="-128"/>
                <a:ea typeface="Heiti TC Medium" pitchFamily="2" charset="-128"/>
                <a:cs typeface="Montserrat"/>
                <a:sym typeface="Montserrat"/>
              </a:rPr>
              <a:t>hxstory</a:t>
            </a:r>
            <a:r>
              <a:rPr lang="en-US" sz="2800" b="1" dirty="0">
                <a:latin typeface="Heiti TC Medium" pitchFamily="2" charset="-128"/>
                <a:ea typeface="Heiti TC Medium" pitchFamily="2" charset="-128"/>
                <a:cs typeface="Montserrat"/>
                <a:sym typeface="Montserrat"/>
              </a:rPr>
              <a:t>?</a:t>
            </a:r>
          </a:p>
          <a:p>
            <a:pPr algn="ctr">
              <a:lnSpc>
                <a:spcPct val="115000"/>
              </a:lnSpc>
              <a:buClr>
                <a:schemeClr val="dk1"/>
              </a:buClr>
              <a:buSzPts val="800"/>
            </a:pPr>
            <a:endParaRPr lang="en-US" sz="2800" b="1" dirty="0">
              <a:latin typeface="Heiti TC Medium" pitchFamily="2" charset="-128"/>
              <a:ea typeface="Heiti TC Medium" pitchFamily="2" charset="-128"/>
              <a:cs typeface="Montserrat"/>
              <a:sym typeface="Montserrat"/>
            </a:endParaRPr>
          </a:p>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How do we create technology solutions to mark our story?</a:t>
            </a:r>
            <a:endParaRPr lang="en-US" b="1" dirty="0">
              <a:latin typeface="Heiti TC Medium" pitchFamily="2" charset="-128"/>
              <a:ea typeface="Heiti TC Medium" pitchFamily="2" charset="-128"/>
              <a:cs typeface="Montserrat"/>
              <a:sym typeface="Montserrat"/>
            </a:endParaRPr>
          </a:p>
        </p:txBody>
      </p:sp>
    </p:spTree>
    <p:extLst>
      <p:ext uri="{BB962C8B-B14F-4D97-AF65-F5344CB8AC3E}">
        <p14:creationId xmlns:p14="http://schemas.microsoft.com/office/powerpoint/2010/main" val="3625956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1" y="0"/>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0" y="313151"/>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High Level User Experience Design</a:t>
            </a:r>
          </a:p>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with Humans In Mind (from the beginning)</a:t>
            </a:r>
          </a:p>
        </p:txBody>
      </p:sp>
      <p:sp>
        <p:nvSpPr>
          <p:cNvPr id="12" name="TextBox 11">
            <a:extLst>
              <a:ext uri="{FF2B5EF4-FFF2-40B4-BE49-F238E27FC236}">
                <a16:creationId xmlns:a16="http://schemas.microsoft.com/office/drawing/2014/main" id="{157AED21-F1B7-06AD-75AB-C40B1D15DA5D}"/>
              </a:ext>
            </a:extLst>
          </p:cNvPr>
          <p:cNvSpPr txBox="1"/>
          <p:nvPr/>
        </p:nvSpPr>
        <p:spPr>
          <a:xfrm>
            <a:off x="0" y="1844805"/>
            <a:ext cx="12192003" cy="4829720"/>
          </a:xfrm>
          <a:prstGeom prst="rect">
            <a:avLst/>
          </a:prstGeom>
          <a:noFill/>
        </p:spPr>
        <p:txBody>
          <a:bodyPr wrap="square">
            <a:spAutoFit/>
          </a:bodyPr>
          <a:lstStyle/>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Design </a:t>
            </a:r>
            <a:r>
              <a:rPr lang="en-US" sz="2800" b="1" dirty="0">
                <a:latin typeface="Hellix Black" pitchFamily="2" charset="77"/>
                <a:ea typeface="Heiti TC Medium" pitchFamily="2" charset="-128"/>
                <a:cs typeface="Montserrat"/>
                <a:sym typeface="Montserrat"/>
              </a:rPr>
              <a:t>with</a:t>
            </a:r>
            <a:r>
              <a:rPr lang="en-US" sz="2800" b="1" dirty="0">
                <a:latin typeface="Heiti TC Medium" pitchFamily="2" charset="-128"/>
                <a:ea typeface="Heiti TC Medium" pitchFamily="2" charset="-128"/>
                <a:cs typeface="Montserrat"/>
                <a:sym typeface="Montserrat"/>
              </a:rPr>
              <a:t> virtual environments (ex. </a:t>
            </a:r>
            <a:r>
              <a:rPr lang="en-US" sz="2800" b="1" dirty="0" err="1">
                <a:latin typeface="Heiti TC Medium" pitchFamily="2" charset="-128"/>
                <a:ea typeface="Heiti TC Medium" pitchFamily="2" charset="-128"/>
                <a:cs typeface="Montserrat"/>
                <a:sym typeface="Montserrat"/>
              </a:rPr>
              <a:t>Tiltbrush</a:t>
            </a:r>
            <a:r>
              <a:rPr lang="en-US" sz="2800" b="1" dirty="0">
                <a:latin typeface="Heiti TC Medium" pitchFamily="2" charset="-128"/>
                <a:ea typeface="Heiti TC Medium" pitchFamily="2" charset="-128"/>
                <a:cs typeface="Montserrat"/>
                <a:sym typeface="Montserrat"/>
              </a:rPr>
              <a:t>, Gravity Sketch, Blocks)</a:t>
            </a:r>
          </a:p>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Design </a:t>
            </a:r>
            <a:r>
              <a:rPr lang="en-US" sz="2800" dirty="0">
                <a:latin typeface="Hellix Black" pitchFamily="2" charset="77"/>
                <a:ea typeface="Heiti TC Medium" pitchFamily="2" charset="-128"/>
                <a:cs typeface="Montserrat"/>
                <a:sym typeface="Montserrat"/>
              </a:rPr>
              <a:t>for</a:t>
            </a:r>
            <a:r>
              <a:rPr lang="en-US" sz="2800" b="1" dirty="0">
                <a:latin typeface="Heiti TC Medium" pitchFamily="2" charset="-128"/>
                <a:ea typeface="Heiti TC Medium" pitchFamily="2" charset="-128"/>
                <a:cs typeface="Montserrat"/>
                <a:sym typeface="Montserrat"/>
              </a:rPr>
              <a:t> virtual environments…(affordances for the user)</a:t>
            </a:r>
          </a:p>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Design </a:t>
            </a:r>
            <a:r>
              <a:rPr lang="en-US" sz="2800" b="1" dirty="0">
                <a:latin typeface="Hellix Black" pitchFamily="2" charset="77"/>
                <a:ea typeface="Heiti TC Medium" pitchFamily="2" charset="-128"/>
                <a:cs typeface="Montserrat"/>
                <a:sym typeface="Montserrat"/>
              </a:rPr>
              <a:t>of</a:t>
            </a:r>
            <a:r>
              <a:rPr lang="en-US" sz="2800" b="1" dirty="0">
                <a:latin typeface="Heiti TC Medium" pitchFamily="2" charset="-128"/>
                <a:ea typeface="Heiti TC Medium" pitchFamily="2" charset="-128"/>
                <a:cs typeface="Montserrat"/>
                <a:sym typeface="Montserrat"/>
              </a:rPr>
              <a:t> virtual environments…</a:t>
            </a:r>
            <a:r>
              <a:rPr lang="en-US" sz="2800" b="1" dirty="0">
                <a:latin typeface="Hellix Black" pitchFamily="2" charset="77"/>
                <a:ea typeface="Heiti TC Medium" pitchFamily="2" charset="-128"/>
                <a:cs typeface="Montserrat"/>
                <a:sym typeface="Montserrat"/>
              </a:rPr>
              <a:t> </a:t>
            </a:r>
            <a:r>
              <a:rPr lang="en-US" sz="2800" b="1" dirty="0">
                <a:latin typeface="HEITI TC MEDIUM" pitchFamily="2" charset="-128"/>
                <a:ea typeface="HEITI TC MEDIUM" pitchFamily="2" charset="-128"/>
                <a:cs typeface="Montserrat"/>
                <a:sym typeface="Montserrat"/>
              </a:rPr>
              <a:t>(the actual synthetic thing) – focuses on content creation</a:t>
            </a:r>
          </a:p>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(Jason Jerald, the VR Book, 383) </a:t>
            </a:r>
          </a:p>
          <a:p>
            <a:pPr algn="ctr">
              <a:lnSpc>
                <a:spcPct val="115000"/>
              </a:lnSpc>
              <a:buClr>
                <a:schemeClr val="dk1"/>
              </a:buClr>
              <a:buSzPts val="800"/>
            </a:pPr>
            <a:endParaRPr lang="en-US" sz="2800" b="1" dirty="0">
              <a:latin typeface="Heiti TC Medium" pitchFamily="2" charset="-128"/>
              <a:ea typeface="Heiti TC Medium" pitchFamily="2" charset="-128"/>
              <a:cs typeface="Montserrat"/>
              <a:sym typeface="Montserrat"/>
            </a:endParaRPr>
          </a:p>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Create/Engineer/Design/Develop technology businesses </a:t>
            </a:r>
            <a:r>
              <a:rPr lang="en-US" sz="2800" b="1" dirty="0">
                <a:latin typeface="Hellix Black" pitchFamily="2" charset="77"/>
                <a:ea typeface="Heiti TC Medium" pitchFamily="2" charset="-128"/>
                <a:cs typeface="Montserrat"/>
                <a:sym typeface="Montserrat"/>
              </a:rPr>
              <a:t>with  people</a:t>
            </a:r>
          </a:p>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Create/Engineer/Design/Develop technology businesses </a:t>
            </a:r>
            <a:r>
              <a:rPr lang="en-US" sz="2800" b="1" dirty="0">
                <a:latin typeface="Hellix Black" pitchFamily="2" charset="77"/>
                <a:ea typeface="Heiti TC Medium" pitchFamily="2" charset="-128"/>
                <a:cs typeface="Montserrat"/>
                <a:sym typeface="Montserrat"/>
              </a:rPr>
              <a:t>for people</a:t>
            </a:r>
          </a:p>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Create/Engineer/Design/Develop technology businesses </a:t>
            </a:r>
            <a:r>
              <a:rPr lang="en-US" sz="2800" b="1" dirty="0">
                <a:latin typeface="Hellix Black" pitchFamily="2" charset="77"/>
                <a:ea typeface="Heiti TC Medium" pitchFamily="2" charset="-128"/>
                <a:cs typeface="Montserrat"/>
                <a:sym typeface="Montserrat"/>
              </a:rPr>
              <a:t>of people</a:t>
            </a:r>
          </a:p>
          <a:p>
            <a:pPr algn="ctr">
              <a:lnSpc>
                <a:spcPct val="115000"/>
              </a:lnSpc>
              <a:buClr>
                <a:schemeClr val="dk1"/>
              </a:buClr>
              <a:buSzPts val="800"/>
            </a:pPr>
            <a:endParaRPr lang="en-US" b="1" dirty="0">
              <a:latin typeface="Heiti TC Medium" pitchFamily="2" charset="-128"/>
              <a:ea typeface="Heiti TC Medium" pitchFamily="2" charset="-128"/>
              <a:cs typeface="Montserrat"/>
              <a:sym typeface="Montserrat"/>
            </a:endParaRPr>
          </a:p>
        </p:txBody>
      </p:sp>
    </p:spTree>
    <p:extLst>
      <p:ext uri="{BB962C8B-B14F-4D97-AF65-F5344CB8AC3E}">
        <p14:creationId xmlns:p14="http://schemas.microsoft.com/office/powerpoint/2010/main" val="7900487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1" y="0"/>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0" y="313151"/>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DEFINE YOUR STORY</a:t>
            </a:r>
          </a:p>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CREATING MEMORY PERCEPTION </a:t>
            </a:r>
          </a:p>
        </p:txBody>
      </p:sp>
      <p:pic>
        <p:nvPicPr>
          <p:cNvPr id="4" name="Picture 3" descr="Chart&#10;&#10;Description automatically generated">
            <a:extLst>
              <a:ext uri="{FF2B5EF4-FFF2-40B4-BE49-F238E27FC236}">
                <a16:creationId xmlns:a16="http://schemas.microsoft.com/office/drawing/2014/main" id="{BEABFAB2-F3A3-40A9-093D-E7AD0E4ACCB4}"/>
              </a:ext>
            </a:extLst>
          </p:cNvPr>
          <p:cNvPicPr>
            <a:picLocks noChangeAspect="1"/>
          </p:cNvPicPr>
          <p:nvPr/>
        </p:nvPicPr>
        <p:blipFill rotWithShape="1">
          <a:blip r:embed="rId4"/>
          <a:srcRect b="44467"/>
          <a:stretch/>
        </p:blipFill>
        <p:spPr>
          <a:xfrm>
            <a:off x="356842" y="1790186"/>
            <a:ext cx="5143500" cy="3808429"/>
          </a:xfrm>
          <a:prstGeom prst="rect">
            <a:avLst/>
          </a:prstGeom>
        </p:spPr>
      </p:pic>
      <p:sp>
        <p:nvSpPr>
          <p:cNvPr id="8" name="TextBox 7">
            <a:extLst>
              <a:ext uri="{FF2B5EF4-FFF2-40B4-BE49-F238E27FC236}">
                <a16:creationId xmlns:a16="http://schemas.microsoft.com/office/drawing/2014/main" id="{4E764D30-2BA2-BE68-9F61-1485AC936247}"/>
              </a:ext>
            </a:extLst>
          </p:cNvPr>
          <p:cNvSpPr txBox="1"/>
          <p:nvPr/>
        </p:nvSpPr>
        <p:spPr>
          <a:xfrm>
            <a:off x="356842" y="5519699"/>
            <a:ext cx="5143500" cy="865558"/>
          </a:xfrm>
          <a:prstGeom prst="rect">
            <a:avLst/>
          </a:prstGeom>
          <a:noFill/>
        </p:spPr>
        <p:txBody>
          <a:bodyPr wrap="square">
            <a:spAutoFit/>
          </a:bodyPr>
          <a:lstStyle/>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The Cone of Experience. </a:t>
            </a:r>
          </a:p>
          <a:p>
            <a:pPr algn="ctr">
              <a:lnSpc>
                <a:spcPct val="115000"/>
              </a:lnSpc>
              <a:buClr>
                <a:schemeClr val="dk1"/>
              </a:buClr>
              <a:buSzPts val="800"/>
            </a:pPr>
            <a:r>
              <a:rPr lang="en-US" b="1" dirty="0">
                <a:latin typeface="Heiti TC Medium" pitchFamily="2" charset="-128"/>
                <a:ea typeface="Heiti TC Medium" pitchFamily="2" charset="-128"/>
                <a:cs typeface="Montserrat"/>
                <a:sym typeface="Montserrat"/>
              </a:rPr>
              <a:t>(Jason Jerald, the VR Book).</a:t>
            </a:r>
          </a:p>
        </p:txBody>
      </p:sp>
      <p:pic>
        <p:nvPicPr>
          <p:cNvPr id="11" name="Picture 10" descr="A picture containing diagram&#10;&#10;Description automatically generated">
            <a:extLst>
              <a:ext uri="{FF2B5EF4-FFF2-40B4-BE49-F238E27FC236}">
                <a16:creationId xmlns:a16="http://schemas.microsoft.com/office/drawing/2014/main" id="{10B0D2E8-D1C7-9233-96E0-F1B67DF0D418}"/>
              </a:ext>
            </a:extLst>
          </p:cNvPr>
          <p:cNvPicPr>
            <a:picLocks noChangeAspect="1"/>
          </p:cNvPicPr>
          <p:nvPr/>
        </p:nvPicPr>
        <p:blipFill rotWithShape="1">
          <a:blip r:embed="rId5"/>
          <a:srcRect b="32997"/>
          <a:stretch/>
        </p:blipFill>
        <p:spPr>
          <a:xfrm>
            <a:off x="6095998" y="1790186"/>
            <a:ext cx="5154283" cy="4595071"/>
          </a:xfrm>
          <a:prstGeom prst="rect">
            <a:avLst/>
          </a:prstGeom>
        </p:spPr>
      </p:pic>
    </p:spTree>
    <p:extLst>
      <p:ext uri="{BB962C8B-B14F-4D97-AF65-F5344CB8AC3E}">
        <p14:creationId xmlns:p14="http://schemas.microsoft.com/office/powerpoint/2010/main" val="3679628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1" y="0"/>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0" y="633663"/>
            <a:ext cx="12192000" cy="818044"/>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SENSORY DESIGN</a:t>
            </a:r>
          </a:p>
        </p:txBody>
      </p:sp>
      <p:sp>
        <p:nvSpPr>
          <p:cNvPr id="9" name="TextBox 8">
            <a:extLst>
              <a:ext uri="{FF2B5EF4-FFF2-40B4-BE49-F238E27FC236}">
                <a16:creationId xmlns:a16="http://schemas.microsoft.com/office/drawing/2014/main" id="{21ED5ADD-A80E-9A6F-DF4F-C6014EC680B0}"/>
              </a:ext>
            </a:extLst>
          </p:cNvPr>
          <p:cNvSpPr txBox="1"/>
          <p:nvPr/>
        </p:nvSpPr>
        <p:spPr>
          <a:xfrm>
            <a:off x="2222498" y="5967715"/>
            <a:ext cx="7747000" cy="818044"/>
          </a:xfrm>
          <a:prstGeom prst="rect">
            <a:avLst/>
          </a:prstGeom>
          <a:noFill/>
        </p:spPr>
        <p:txBody>
          <a:bodyPr wrap="square">
            <a:spAutoFit/>
          </a:bodyPr>
          <a:lstStyle/>
          <a:p>
            <a:pPr algn="ctr">
              <a:lnSpc>
                <a:spcPct val="115000"/>
              </a:lnSpc>
              <a:buClr>
                <a:schemeClr val="dk1"/>
              </a:buClr>
              <a:buSzPts val="800"/>
            </a:pPr>
            <a:r>
              <a:rPr lang="en-US" sz="1400" b="1" dirty="0" err="1">
                <a:latin typeface="Montserrat" pitchFamily="2" charset="77"/>
                <a:ea typeface="Heiti TC Medium" pitchFamily="2" charset="-128"/>
                <a:cs typeface="Montserrat"/>
                <a:sym typeface="Montserrat"/>
              </a:rPr>
              <a:t>Silka</a:t>
            </a:r>
            <a:r>
              <a:rPr lang="en-US" sz="1400" b="1" dirty="0">
                <a:latin typeface="Montserrat" pitchFamily="2" charset="77"/>
                <a:ea typeface="Heiti TC Medium" pitchFamily="2" charset="-128"/>
                <a:cs typeface="Montserrat"/>
                <a:sym typeface="Montserrat"/>
              </a:rPr>
              <a:t> </a:t>
            </a:r>
            <a:r>
              <a:rPr lang="en-US" sz="1400" b="1" dirty="0" err="1">
                <a:latin typeface="Montserrat" pitchFamily="2" charset="77"/>
                <a:ea typeface="Heiti TC Medium" pitchFamily="2" charset="-128"/>
                <a:cs typeface="Montserrat"/>
                <a:sym typeface="Montserrat"/>
              </a:rPr>
              <a:t>Sietsma</a:t>
            </a:r>
            <a:r>
              <a:rPr lang="en-US" sz="1400" b="1" dirty="0">
                <a:latin typeface="Montserrat" pitchFamily="2" charset="77"/>
                <a:ea typeface="Heiti TC Medium" pitchFamily="2" charset="-128"/>
                <a:cs typeface="Montserrat"/>
                <a:sym typeface="Montserrat"/>
              </a:rPr>
              <a:t>, former Head of Emerging Design, Adobe</a:t>
            </a:r>
          </a:p>
          <a:p>
            <a:pPr algn="ctr">
              <a:lnSpc>
                <a:spcPct val="115000"/>
              </a:lnSpc>
              <a:buClr>
                <a:schemeClr val="dk1"/>
              </a:buClr>
              <a:buSzPts val="800"/>
            </a:pPr>
            <a:r>
              <a:rPr lang="en-US" sz="1400" b="1" dirty="0">
                <a:latin typeface="Montserrat" pitchFamily="2" charset="77"/>
                <a:ea typeface="Heiti TC Medium" pitchFamily="2" charset="-128"/>
                <a:cs typeface="Montserrat"/>
                <a:sym typeface="Montserrat"/>
              </a:rPr>
              <a:t>“ Designing for Our Senses, Not Our Devices. Creating Augmented and Virtual Realities. O’Reilly Media. Pg 36. 2019.</a:t>
            </a:r>
          </a:p>
        </p:txBody>
      </p:sp>
      <p:pic>
        <p:nvPicPr>
          <p:cNvPr id="12" name="Picture 11" descr="Chart, table, treemap chart&#10;&#10;Description automatically generated">
            <a:extLst>
              <a:ext uri="{FF2B5EF4-FFF2-40B4-BE49-F238E27FC236}">
                <a16:creationId xmlns:a16="http://schemas.microsoft.com/office/drawing/2014/main" id="{B6E7AADA-9E68-4A56-F13F-974347CAFDCB}"/>
              </a:ext>
            </a:extLst>
          </p:cNvPr>
          <p:cNvPicPr>
            <a:picLocks noChangeAspect="1"/>
          </p:cNvPicPr>
          <p:nvPr/>
        </p:nvPicPr>
        <p:blipFill rotWithShape="1">
          <a:blip r:embed="rId4"/>
          <a:srcRect l="582" t="1995" r="582" b="-175"/>
          <a:stretch/>
        </p:blipFill>
        <p:spPr>
          <a:xfrm>
            <a:off x="2267601" y="1697514"/>
            <a:ext cx="7656793" cy="4339146"/>
          </a:xfrm>
          <a:prstGeom prst="rect">
            <a:avLst/>
          </a:prstGeom>
        </p:spPr>
      </p:pic>
    </p:spTree>
    <p:extLst>
      <p:ext uri="{BB962C8B-B14F-4D97-AF65-F5344CB8AC3E}">
        <p14:creationId xmlns:p14="http://schemas.microsoft.com/office/powerpoint/2010/main" val="26147773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1" y="0"/>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0" y="313151"/>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FEELING AND HEARING</a:t>
            </a:r>
          </a:p>
        </p:txBody>
      </p:sp>
      <p:sp>
        <p:nvSpPr>
          <p:cNvPr id="9" name="TextBox 8">
            <a:extLst>
              <a:ext uri="{FF2B5EF4-FFF2-40B4-BE49-F238E27FC236}">
                <a16:creationId xmlns:a16="http://schemas.microsoft.com/office/drawing/2014/main" id="{21ED5ADD-A80E-9A6F-DF4F-C6014EC680B0}"/>
              </a:ext>
            </a:extLst>
          </p:cNvPr>
          <p:cNvSpPr txBox="1"/>
          <p:nvPr/>
        </p:nvSpPr>
        <p:spPr>
          <a:xfrm>
            <a:off x="3440978" y="5872817"/>
            <a:ext cx="5143500" cy="370038"/>
          </a:xfrm>
          <a:prstGeom prst="rect">
            <a:avLst/>
          </a:prstGeom>
          <a:noFill/>
        </p:spPr>
        <p:txBody>
          <a:bodyPr wrap="square">
            <a:spAutoFit/>
          </a:bodyPr>
          <a:lstStyle/>
          <a:p>
            <a:pPr algn="ctr">
              <a:lnSpc>
                <a:spcPct val="115000"/>
              </a:lnSpc>
              <a:buClr>
                <a:schemeClr val="dk1"/>
              </a:buClr>
              <a:buSzPts val="800"/>
            </a:pPr>
            <a:r>
              <a:rPr lang="en-US" b="1" dirty="0">
                <a:latin typeface="Heiti TC Medium" pitchFamily="2" charset="-128"/>
                <a:ea typeface="Heiti TC Medium" pitchFamily="2" charset="-128"/>
                <a:cs typeface="Montserrat"/>
                <a:sym typeface="Montserrat"/>
              </a:rPr>
              <a:t>Jason Jerald, The VR Book, Audibility Curve</a:t>
            </a:r>
          </a:p>
        </p:txBody>
      </p:sp>
      <p:pic>
        <p:nvPicPr>
          <p:cNvPr id="4" name="Picture 3" descr="Diagram&#10;&#10;Description automatically generated">
            <a:extLst>
              <a:ext uri="{FF2B5EF4-FFF2-40B4-BE49-F238E27FC236}">
                <a16:creationId xmlns:a16="http://schemas.microsoft.com/office/drawing/2014/main" id="{52BBE497-7B29-A485-0561-A859916BF4F8}"/>
              </a:ext>
            </a:extLst>
          </p:cNvPr>
          <p:cNvPicPr>
            <a:picLocks noChangeAspect="1"/>
          </p:cNvPicPr>
          <p:nvPr/>
        </p:nvPicPr>
        <p:blipFill rotWithShape="1">
          <a:blip r:embed="rId4"/>
          <a:srcRect t="8660" b="33410"/>
          <a:stretch/>
        </p:blipFill>
        <p:spPr>
          <a:xfrm>
            <a:off x="3359925" y="1857080"/>
            <a:ext cx="5132784" cy="3972902"/>
          </a:xfrm>
          <a:prstGeom prst="rect">
            <a:avLst/>
          </a:prstGeom>
        </p:spPr>
      </p:pic>
    </p:spTree>
    <p:extLst>
      <p:ext uri="{BB962C8B-B14F-4D97-AF65-F5344CB8AC3E}">
        <p14:creationId xmlns:p14="http://schemas.microsoft.com/office/powerpoint/2010/main" val="8760508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D6F5C5-FEF6-1255-530F-755D122EB9A2}"/>
              </a:ext>
            </a:extLst>
          </p:cNvPr>
          <p:cNvPicPr>
            <a:picLocks noChangeAspect="1"/>
          </p:cNvPicPr>
          <p:nvPr/>
        </p:nvPicPr>
        <p:blipFill>
          <a:blip r:embed="rId3"/>
          <a:stretch>
            <a:fillRect/>
          </a:stretch>
        </p:blipFill>
        <p:spPr>
          <a:xfrm>
            <a:off x="-1" y="0"/>
            <a:ext cx="12191999" cy="6857999"/>
          </a:xfrm>
          <a:prstGeom prst="rect">
            <a:avLst/>
          </a:prstGeom>
        </p:spPr>
      </p:pic>
      <p:sp>
        <p:nvSpPr>
          <p:cNvPr id="5" name="TextBox 4">
            <a:extLst>
              <a:ext uri="{FF2B5EF4-FFF2-40B4-BE49-F238E27FC236}">
                <a16:creationId xmlns:a16="http://schemas.microsoft.com/office/drawing/2014/main" id="{04AC7D26-C0C5-303B-7918-0FBE625DE69B}"/>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85AB4528-3261-A2A6-BA4B-57BCFFEE12F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8A7130B5-7CC1-57BB-15AD-E2709B0BC5EF}"/>
              </a:ext>
            </a:extLst>
          </p:cNvPr>
          <p:cNvSpPr>
            <a:spLocks noGrp="1"/>
          </p:cNvSpPr>
          <p:nvPr>
            <p:ph type="subTitle" idx="1"/>
          </p:nvPr>
        </p:nvSpPr>
        <p:spPr>
          <a:xfrm>
            <a:off x="0" y="313151"/>
            <a:ext cx="12192000" cy="6858000"/>
          </a:xfrm>
        </p:spPr>
        <p:txBody>
          <a:bodyPr>
            <a:noAutofit/>
          </a:bodyPr>
          <a:lstStyle/>
          <a:p>
            <a:pPr algn="ctr">
              <a:buClr>
                <a:schemeClr val="dk1"/>
              </a:buClr>
              <a:buSzPts val="800"/>
            </a:pPr>
            <a:r>
              <a:rPr lang="en-US" sz="4000" dirty="0">
                <a:solidFill>
                  <a:schemeClr val="bg1"/>
                </a:solidFill>
                <a:latin typeface="Hellix Black" pitchFamily="2" charset="77"/>
                <a:ea typeface="Montserrat SemiBold"/>
                <a:cs typeface="Montserrat SemiBold"/>
                <a:sym typeface="Montserrat SemiBold"/>
              </a:rPr>
              <a:t>CYCLE OF INTERACTION</a:t>
            </a:r>
          </a:p>
        </p:txBody>
      </p:sp>
      <p:sp>
        <p:nvSpPr>
          <p:cNvPr id="13" name="TextBox 12">
            <a:extLst>
              <a:ext uri="{FF2B5EF4-FFF2-40B4-BE49-F238E27FC236}">
                <a16:creationId xmlns:a16="http://schemas.microsoft.com/office/drawing/2014/main" id="{C2B90B5B-E692-2702-09FF-31E9762C9329}"/>
              </a:ext>
            </a:extLst>
          </p:cNvPr>
          <p:cNvSpPr txBox="1"/>
          <p:nvPr/>
        </p:nvSpPr>
        <p:spPr>
          <a:xfrm>
            <a:off x="2667000" y="5354604"/>
            <a:ext cx="6677396" cy="865558"/>
          </a:xfrm>
          <a:prstGeom prst="rect">
            <a:avLst/>
          </a:prstGeom>
          <a:noFill/>
        </p:spPr>
        <p:txBody>
          <a:bodyPr wrap="square">
            <a:spAutoFit/>
          </a:bodyPr>
          <a:lstStyle/>
          <a:p>
            <a:pPr algn="ctr">
              <a:lnSpc>
                <a:spcPct val="115000"/>
              </a:lnSpc>
              <a:buClr>
                <a:schemeClr val="dk1"/>
              </a:buClr>
              <a:buSzPts val="800"/>
            </a:pPr>
            <a:r>
              <a:rPr lang="en-US" sz="2800" b="1" dirty="0">
                <a:latin typeface="Heiti TC Medium" pitchFamily="2" charset="-128"/>
                <a:ea typeface="Heiti TC Medium" pitchFamily="2" charset="-128"/>
                <a:cs typeface="Montserrat"/>
                <a:sym typeface="Montserrat"/>
              </a:rPr>
              <a:t>Interaction Cycle</a:t>
            </a:r>
          </a:p>
          <a:p>
            <a:pPr algn="ctr">
              <a:lnSpc>
                <a:spcPct val="115000"/>
              </a:lnSpc>
              <a:buClr>
                <a:schemeClr val="dk1"/>
              </a:buClr>
              <a:buSzPts val="800"/>
            </a:pPr>
            <a:r>
              <a:rPr lang="en-US" b="1" dirty="0">
                <a:latin typeface="Heiti TC Medium" pitchFamily="2" charset="-128"/>
                <a:ea typeface="Heiti TC Medium" pitchFamily="2" charset="-128"/>
                <a:cs typeface="Montserrat"/>
                <a:sym typeface="Montserrat"/>
              </a:rPr>
              <a:t>(Jason Jerald, the VR Book, Don Norman inspired graphic).</a:t>
            </a:r>
          </a:p>
        </p:txBody>
      </p:sp>
      <p:pic>
        <p:nvPicPr>
          <p:cNvPr id="4" name="Picture 3" descr="Diagram&#10;&#10;Description automatically generated">
            <a:extLst>
              <a:ext uri="{FF2B5EF4-FFF2-40B4-BE49-F238E27FC236}">
                <a16:creationId xmlns:a16="http://schemas.microsoft.com/office/drawing/2014/main" id="{DC7ED379-79FB-FD68-FD77-8D7E622E8984}"/>
              </a:ext>
            </a:extLst>
          </p:cNvPr>
          <p:cNvPicPr>
            <a:picLocks noChangeAspect="1"/>
          </p:cNvPicPr>
          <p:nvPr/>
        </p:nvPicPr>
        <p:blipFill rotWithShape="1">
          <a:blip r:embed="rId4"/>
          <a:srcRect b="55464"/>
          <a:stretch/>
        </p:blipFill>
        <p:spPr>
          <a:xfrm>
            <a:off x="3184112" y="1713582"/>
            <a:ext cx="5823771" cy="3641022"/>
          </a:xfrm>
          <a:prstGeom prst="rect">
            <a:avLst/>
          </a:prstGeom>
        </p:spPr>
      </p:pic>
    </p:spTree>
    <p:extLst>
      <p:ext uri="{BB962C8B-B14F-4D97-AF65-F5344CB8AC3E}">
        <p14:creationId xmlns:p14="http://schemas.microsoft.com/office/powerpoint/2010/main" val="17598493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7" name="Picture 6" descr="A person smiling at the camera&#10;&#10;Description automatically generated with low confidence">
            <a:extLst>
              <a:ext uri="{FF2B5EF4-FFF2-40B4-BE49-F238E27FC236}">
                <a16:creationId xmlns:a16="http://schemas.microsoft.com/office/drawing/2014/main" id="{12C558E3-973D-BEFF-1623-44EEE2B8AAC9}"/>
              </a:ext>
            </a:extLst>
          </p:cNvPr>
          <p:cNvPicPr>
            <a:picLocks noChangeAspect="1"/>
          </p:cNvPicPr>
          <p:nvPr/>
        </p:nvPicPr>
        <p:blipFill>
          <a:blip r:embed="rId3"/>
          <a:stretch>
            <a:fillRect/>
          </a:stretch>
        </p:blipFill>
        <p:spPr>
          <a:xfrm>
            <a:off x="1482112" y="-3851801"/>
            <a:ext cx="10709801" cy="10709801"/>
          </a:xfrm>
          <a:prstGeom prst="rect">
            <a:avLst/>
          </a:prstGeom>
        </p:spPr>
      </p:pic>
      <p:sp>
        <p:nvSpPr>
          <p:cNvPr id="238" name="Google Shape;238;p67"/>
          <p:cNvSpPr txBox="1"/>
          <p:nvPr/>
        </p:nvSpPr>
        <p:spPr>
          <a:xfrm>
            <a:off x="2977154" y="849086"/>
            <a:ext cx="8274716" cy="2400617"/>
          </a:xfrm>
          <a:prstGeom prst="rect">
            <a:avLst/>
          </a:prstGeom>
          <a:noFill/>
          <a:ln>
            <a:noFill/>
          </a:ln>
        </p:spPr>
        <p:txBody>
          <a:bodyPr spcFirstLastPara="1" wrap="square" lIns="91433" tIns="45700" rIns="91433" bIns="45700" anchor="t" anchorCtr="0">
            <a:spAutoFit/>
          </a:bodyPr>
          <a:lstStyle/>
          <a:p>
            <a:pPr marL="93131">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 STORY OF SELF</a:t>
            </a:r>
            <a:endParaRPr lang="en-US" sz="5000" dirty="0">
              <a:solidFill>
                <a:srgbClr val="000000"/>
              </a:solidFill>
              <a:latin typeface="Hellix Black" pitchFamily="2" charset="77"/>
              <a:ea typeface="Questrial"/>
              <a:cs typeface="Arial"/>
              <a:sym typeface="Arial"/>
            </a:endParaRPr>
          </a:p>
          <a:p>
            <a:pPr marL="93131">
              <a:lnSpc>
                <a:spcPct val="150000"/>
              </a:lnSpc>
              <a:buClr>
                <a:schemeClr val="dk1"/>
              </a:buClr>
              <a:buSzPts val="1100"/>
            </a:pPr>
            <a:endParaRPr sz="5000" dirty="0">
              <a:solidFill>
                <a:srgbClr val="000000"/>
              </a:solidFill>
              <a:latin typeface="Hellix Black" pitchFamily="2" charset="77"/>
              <a:ea typeface="Arial"/>
              <a:cs typeface="Arial"/>
              <a:sym typeface="Arial"/>
            </a:endParaRPr>
          </a:p>
        </p:txBody>
      </p:sp>
      <p:sp>
        <p:nvSpPr>
          <p:cNvPr id="2" name="Google Shape;300;p69">
            <a:extLst>
              <a:ext uri="{FF2B5EF4-FFF2-40B4-BE49-F238E27FC236}">
                <a16:creationId xmlns:a16="http://schemas.microsoft.com/office/drawing/2014/main" id="{B6ABAE44-8235-F561-7216-3735195C48F1}"/>
              </a:ext>
            </a:extLst>
          </p:cNvPr>
          <p:cNvSpPr txBox="1"/>
          <p:nvPr/>
        </p:nvSpPr>
        <p:spPr>
          <a:xfrm>
            <a:off x="2642524" y="-817641"/>
            <a:ext cx="6906676" cy="8330175"/>
          </a:xfrm>
          <a:prstGeom prst="rect">
            <a:avLst/>
          </a:prstGeom>
          <a:noFill/>
          <a:ln>
            <a:noFill/>
          </a:ln>
        </p:spPr>
        <p:txBody>
          <a:bodyPr spcFirstLastPara="1" wrap="square" lIns="121900" tIns="60933" rIns="121900" bIns="60933" anchor="t" anchorCtr="0">
            <a:spAutoFit/>
          </a:bodyPr>
          <a:lstStyle/>
          <a:p>
            <a:pPr algn="ctr">
              <a:lnSpc>
                <a:spcPct val="200000"/>
              </a:lnSpc>
              <a:buClr>
                <a:srgbClr val="000000"/>
              </a:buClr>
              <a:buSzPts val="20000"/>
            </a:pPr>
            <a:r>
              <a:rPr lang="en" sz="26666" b="1" dirty="0">
                <a:latin typeface="HEITI TC MEDIUM" pitchFamily="2" charset="-128"/>
                <a:ea typeface="HEITI TC MEDIUM" pitchFamily="2" charset="-128"/>
                <a:cs typeface="Questrial"/>
                <a:sym typeface="Questrial"/>
              </a:rPr>
              <a:t>1</a:t>
            </a:r>
            <a:r>
              <a:rPr lang="en" sz="13333" b="1" dirty="0">
                <a:solidFill>
                  <a:schemeClr val="lt1"/>
                </a:solidFill>
                <a:latin typeface="Questrial"/>
                <a:ea typeface="Questrial"/>
                <a:cs typeface="Questrial"/>
                <a:sym typeface="Questrial"/>
              </a:rPr>
              <a:t> </a:t>
            </a:r>
            <a:endParaRPr sz="13333" b="1" dirty="0">
              <a:solidFill>
                <a:schemeClr val="lt1"/>
              </a:solidFill>
              <a:latin typeface="Arial"/>
              <a:ea typeface="Arial"/>
              <a:cs typeface="Arial"/>
              <a:sym typeface="Arial"/>
            </a:endParaRPr>
          </a:p>
        </p:txBody>
      </p:sp>
      <p:sp>
        <p:nvSpPr>
          <p:cNvPr id="3" name="Google Shape;301;p69">
            <a:extLst>
              <a:ext uri="{FF2B5EF4-FFF2-40B4-BE49-F238E27FC236}">
                <a16:creationId xmlns:a16="http://schemas.microsoft.com/office/drawing/2014/main" id="{97443218-FA39-AC3A-C024-8EADBEF7EC26}"/>
              </a:ext>
            </a:extLst>
          </p:cNvPr>
          <p:cNvSpPr txBox="1"/>
          <p:nvPr/>
        </p:nvSpPr>
        <p:spPr>
          <a:xfrm>
            <a:off x="-275" y="5219114"/>
            <a:ext cx="12192275" cy="779518"/>
          </a:xfrm>
          <a:prstGeom prst="rect">
            <a:avLst/>
          </a:prstGeom>
          <a:noFill/>
          <a:ln>
            <a:noFill/>
          </a:ln>
        </p:spPr>
        <p:txBody>
          <a:bodyPr spcFirstLastPara="1" wrap="square" lIns="121900" tIns="60933" rIns="121900" bIns="60933" anchor="t" anchorCtr="0">
            <a:spAutoFit/>
          </a:bodyPr>
          <a:lstStyle/>
          <a:p>
            <a:pPr algn="ctr">
              <a:lnSpc>
                <a:spcPct val="200000"/>
              </a:lnSpc>
              <a:buClr>
                <a:srgbClr val="000000"/>
              </a:buClr>
              <a:buSzPts val="1600"/>
            </a:pPr>
            <a:r>
              <a:rPr lang="en" sz="2133" b="1" dirty="0">
                <a:latin typeface="Questrial"/>
                <a:ea typeface="Questrial"/>
                <a:cs typeface="Questrial"/>
                <a:sym typeface="Questrial"/>
              </a:rPr>
              <a:t>MY STORY</a:t>
            </a:r>
            <a:endParaRPr sz="2133" b="1" dirty="0">
              <a:latin typeface="Arial"/>
              <a:ea typeface="Arial"/>
              <a:cs typeface="Arial"/>
              <a:sym typeface="Arial"/>
            </a:endParaRPr>
          </a:p>
        </p:txBody>
      </p:sp>
      <p:sp>
        <p:nvSpPr>
          <p:cNvPr id="8" name="Google Shape;251;p67">
            <a:extLst>
              <a:ext uri="{FF2B5EF4-FFF2-40B4-BE49-F238E27FC236}">
                <a16:creationId xmlns:a16="http://schemas.microsoft.com/office/drawing/2014/main" id="{BBA7F74E-5C8D-2628-4B98-984273151769}"/>
              </a:ext>
            </a:extLst>
          </p:cNvPr>
          <p:cNvSpPr/>
          <p:nvPr/>
        </p:nvSpPr>
        <p:spPr>
          <a:xfrm>
            <a:off x="-275" y="-156612"/>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9" name="Google Shape;252;p67">
            <a:extLst>
              <a:ext uri="{FF2B5EF4-FFF2-40B4-BE49-F238E27FC236}">
                <a16:creationId xmlns:a16="http://schemas.microsoft.com/office/drawing/2014/main" id="{9AE6C39E-F7D3-A743-5886-3384D39AF034}"/>
              </a:ext>
            </a:extLst>
          </p:cNvPr>
          <p:cNvSpPr txBox="1"/>
          <p:nvPr/>
        </p:nvSpPr>
        <p:spPr>
          <a:xfrm rot="16200000">
            <a:off x="-2519599" y="3132816"/>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STORY OF SELF</a:t>
            </a:r>
            <a:endParaRPr sz="4000" dirty="0">
              <a:solidFill>
                <a:srgbClr val="000000"/>
              </a:solidFill>
              <a:latin typeface="Hellix Black" pitchFamily="2" charset="77"/>
              <a:ea typeface="Arial"/>
              <a:cs typeface="Arial"/>
              <a:sym typeface="Arial"/>
            </a:endParaRPr>
          </a:p>
        </p:txBody>
      </p:sp>
    </p:spTree>
    <p:extLst>
      <p:ext uri="{BB962C8B-B14F-4D97-AF65-F5344CB8AC3E}">
        <p14:creationId xmlns:p14="http://schemas.microsoft.com/office/powerpoint/2010/main" val="19875464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indoor, marketplace&#10;&#10;Description automatically generated">
            <a:extLst>
              <a:ext uri="{FF2B5EF4-FFF2-40B4-BE49-F238E27FC236}">
                <a16:creationId xmlns:a16="http://schemas.microsoft.com/office/drawing/2014/main" id="{6EE0D38F-003E-3A60-D035-07DB35CEBB9A}"/>
              </a:ext>
            </a:extLst>
          </p:cNvPr>
          <p:cNvPicPr>
            <a:picLocks noChangeAspect="1"/>
          </p:cNvPicPr>
          <p:nvPr/>
        </p:nvPicPr>
        <p:blipFill>
          <a:blip r:embed="rId3"/>
          <a:stretch>
            <a:fillRect/>
          </a:stretch>
        </p:blipFill>
        <p:spPr>
          <a:xfrm>
            <a:off x="2412795" y="355158"/>
            <a:ext cx="4292992" cy="2411793"/>
          </a:xfrm>
          <a:prstGeom prst="rect">
            <a:avLst/>
          </a:prstGeom>
        </p:spPr>
      </p:pic>
      <p:sp>
        <p:nvSpPr>
          <p:cNvPr id="4" name="TextBox 3">
            <a:extLst>
              <a:ext uri="{FF2B5EF4-FFF2-40B4-BE49-F238E27FC236}">
                <a16:creationId xmlns:a16="http://schemas.microsoft.com/office/drawing/2014/main" id="{529CA96B-6365-62F3-E7D5-46284761271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7" name="Google Shape;395;p51">
            <a:extLst>
              <a:ext uri="{FF2B5EF4-FFF2-40B4-BE49-F238E27FC236}">
                <a16:creationId xmlns:a16="http://schemas.microsoft.com/office/drawing/2014/main" id="{AFBDFE37-CF91-9F6C-B394-04F2D4F32104}"/>
              </a:ext>
            </a:extLst>
          </p:cNvPr>
          <p:cNvPicPr preferRelativeResize="0"/>
          <p:nvPr/>
        </p:nvPicPr>
        <p:blipFill>
          <a:blip r:embed="rId4">
            <a:alphaModFix/>
          </a:blip>
          <a:stretch>
            <a:fillRect/>
          </a:stretch>
        </p:blipFill>
        <p:spPr>
          <a:xfrm>
            <a:off x="3150994" y="2640399"/>
            <a:ext cx="3150729" cy="3150729"/>
          </a:xfrm>
          <a:prstGeom prst="rect">
            <a:avLst/>
          </a:prstGeom>
          <a:noFill/>
          <a:ln>
            <a:noFill/>
          </a:ln>
        </p:spPr>
      </p:pic>
      <p:sp>
        <p:nvSpPr>
          <p:cNvPr id="12" name="Google Shape;251;p67">
            <a:extLst>
              <a:ext uri="{FF2B5EF4-FFF2-40B4-BE49-F238E27FC236}">
                <a16:creationId xmlns:a16="http://schemas.microsoft.com/office/drawing/2014/main" id="{3AF1C95B-157E-2619-F4E2-4D44FAF8DAE8}"/>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13" name="Google Shape;252;p67">
            <a:extLst>
              <a:ext uri="{FF2B5EF4-FFF2-40B4-BE49-F238E27FC236}">
                <a16:creationId xmlns:a16="http://schemas.microsoft.com/office/drawing/2014/main" id="{A32E9679-5434-4023-85FC-1CC9CEB1D72C}"/>
              </a:ext>
            </a:extLst>
          </p:cNvPr>
          <p:cNvSpPr txBox="1"/>
          <p:nvPr/>
        </p:nvSpPr>
        <p:spPr>
          <a:xfrm rot="16200000">
            <a:off x="-2519380" y="3147480"/>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WHO WHAT WHERE WHEN</a:t>
            </a:r>
            <a:endParaRPr sz="4000" dirty="0">
              <a:solidFill>
                <a:srgbClr val="000000"/>
              </a:solidFill>
              <a:latin typeface="Hellix Black" pitchFamily="2" charset="77"/>
              <a:ea typeface="Arial"/>
              <a:cs typeface="Arial"/>
              <a:sym typeface="Arial"/>
            </a:endParaRPr>
          </a:p>
        </p:txBody>
      </p:sp>
      <p:sp>
        <p:nvSpPr>
          <p:cNvPr id="22" name="TextBox 21">
            <a:extLst>
              <a:ext uri="{FF2B5EF4-FFF2-40B4-BE49-F238E27FC236}">
                <a16:creationId xmlns:a16="http://schemas.microsoft.com/office/drawing/2014/main" id="{19F9DF27-299E-A9CB-DA10-91F6B13C0E3F}"/>
              </a:ext>
            </a:extLst>
          </p:cNvPr>
          <p:cNvSpPr txBox="1"/>
          <p:nvPr/>
        </p:nvSpPr>
        <p:spPr>
          <a:xfrm>
            <a:off x="7418118" y="2901238"/>
            <a:ext cx="3150729" cy="1200329"/>
          </a:xfrm>
          <a:prstGeom prst="rect">
            <a:avLst/>
          </a:prstGeom>
          <a:noFill/>
        </p:spPr>
        <p:txBody>
          <a:bodyPr wrap="square" rtlCol="0">
            <a:spAutoFit/>
          </a:bodyPr>
          <a:lstStyle/>
          <a:p>
            <a:pPr marL="285750" indent="-285750">
              <a:buFont typeface="Wingdings" pitchFamily="2" charset="2"/>
              <a:buChar char="§"/>
            </a:pPr>
            <a:r>
              <a:rPr lang="en-US" dirty="0">
                <a:solidFill>
                  <a:srgbClr val="17968D"/>
                </a:solidFill>
                <a:latin typeface="Heiti TC Medium" pitchFamily="2" charset="-128"/>
                <a:ea typeface="Heiti TC Medium" pitchFamily="2" charset="-128"/>
                <a:cs typeface="Montserrat"/>
                <a:sym typeface="Montserrat"/>
              </a:rPr>
              <a:t>My </a:t>
            </a:r>
            <a:r>
              <a:rPr lang="en-US" dirty="0" err="1">
                <a:solidFill>
                  <a:srgbClr val="17968D"/>
                </a:solidFill>
                <a:latin typeface="Heiti TC Medium" pitchFamily="2" charset="-128"/>
                <a:ea typeface="Heiti TC Medium" pitchFamily="2" charset="-128"/>
                <a:cs typeface="Montserrat"/>
                <a:sym typeface="Montserrat"/>
              </a:rPr>
              <a:t>Pilipinx</a:t>
            </a:r>
            <a:r>
              <a:rPr lang="en-US" dirty="0">
                <a:solidFill>
                  <a:srgbClr val="17968D"/>
                </a:solidFill>
                <a:latin typeface="Heiti TC Medium" pitchFamily="2" charset="-128"/>
                <a:ea typeface="Heiti TC Medium" pitchFamily="2" charset="-128"/>
                <a:cs typeface="Montserrat"/>
                <a:sym typeface="Montserrat"/>
              </a:rPr>
              <a:t> Heritage: Mom is from Pampanga and Dad is from Manila</a:t>
            </a:r>
            <a:endParaRPr lang="en-US" dirty="0">
              <a:solidFill>
                <a:srgbClr val="17968D"/>
              </a:solidFill>
              <a:latin typeface="Heiti TC Medium" pitchFamily="2" charset="-128"/>
              <a:ea typeface="Heiti TC Medium" pitchFamily="2" charset="-128"/>
            </a:endParaRPr>
          </a:p>
          <a:p>
            <a:endParaRPr lang="en-US" dirty="0"/>
          </a:p>
        </p:txBody>
      </p:sp>
      <p:sp>
        <p:nvSpPr>
          <p:cNvPr id="27" name="TextBox 26">
            <a:extLst>
              <a:ext uri="{FF2B5EF4-FFF2-40B4-BE49-F238E27FC236}">
                <a16:creationId xmlns:a16="http://schemas.microsoft.com/office/drawing/2014/main" id="{FBD76139-AA01-6E5B-FE7A-B877C73D587F}"/>
              </a:ext>
            </a:extLst>
          </p:cNvPr>
          <p:cNvSpPr txBox="1"/>
          <p:nvPr/>
        </p:nvSpPr>
        <p:spPr>
          <a:xfrm>
            <a:off x="7418118" y="792654"/>
            <a:ext cx="3150729" cy="1200329"/>
          </a:xfrm>
          <a:prstGeom prst="rect">
            <a:avLst/>
          </a:prstGeom>
          <a:noFill/>
        </p:spPr>
        <p:txBody>
          <a:bodyPr wrap="square" rtlCol="0">
            <a:spAutoFit/>
          </a:bodyPr>
          <a:lstStyle/>
          <a:p>
            <a:pPr marL="285750" indent="-285750">
              <a:buFont typeface="Wingdings" pitchFamily="2" charset="2"/>
              <a:buChar char="§"/>
            </a:pPr>
            <a:r>
              <a:rPr lang="en-US" dirty="0">
                <a:solidFill>
                  <a:srgbClr val="17968D"/>
                </a:solidFill>
                <a:latin typeface="Heiti TC Medium" pitchFamily="2" charset="-128"/>
                <a:ea typeface="Heiti TC Medium" pitchFamily="2" charset="-128"/>
                <a:cs typeface="Montserrat"/>
                <a:sym typeface="Montserrat"/>
              </a:rPr>
              <a:t>Silicon Valley born (in Santa Clara) and raised (in Fremont). </a:t>
            </a:r>
          </a:p>
          <a:p>
            <a:endParaRPr lang="en-US" dirty="0"/>
          </a:p>
        </p:txBody>
      </p:sp>
    </p:spTree>
    <p:extLst>
      <p:ext uri="{BB962C8B-B14F-4D97-AF65-F5344CB8AC3E}">
        <p14:creationId xmlns:p14="http://schemas.microsoft.com/office/powerpoint/2010/main" val="12959432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E3AD63-5E0D-558F-5225-EEF27F9371EE}"/>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8" name="TextBox 7">
            <a:extLst>
              <a:ext uri="{FF2B5EF4-FFF2-40B4-BE49-F238E27FC236}">
                <a16:creationId xmlns:a16="http://schemas.microsoft.com/office/drawing/2014/main" id="{ADE0EE97-664F-5FE6-F09F-98FFE5612526}"/>
              </a:ext>
            </a:extLst>
          </p:cNvPr>
          <p:cNvSpPr txBox="1"/>
          <p:nvPr/>
        </p:nvSpPr>
        <p:spPr>
          <a:xfrm>
            <a:off x="10876546" y="6376737"/>
            <a:ext cx="1315453"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2" name="Subtitle 2">
            <a:extLst>
              <a:ext uri="{FF2B5EF4-FFF2-40B4-BE49-F238E27FC236}">
                <a16:creationId xmlns:a16="http://schemas.microsoft.com/office/drawing/2014/main" id="{C132F0BF-BD9C-16E7-6696-178C17308124}"/>
              </a:ext>
            </a:extLst>
          </p:cNvPr>
          <p:cNvSpPr txBox="1">
            <a:spLocks/>
          </p:cNvSpPr>
          <p:nvPr/>
        </p:nvSpPr>
        <p:spPr>
          <a:xfrm>
            <a:off x="-1" y="2683712"/>
            <a:ext cx="12192000" cy="52226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4500" dirty="0">
                <a:solidFill>
                  <a:schemeClr val="bg1"/>
                </a:solidFill>
                <a:latin typeface="Hellix Black" pitchFamily="2" charset="77"/>
                <a:ea typeface="Heiti TC Medium" pitchFamily="2" charset="-128"/>
                <a:cs typeface="Montserrat SemiBold"/>
                <a:sym typeface="Montserrat SemiBold"/>
              </a:rPr>
              <a:t>What do you want to be when you grow up?</a:t>
            </a:r>
            <a:endParaRPr lang="en-US" sz="45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36314755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67827CC-F40B-0967-DDEA-F9AC40715279}"/>
              </a:ext>
            </a:extLst>
          </p:cNvPr>
          <p:cNvPicPr>
            <a:picLocks noChangeAspect="1"/>
          </p:cNvPicPr>
          <p:nvPr/>
        </p:nvPicPr>
        <p:blipFill rotWithShape="1">
          <a:blip r:embed="rId3"/>
          <a:srcRect l="24482" t="6471" r="10761" b="2705"/>
          <a:stretch/>
        </p:blipFill>
        <p:spPr>
          <a:xfrm>
            <a:off x="1969794" y="1369313"/>
            <a:ext cx="5033100" cy="4044937"/>
          </a:xfrm>
          <a:prstGeom prst="rect">
            <a:avLst/>
          </a:prstGeom>
        </p:spPr>
      </p:pic>
      <p:pic>
        <p:nvPicPr>
          <p:cNvPr id="6" name="Picture 5" descr="A group of people posing for a photo&#10;&#10;Description automatically generated">
            <a:extLst>
              <a:ext uri="{FF2B5EF4-FFF2-40B4-BE49-F238E27FC236}">
                <a16:creationId xmlns:a16="http://schemas.microsoft.com/office/drawing/2014/main" id="{3B26B7AE-28EF-3B77-5480-695096F06960}"/>
              </a:ext>
            </a:extLst>
          </p:cNvPr>
          <p:cNvPicPr>
            <a:picLocks noChangeAspect="1"/>
          </p:cNvPicPr>
          <p:nvPr/>
        </p:nvPicPr>
        <p:blipFill>
          <a:blip r:embed="rId4"/>
          <a:stretch>
            <a:fillRect/>
          </a:stretch>
        </p:blipFill>
        <p:spPr>
          <a:xfrm>
            <a:off x="7362464" y="1785752"/>
            <a:ext cx="4381990" cy="3286496"/>
          </a:xfrm>
          <a:prstGeom prst="rect">
            <a:avLst/>
          </a:prstGeom>
        </p:spPr>
      </p:pic>
      <p:sp>
        <p:nvSpPr>
          <p:cNvPr id="4" name="TextBox 3">
            <a:extLst>
              <a:ext uri="{FF2B5EF4-FFF2-40B4-BE49-F238E27FC236}">
                <a16:creationId xmlns:a16="http://schemas.microsoft.com/office/drawing/2014/main" id="{529CA96B-6365-62F3-E7D5-462847612715}"/>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12" name="Google Shape;251;p67">
            <a:extLst>
              <a:ext uri="{FF2B5EF4-FFF2-40B4-BE49-F238E27FC236}">
                <a16:creationId xmlns:a16="http://schemas.microsoft.com/office/drawing/2014/main" id="{3AF1C95B-157E-2619-F4E2-4D44FAF8DAE8}"/>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13" name="Google Shape;252;p67">
            <a:extLst>
              <a:ext uri="{FF2B5EF4-FFF2-40B4-BE49-F238E27FC236}">
                <a16:creationId xmlns:a16="http://schemas.microsoft.com/office/drawing/2014/main" id="{A32E9679-5434-4023-85FC-1CC9CEB1D72C}"/>
              </a:ext>
            </a:extLst>
          </p:cNvPr>
          <p:cNvSpPr txBox="1"/>
          <p:nvPr/>
        </p:nvSpPr>
        <p:spPr>
          <a:xfrm rot="16200000">
            <a:off x="-2519380" y="3147480"/>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US" sz="4000" dirty="0">
                <a:solidFill>
                  <a:schemeClr val="lt1"/>
                </a:solidFill>
                <a:latin typeface="Hellix Black" pitchFamily="2" charset="77"/>
                <a:ea typeface="Questrial"/>
                <a:cs typeface="Questrial"/>
                <a:sym typeface="Questrial"/>
              </a:rPr>
              <a:t>T</a:t>
            </a:r>
            <a:r>
              <a:rPr lang="en" sz="4000" dirty="0">
                <a:solidFill>
                  <a:schemeClr val="lt1"/>
                </a:solidFill>
                <a:latin typeface="Hellix Black" pitchFamily="2" charset="77"/>
                <a:ea typeface="Questrial"/>
                <a:cs typeface="Questrial"/>
                <a:sym typeface="Questrial"/>
              </a:rPr>
              <a:t>he 90s to Present</a:t>
            </a:r>
            <a:endParaRPr sz="4000" dirty="0">
              <a:solidFill>
                <a:srgbClr val="000000"/>
              </a:solidFill>
              <a:latin typeface="Hellix Black" pitchFamily="2" charset="77"/>
              <a:ea typeface="Arial"/>
              <a:cs typeface="Arial"/>
              <a:sym typeface="Arial"/>
            </a:endParaRPr>
          </a:p>
        </p:txBody>
      </p:sp>
    </p:spTree>
    <p:extLst>
      <p:ext uri="{BB962C8B-B14F-4D97-AF65-F5344CB8AC3E}">
        <p14:creationId xmlns:p14="http://schemas.microsoft.com/office/powerpoint/2010/main" val="22491336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2" name="Picture 1" descr="Graphical user interface&#10;&#10;Description automatically generated">
            <a:extLst>
              <a:ext uri="{FF2B5EF4-FFF2-40B4-BE49-F238E27FC236}">
                <a16:creationId xmlns:a16="http://schemas.microsoft.com/office/drawing/2014/main" id="{D894F688-6D09-58B1-11CD-1664DDC8E94D}"/>
              </a:ext>
            </a:extLst>
          </p:cNvPr>
          <p:cNvPicPr>
            <a:picLocks noChangeAspect="1"/>
          </p:cNvPicPr>
          <p:nvPr/>
        </p:nvPicPr>
        <p:blipFill>
          <a:blip r:embed="rId3"/>
          <a:stretch>
            <a:fillRect/>
          </a:stretch>
        </p:blipFill>
        <p:spPr>
          <a:xfrm>
            <a:off x="265110" y="1857114"/>
            <a:ext cx="4012344" cy="4012344"/>
          </a:xfrm>
          <a:prstGeom prst="rect">
            <a:avLst/>
          </a:prstGeom>
        </p:spPr>
      </p:pic>
      <p:pic>
        <p:nvPicPr>
          <p:cNvPr id="3" name="Picture 2" descr="A group of people posing for a photo&#10;&#10;Description automatically generated">
            <a:extLst>
              <a:ext uri="{FF2B5EF4-FFF2-40B4-BE49-F238E27FC236}">
                <a16:creationId xmlns:a16="http://schemas.microsoft.com/office/drawing/2014/main" id="{4B57010B-178E-3407-976F-AB863FDA961F}"/>
              </a:ext>
            </a:extLst>
          </p:cNvPr>
          <p:cNvPicPr>
            <a:picLocks noChangeAspect="1"/>
          </p:cNvPicPr>
          <p:nvPr/>
        </p:nvPicPr>
        <p:blipFill>
          <a:blip r:embed="rId4"/>
          <a:stretch>
            <a:fillRect/>
          </a:stretch>
        </p:blipFill>
        <p:spPr>
          <a:xfrm>
            <a:off x="4527405" y="1857113"/>
            <a:ext cx="7434812" cy="4012345"/>
          </a:xfrm>
          <a:prstGeom prst="rect">
            <a:avLst/>
          </a:prstGeom>
        </p:spPr>
      </p:pic>
      <p:sp>
        <p:nvSpPr>
          <p:cNvPr id="5" name="TextBox 4">
            <a:extLst>
              <a:ext uri="{FF2B5EF4-FFF2-40B4-BE49-F238E27FC236}">
                <a16:creationId xmlns:a16="http://schemas.microsoft.com/office/drawing/2014/main" id="{7C04B28C-C5BA-163B-062D-2F6D11895700}"/>
              </a:ext>
            </a:extLst>
          </p:cNvPr>
          <p:cNvSpPr txBox="1"/>
          <p:nvPr/>
        </p:nvSpPr>
        <p:spPr>
          <a:xfrm>
            <a:off x="5880394" y="271328"/>
            <a:ext cx="6096000" cy="2400657"/>
          </a:xfrm>
          <a:prstGeom prst="rect">
            <a:avLst/>
          </a:prstGeom>
          <a:noFill/>
        </p:spPr>
        <p:txBody>
          <a:bodyPr wrap="square">
            <a:spAutoFit/>
          </a:bodyPr>
          <a:lstStyle/>
          <a:p>
            <a:pPr algn="r"/>
            <a:r>
              <a:rPr lang="en-US" sz="5000" dirty="0">
                <a:solidFill>
                  <a:schemeClr val="bg1"/>
                </a:solidFill>
                <a:latin typeface="Hellix Black" pitchFamily="2" charset="77"/>
                <a:cs typeface="Aharoni" panose="02010803020104030203" pitchFamily="2" charset="-79"/>
              </a:rPr>
              <a:t>Yes, I’m that girl in the video.</a:t>
            </a:r>
          </a:p>
          <a:p>
            <a:pPr algn="r"/>
            <a:endParaRPr lang="en-US" sz="5000" dirty="0">
              <a:solidFill>
                <a:schemeClr val="bg1"/>
              </a:solidFill>
              <a:latin typeface="Hellix Black" pitchFamily="2" charset="77"/>
              <a:cs typeface="Aharoni" panose="02010803020104030203" pitchFamily="2" charset="-79"/>
            </a:endParaRPr>
          </a:p>
        </p:txBody>
      </p:sp>
      <p:sp>
        <p:nvSpPr>
          <p:cNvPr id="7" name="TextBox 6">
            <a:extLst>
              <a:ext uri="{FF2B5EF4-FFF2-40B4-BE49-F238E27FC236}">
                <a16:creationId xmlns:a16="http://schemas.microsoft.com/office/drawing/2014/main" id="{C6E56256-B16A-B0A7-E9B3-A2940A3DC189}"/>
              </a:ext>
            </a:extLst>
          </p:cNvPr>
          <p:cNvSpPr txBox="1"/>
          <p:nvPr/>
        </p:nvSpPr>
        <p:spPr>
          <a:xfrm>
            <a:off x="265110" y="5869458"/>
            <a:ext cx="11750270" cy="369332"/>
          </a:xfrm>
          <a:prstGeom prst="rect">
            <a:avLst/>
          </a:prstGeom>
          <a:noFill/>
        </p:spPr>
        <p:txBody>
          <a:bodyPr wrap="square">
            <a:spAutoFit/>
          </a:bodyPr>
          <a:lstStyle/>
          <a:p>
            <a:pPr algn="ctr"/>
            <a:r>
              <a:rPr lang="en-US" sz="1800" dirty="0">
                <a:solidFill>
                  <a:schemeClr val="bg1"/>
                </a:solidFill>
                <a:latin typeface="Hellix Black" pitchFamily="2" charset="77"/>
                <a:cs typeface="Aharoni" panose="02010803020104030203" pitchFamily="2" charset="-79"/>
              </a:rPr>
              <a:t>CAMEOS IN RUBY IBARRA’S MUSIC VIDEO “US” and LUMPIA 2</a:t>
            </a:r>
            <a:endParaRPr lang="en-US" sz="1800" dirty="0"/>
          </a:p>
        </p:txBody>
      </p:sp>
      <p:sp>
        <p:nvSpPr>
          <p:cNvPr id="8" name="TextBox 7">
            <a:extLst>
              <a:ext uri="{FF2B5EF4-FFF2-40B4-BE49-F238E27FC236}">
                <a16:creationId xmlns:a16="http://schemas.microsoft.com/office/drawing/2014/main" id="{D3577A53-3D7D-12C5-03BF-6B804AA9E7B0}"/>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9" name="TextBox 8">
            <a:extLst>
              <a:ext uri="{FF2B5EF4-FFF2-40B4-BE49-F238E27FC236}">
                <a16:creationId xmlns:a16="http://schemas.microsoft.com/office/drawing/2014/main" id="{E939325C-1CE5-A02E-6864-4706B42CD10E}"/>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24444018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2C334F6E-B261-891E-D206-2B92ADDDB118}"/>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descr="A person singing into a microphone&#10;&#10;Description automatically generated with medium confidence">
            <a:extLst>
              <a:ext uri="{FF2B5EF4-FFF2-40B4-BE49-F238E27FC236}">
                <a16:creationId xmlns:a16="http://schemas.microsoft.com/office/drawing/2014/main" id="{AAD5ACD1-B6E0-B4DA-1293-545C318F9B60}"/>
              </a:ext>
            </a:extLst>
          </p:cNvPr>
          <p:cNvPicPr>
            <a:picLocks noChangeAspect="1"/>
          </p:cNvPicPr>
          <p:nvPr/>
        </p:nvPicPr>
        <p:blipFill>
          <a:blip r:embed="rId4"/>
          <a:stretch>
            <a:fillRect/>
          </a:stretch>
        </p:blipFill>
        <p:spPr>
          <a:xfrm>
            <a:off x="924649" y="2526469"/>
            <a:ext cx="7772400" cy="4219600"/>
          </a:xfrm>
          <a:prstGeom prst="rect">
            <a:avLst/>
          </a:prstGeom>
        </p:spPr>
      </p:pic>
      <p:pic>
        <p:nvPicPr>
          <p:cNvPr id="6" name="Picture 5" descr="A picture containing text, cash machine&#10;&#10;Description automatically generated">
            <a:extLst>
              <a:ext uri="{FF2B5EF4-FFF2-40B4-BE49-F238E27FC236}">
                <a16:creationId xmlns:a16="http://schemas.microsoft.com/office/drawing/2014/main" id="{26B052B8-F076-1331-E90B-E72B39B270C2}"/>
              </a:ext>
            </a:extLst>
          </p:cNvPr>
          <p:cNvPicPr>
            <a:picLocks noChangeAspect="1"/>
          </p:cNvPicPr>
          <p:nvPr/>
        </p:nvPicPr>
        <p:blipFill>
          <a:blip r:embed="rId5"/>
          <a:stretch>
            <a:fillRect/>
          </a:stretch>
        </p:blipFill>
        <p:spPr>
          <a:xfrm>
            <a:off x="5087575" y="2080739"/>
            <a:ext cx="5175362" cy="2875991"/>
          </a:xfrm>
          <a:prstGeom prst="rect">
            <a:avLst/>
          </a:prstGeom>
        </p:spPr>
      </p:pic>
      <p:sp>
        <p:nvSpPr>
          <p:cNvPr id="2" name="TextBox 1">
            <a:extLst>
              <a:ext uri="{FF2B5EF4-FFF2-40B4-BE49-F238E27FC236}">
                <a16:creationId xmlns:a16="http://schemas.microsoft.com/office/drawing/2014/main" id="{ECE88C05-6A1D-0FB4-A60B-187A7AA7603C}"/>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highlight>
                  <a:srgbClr val="008080"/>
                </a:highlight>
                <a:latin typeface="HEITI TC MEDIUM" pitchFamily="2" charset="-128"/>
                <a:ea typeface="HEITI TC MEDIUM" pitchFamily="2" charset="-128"/>
              </a:rPr>
              <a:t>#</a:t>
            </a:r>
            <a:r>
              <a:rPr lang="en-US" b="1" dirty="0" err="1">
                <a:solidFill>
                  <a:schemeClr val="bg1"/>
                </a:solidFill>
                <a:highlight>
                  <a:srgbClr val="008080"/>
                </a:highlight>
                <a:latin typeface="HEITI TC MEDIUM" pitchFamily="2" charset="-128"/>
                <a:ea typeface="HEITI TC MEDIUM" pitchFamily="2" charset="-128"/>
              </a:rPr>
              <a:t>TechIntersections</a:t>
            </a:r>
            <a:endParaRPr lang="en-US" b="1" dirty="0">
              <a:solidFill>
                <a:schemeClr val="bg1"/>
              </a:solidFill>
              <a:highlight>
                <a:srgbClr val="008080"/>
              </a:highlight>
              <a:latin typeface="HEITI TC MEDIUM" pitchFamily="2" charset="-128"/>
              <a:ea typeface="HEITI TC MEDIUM" pitchFamily="2" charset="-128"/>
            </a:endParaRPr>
          </a:p>
        </p:txBody>
      </p:sp>
      <p:sp>
        <p:nvSpPr>
          <p:cNvPr id="7" name="TextBox 6">
            <a:extLst>
              <a:ext uri="{FF2B5EF4-FFF2-40B4-BE49-F238E27FC236}">
                <a16:creationId xmlns:a16="http://schemas.microsoft.com/office/drawing/2014/main" id="{62DC91E9-BD7E-53E8-DA1E-C654083D969D}"/>
              </a:ext>
            </a:extLst>
          </p:cNvPr>
          <p:cNvSpPr txBox="1"/>
          <p:nvPr/>
        </p:nvSpPr>
        <p:spPr>
          <a:xfrm>
            <a:off x="0" y="0"/>
            <a:ext cx="12192000" cy="2323713"/>
          </a:xfrm>
          <a:prstGeom prst="rect">
            <a:avLst/>
          </a:prstGeom>
          <a:noFill/>
        </p:spPr>
        <p:txBody>
          <a:bodyPr wrap="square">
            <a:spAutoFit/>
          </a:bodyPr>
          <a:lstStyle/>
          <a:p>
            <a:pPr algn="ctr"/>
            <a:r>
              <a:rPr lang="en-US" sz="5000" dirty="0">
                <a:solidFill>
                  <a:schemeClr val="bg1"/>
                </a:solidFill>
                <a:latin typeface="Hellix Black" pitchFamily="2" charset="77"/>
                <a:cs typeface="Aharoni" panose="02010803020104030203" pitchFamily="2" charset="-79"/>
              </a:rPr>
              <a:t>What’s your style? </a:t>
            </a:r>
          </a:p>
          <a:p>
            <a:pPr algn="ctr"/>
            <a:r>
              <a:rPr lang="en-US" sz="4500" dirty="0">
                <a:solidFill>
                  <a:schemeClr val="bg1"/>
                </a:solidFill>
                <a:latin typeface="Hellix Black" pitchFamily="2" charset="77"/>
                <a:cs typeface="Aharoni" panose="02010803020104030203" pitchFamily="2" charset="-79"/>
              </a:rPr>
              <a:t>Choose your own adventure/hat you wear</a:t>
            </a:r>
          </a:p>
          <a:p>
            <a:pPr algn="ctr"/>
            <a:endParaRPr lang="en-US" sz="5000" dirty="0">
              <a:solidFill>
                <a:schemeClr val="bg1"/>
              </a:solidFill>
              <a:latin typeface="Hellix Black" pitchFamily="2" charset="77"/>
              <a:cs typeface="Aharoni" panose="02010803020104030203" pitchFamily="2" charset="-79"/>
            </a:endParaRPr>
          </a:p>
        </p:txBody>
      </p:sp>
    </p:spTree>
    <p:extLst>
      <p:ext uri="{BB962C8B-B14F-4D97-AF65-F5344CB8AC3E}">
        <p14:creationId xmlns:p14="http://schemas.microsoft.com/office/powerpoint/2010/main" val="39696785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27ED64-F477-B130-4560-4D432CC5E3C2}"/>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5BE0D286-3CE1-3BD8-09D0-5E24F625F3EF}"/>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pic>
        <p:nvPicPr>
          <p:cNvPr id="8" name="Picture 7">
            <a:extLst>
              <a:ext uri="{FF2B5EF4-FFF2-40B4-BE49-F238E27FC236}">
                <a16:creationId xmlns:a16="http://schemas.microsoft.com/office/drawing/2014/main" id="{6CD0BC10-840A-C696-D992-298452B20662}"/>
              </a:ext>
            </a:extLst>
          </p:cNvPr>
          <p:cNvPicPr>
            <a:picLocks noChangeAspect="1"/>
          </p:cNvPicPr>
          <p:nvPr/>
        </p:nvPicPr>
        <p:blipFill>
          <a:blip r:embed="rId3"/>
          <a:stretch>
            <a:fillRect/>
          </a:stretch>
        </p:blipFill>
        <p:spPr>
          <a:xfrm>
            <a:off x="897213" y="782196"/>
            <a:ext cx="10587215" cy="5293608"/>
          </a:xfrm>
          <a:prstGeom prst="rect">
            <a:avLst/>
          </a:prstGeom>
        </p:spPr>
      </p:pic>
    </p:spTree>
    <p:extLst>
      <p:ext uri="{BB962C8B-B14F-4D97-AF65-F5344CB8AC3E}">
        <p14:creationId xmlns:p14="http://schemas.microsoft.com/office/powerpoint/2010/main" val="13308204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11" name="Picture 10" descr="Graphical user interface, website&#10;&#10;Description automatically generated">
            <a:extLst>
              <a:ext uri="{FF2B5EF4-FFF2-40B4-BE49-F238E27FC236}">
                <a16:creationId xmlns:a16="http://schemas.microsoft.com/office/drawing/2014/main" id="{9DFE6810-516B-C5FA-3C66-8BDB6F35129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176668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Google Shape;251;p67">
            <a:extLst>
              <a:ext uri="{FF2B5EF4-FFF2-40B4-BE49-F238E27FC236}">
                <a16:creationId xmlns:a16="http://schemas.microsoft.com/office/drawing/2014/main" id="{A7A64D1F-C792-6947-DD45-8B229595B963}"/>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3" name="Google Shape;252;p67">
            <a:extLst>
              <a:ext uri="{FF2B5EF4-FFF2-40B4-BE49-F238E27FC236}">
                <a16:creationId xmlns:a16="http://schemas.microsoft.com/office/drawing/2014/main" id="{C2C15661-6711-FFEF-4613-E0066C979A13}"/>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WHO</a:t>
            </a:r>
            <a:endParaRPr sz="4000" dirty="0">
              <a:solidFill>
                <a:srgbClr val="000000"/>
              </a:solidFill>
              <a:latin typeface="Hellix Black" pitchFamily="2" charset="77"/>
              <a:ea typeface="Arial"/>
              <a:cs typeface="Arial"/>
              <a:sym typeface="Arial"/>
            </a:endParaRPr>
          </a:p>
        </p:txBody>
      </p:sp>
      <p:sp>
        <p:nvSpPr>
          <p:cNvPr id="10" name="TextBox 9">
            <a:extLst>
              <a:ext uri="{FF2B5EF4-FFF2-40B4-BE49-F238E27FC236}">
                <a16:creationId xmlns:a16="http://schemas.microsoft.com/office/drawing/2014/main" id="{F364813B-C2E7-0BAD-2CD0-08F50B1C6E7D}"/>
              </a:ext>
            </a:extLst>
          </p:cNvPr>
          <p:cNvSpPr txBox="1"/>
          <p:nvPr/>
        </p:nvSpPr>
        <p:spPr>
          <a:xfrm>
            <a:off x="1936404" y="323476"/>
            <a:ext cx="9868395" cy="6863417"/>
          </a:xfrm>
          <a:prstGeom prst="rect">
            <a:avLst/>
          </a:prstGeom>
          <a:noFill/>
        </p:spPr>
        <p:txBody>
          <a:bodyPr wrap="square">
            <a:spAutoFit/>
          </a:bodyPr>
          <a:lstStyle/>
          <a:p>
            <a:pPr algn="ctr"/>
            <a:r>
              <a:rPr lang="en-US" sz="4000" dirty="0">
                <a:solidFill>
                  <a:schemeClr val="bg1"/>
                </a:solidFill>
                <a:effectLst/>
                <a:latin typeface="Hellix Black" pitchFamily="2" charset="77"/>
                <a:ea typeface="Heiti SC Light" panose="02000000000000000000" pitchFamily="2" charset="-128"/>
              </a:rPr>
              <a:t>👩🏻‍💻 </a:t>
            </a:r>
          </a:p>
          <a:p>
            <a:pPr algn="ctr"/>
            <a:r>
              <a:rPr lang="en-US" sz="4000" dirty="0">
                <a:solidFill>
                  <a:schemeClr val="bg1"/>
                </a:solidFill>
                <a:effectLst/>
                <a:latin typeface="Hellix Black" pitchFamily="2" charset="77"/>
                <a:ea typeface="Heiti SC Light" panose="02000000000000000000" pitchFamily="2" charset="-128"/>
              </a:rPr>
              <a:t>I write code and design experiences for 👾metaverse I  🎮games I web3💎I 🤖AI</a:t>
            </a:r>
          </a:p>
          <a:p>
            <a:pPr algn="ctr"/>
            <a:endParaRPr lang="en-US" sz="4000" dirty="0">
              <a:solidFill>
                <a:schemeClr val="bg1"/>
              </a:solidFill>
              <a:effectLst/>
              <a:latin typeface="Hellix Black" pitchFamily="2" charset="77"/>
              <a:ea typeface="Heiti SC Light" panose="02000000000000000000" pitchFamily="2" charset="-128"/>
            </a:endParaRPr>
          </a:p>
          <a:p>
            <a:pPr algn="ctr"/>
            <a:r>
              <a:rPr lang="en-US" sz="4000" dirty="0">
                <a:solidFill>
                  <a:schemeClr val="bg1"/>
                </a:solidFill>
                <a:effectLst/>
                <a:latin typeface="Hellix Black" pitchFamily="2" charset="77"/>
                <a:ea typeface="Heiti SC Light" panose="02000000000000000000" pitchFamily="2" charset="-128"/>
              </a:rPr>
              <a:t>📚</a:t>
            </a:r>
          </a:p>
          <a:p>
            <a:pPr algn="ctr"/>
            <a:r>
              <a:rPr lang="en-US" sz="4000" dirty="0">
                <a:solidFill>
                  <a:schemeClr val="bg1"/>
                </a:solidFill>
                <a:effectLst/>
                <a:latin typeface="Hellix Black" pitchFamily="2" charset="77"/>
                <a:ea typeface="Heiti SC Light" panose="02000000000000000000" pitchFamily="2" charset="-128"/>
              </a:rPr>
              <a:t>I write books</a:t>
            </a:r>
          </a:p>
          <a:p>
            <a:pPr algn="ctr"/>
            <a:endParaRPr lang="en-US" sz="4000" dirty="0">
              <a:solidFill>
                <a:schemeClr val="bg1"/>
              </a:solidFill>
              <a:effectLst/>
              <a:latin typeface="Hellix Black" pitchFamily="2" charset="77"/>
              <a:ea typeface="Heiti SC Light" panose="02000000000000000000" pitchFamily="2" charset="-128"/>
            </a:endParaRPr>
          </a:p>
          <a:p>
            <a:pPr algn="ctr"/>
            <a:r>
              <a:rPr lang="en-US" sz="4000" dirty="0">
                <a:solidFill>
                  <a:schemeClr val="bg1"/>
                </a:solidFill>
                <a:effectLst/>
                <a:latin typeface="Hellix Black" pitchFamily="2" charset="77"/>
                <a:ea typeface="Heiti SC Light" panose="02000000000000000000" pitchFamily="2" charset="-128"/>
              </a:rPr>
              <a:t>🎥</a:t>
            </a:r>
            <a:r>
              <a:rPr lang="en-US" sz="4000" b="1" dirty="0">
                <a:solidFill>
                  <a:schemeClr val="bg1"/>
                </a:solidFill>
                <a:effectLst/>
                <a:latin typeface="Hellix Black" pitchFamily="2" charset="77"/>
                <a:ea typeface="Heiti SC Light" panose="02000000000000000000" pitchFamily="2" charset="-128"/>
              </a:rPr>
              <a:t> </a:t>
            </a:r>
            <a:r>
              <a:rPr lang="en-US" sz="4000" dirty="0">
                <a:solidFill>
                  <a:schemeClr val="bg1"/>
                </a:solidFill>
                <a:effectLst/>
                <a:latin typeface="Hellix Black" pitchFamily="2" charset="77"/>
                <a:ea typeface="Heiti SC Light" panose="02000000000000000000" pitchFamily="2" charset="-128"/>
              </a:rPr>
              <a:t>📺</a:t>
            </a:r>
          </a:p>
          <a:p>
            <a:pPr algn="ctr"/>
            <a:r>
              <a:rPr lang="en-US" sz="4000" b="1" dirty="0">
                <a:solidFill>
                  <a:schemeClr val="bg1"/>
                </a:solidFill>
                <a:effectLst/>
                <a:latin typeface="Hellix Black" pitchFamily="2" charset="77"/>
                <a:ea typeface="Heiti SC Light" panose="02000000000000000000" pitchFamily="2" charset="-128"/>
              </a:rPr>
              <a:t>I write scripts for TV/film</a:t>
            </a:r>
            <a:endParaRPr lang="en-US" sz="4000" dirty="0">
              <a:solidFill>
                <a:schemeClr val="bg1"/>
              </a:solidFill>
              <a:effectLst/>
              <a:latin typeface="Hellix Black" pitchFamily="2" charset="77"/>
              <a:ea typeface="Heiti SC Light" panose="02000000000000000000" pitchFamily="2" charset="-128"/>
            </a:endParaRPr>
          </a:p>
          <a:p>
            <a:pPr algn="ctr"/>
            <a:br>
              <a:rPr lang="en-US" sz="4000" dirty="0">
                <a:solidFill>
                  <a:schemeClr val="bg1"/>
                </a:solidFill>
                <a:effectLst/>
                <a:latin typeface="Hellix Black" pitchFamily="2" charset="77"/>
                <a:ea typeface="Heiti SC Light" panose="02000000000000000000" pitchFamily="2" charset="-128"/>
              </a:rPr>
            </a:br>
            <a:endParaRPr lang="en-US" sz="4000" dirty="0">
              <a:solidFill>
                <a:schemeClr val="bg1"/>
              </a:solidFill>
              <a:effectLst/>
              <a:latin typeface="Hellix Black" pitchFamily="2" charset="77"/>
              <a:ea typeface="Heiti SC Light" panose="02000000000000000000" pitchFamily="2" charset="-128"/>
            </a:endParaRPr>
          </a:p>
        </p:txBody>
      </p:sp>
    </p:spTree>
    <p:extLst>
      <p:ext uri="{BB962C8B-B14F-4D97-AF65-F5344CB8AC3E}">
        <p14:creationId xmlns:p14="http://schemas.microsoft.com/office/powerpoint/2010/main" val="40725386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descr="A person holding a book&#10;&#10;Description automatically generated">
            <a:extLst>
              <a:ext uri="{FF2B5EF4-FFF2-40B4-BE49-F238E27FC236}">
                <a16:creationId xmlns:a16="http://schemas.microsoft.com/office/drawing/2014/main" id="{6C4FA390-8BA5-369E-46AA-4C938AAEC4C1}"/>
              </a:ext>
            </a:extLst>
          </p:cNvPr>
          <p:cNvPicPr>
            <a:picLocks noChangeAspect="1"/>
          </p:cNvPicPr>
          <p:nvPr/>
        </p:nvPicPr>
        <p:blipFill>
          <a:blip r:embed="rId3"/>
          <a:stretch>
            <a:fillRect/>
          </a:stretch>
        </p:blipFill>
        <p:spPr>
          <a:xfrm>
            <a:off x="7313428" y="1165150"/>
            <a:ext cx="4696933" cy="4696933"/>
          </a:xfrm>
          <a:prstGeom prst="rect">
            <a:avLst/>
          </a:prstGeom>
        </p:spPr>
      </p:pic>
      <p:pic>
        <p:nvPicPr>
          <p:cNvPr id="10" name="Picture 9">
            <a:extLst>
              <a:ext uri="{FF2B5EF4-FFF2-40B4-BE49-F238E27FC236}">
                <a16:creationId xmlns:a16="http://schemas.microsoft.com/office/drawing/2014/main" id="{7A885CDF-5253-A2EB-A3C0-14A497F54BD5}"/>
              </a:ext>
            </a:extLst>
          </p:cNvPr>
          <p:cNvPicPr>
            <a:picLocks noChangeAspect="1"/>
          </p:cNvPicPr>
          <p:nvPr/>
        </p:nvPicPr>
        <p:blipFill>
          <a:blip r:embed="rId4"/>
          <a:stretch>
            <a:fillRect/>
          </a:stretch>
        </p:blipFill>
        <p:spPr>
          <a:xfrm>
            <a:off x="0" y="0"/>
            <a:ext cx="7107866" cy="6858000"/>
          </a:xfrm>
          <a:prstGeom prst="rect">
            <a:avLst/>
          </a:prstGeom>
        </p:spPr>
      </p:pic>
      <p:sp>
        <p:nvSpPr>
          <p:cNvPr id="12" name="TextBox 11">
            <a:extLst>
              <a:ext uri="{FF2B5EF4-FFF2-40B4-BE49-F238E27FC236}">
                <a16:creationId xmlns:a16="http://schemas.microsoft.com/office/drawing/2014/main" id="{D4E60066-0DDE-A419-1CAC-64DC38099004}"/>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13" name="TextBox 12">
            <a:extLst>
              <a:ext uri="{FF2B5EF4-FFF2-40B4-BE49-F238E27FC236}">
                <a16:creationId xmlns:a16="http://schemas.microsoft.com/office/drawing/2014/main" id="{5F15FB5B-11F5-9395-1BDC-D79B2E293EC1}"/>
              </a:ext>
            </a:extLst>
          </p:cNvPr>
          <p:cNvSpPr txBox="1"/>
          <p:nvPr/>
        </p:nvSpPr>
        <p:spPr>
          <a:xfrm>
            <a:off x="6067928" y="6488668"/>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24326126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E9C4-1A91-9FB1-C26F-F5748A21F903}"/>
              </a:ext>
            </a:extLst>
          </p:cNvPr>
          <p:cNvSpPr>
            <a:spLocks noGrp="1"/>
          </p:cNvSpPr>
          <p:nvPr>
            <p:ph type="ctrTitle"/>
          </p:nvPr>
        </p:nvSpPr>
        <p:spPr>
          <a:xfrm>
            <a:off x="1641452" y="3429000"/>
            <a:ext cx="9144000" cy="2387600"/>
          </a:xfrm>
        </p:spPr>
        <p:txBody>
          <a:bodyPr>
            <a:noAutofit/>
          </a:bodyPr>
          <a:lstStyle/>
          <a:p>
            <a:pPr>
              <a:lnSpc>
                <a:spcPct val="200000"/>
              </a:lnSpc>
            </a:pPr>
            <a:r>
              <a:rPr lang="en-US" sz="5000" dirty="0">
                <a:solidFill>
                  <a:schemeClr val="bg1"/>
                </a:solidFill>
                <a:latin typeface="Hellix Black" pitchFamily="2" charset="77"/>
                <a:cs typeface="Aharoni" panose="02010803020104030203" pitchFamily="2" charset="-79"/>
              </a:rPr>
              <a:t>How many people come from families who previously worked in tech prior to entering the industry?</a:t>
            </a:r>
          </a:p>
        </p:txBody>
      </p:sp>
      <p:sp>
        <p:nvSpPr>
          <p:cNvPr id="3" name="TextBox 2">
            <a:extLst>
              <a:ext uri="{FF2B5EF4-FFF2-40B4-BE49-F238E27FC236}">
                <a16:creationId xmlns:a16="http://schemas.microsoft.com/office/drawing/2014/main" id="{29C2E032-F4CF-F22F-6A59-FFEC067D2A33}"/>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C4F43C31-6A24-CF71-381A-D5F7BFAF8D67}"/>
              </a:ext>
            </a:extLst>
          </p:cNvPr>
          <p:cNvSpPr txBox="1"/>
          <p:nvPr/>
        </p:nvSpPr>
        <p:spPr>
          <a:xfrm>
            <a:off x="6067928" y="6488668"/>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38804207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150488F6-FFAE-D7F5-866A-D8CE56D82276}"/>
              </a:ext>
            </a:extLst>
          </p:cNvPr>
          <p:cNvPicPr>
            <a:picLocks noChangeAspect="1"/>
          </p:cNvPicPr>
          <p:nvPr/>
        </p:nvPicPr>
        <p:blipFill>
          <a:blip r:embed="rId3"/>
          <a:stretch>
            <a:fillRect/>
          </a:stretch>
        </p:blipFill>
        <p:spPr>
          <a:xfrm>
            <a:off x="-39245" y="-9680"/>
            <a:ext cx="12192000" cy="6858000"/>
          </a:xfrm>
          <a:prstGeom prst="rect">
            <a:avLst/>
          </a:prstGeom>
        </p:spPr>
      </p:pic>
      <p:pic>
        <p:nvPicPr>
          <p:cNvPr id="502" name="Google Shape;502;p57"/>
          <p:cNvPicPr preferRelativeResize="0"/>
          <p:nvPr/>
        </p:nvPicPr>
        <p:blipFill>
          <a:blip r:embed="rId4">
            <a:alphaModFix/>
          </a:blip>
          <a:stretch>
            <a:fillRect/>
          </a:stretch>
        </p:blipFill>
        <p:spPr>
          <a:xfrm>
            <a:off x="3994229" y="1911067"/>
            <a:ext cx="3675200" cy="3675200"/>
          </a:xfrm>
          <a:prstGeom prst="rect">
            <a:avLst/>
          </a:prstGeom>
          <a:noFill/>
          <a:ln>
            <a:noFill/>
          </a:ln>
        </p:spPr>
      </p:pic>
      <p:cxnSp>
        <p:nvCxnSpPr>
          <p:cNvPr id="504" name="Google Shape;504;p57"/>
          <p:cNvCxnSpPr>
            <a:cxnSpLocks/>
          </p:cNvCxnSpPr>
          <p:nvPr/>
        </p:nvCxnSpPr>
        <p:spPr>
          <a:xfrm>
            <a:off x="2715421" y="3783544"/>
            <a:ext cx="1574828" cy="58449"/>
          </a:xfrm>
          <a:prstGeom prst="straightConnector1">
            <a:avLst/>
          </a:prstGeom>
          <a:noFill/>
          <a:ln w="19050" cap="flat" cmpd="sng">
            <a:solidFill>
              <a:srgbClr val="29B29E"/>
            </a:solidFill>
            <a:prstDash val="solid"/>
            <a:round/>
            <a:headEnd type="none" w="med" len="med"/>
            <a:tailEnd type="none" w="med" len="med"/>
          </a:ln>
        </p:spPr>
      </p:cxnSp>
      <p:sp>
        <p:nvSpPr>
          <p:cNvPr id="505" name="Google Shape;505;p57"/>
          <p:cNvSpPr txBox="1"/>
          <p:nvPr/>
        </p:nvSpPr>
        <p:spPr>
          <a:xfrm>
            <a:off x="8017314" y="5461278"/>
            <a:ext cx="4081078" cy="632133"/>
          </a:xfrm>
          <a:prstGeom prst="rect">
            <a:avLst/>
          </a:prstGeom>
          <a:noFill/>
          <a:ln>
            <a:noFill/>
          </a:ln>
        </p:spPr>
        <p:txBody>
          <a:bodyPr spcFirstLastPara="1" wrap="square" lIns="91433" tIns="91433" rIns="91433" bIns="91433" anchor="t" anchorCtr="0">
            <a:noAutofit/>
          </a:bodyPr>
          <a:lstStyle/>
          <a:p>
            <a:r>
              <a:rPr lang="en" sz="1600" dirty="0">
                <a:latin typeface="Heiti TC Medium" pitchFamily="2" charset="-128"/>
                <a:ea typeface="Heiti TC Medium" pitchFamily="2" charset="-128"/>
                <a:cs typeface="Montserrat"/>
                <a:sym typeface="Montserrat"/>
              </a:rPr>
              <a:t>My Auntie and Uncle worked in semiconductor manufacturing in the 1990s on the assembly line at  </a:t>
            </a:r>
            <a:r>
              <a:rPr lang="en" sz="1600" dirty="0" err="1">
                <a:latin typeface="Heiti TC Medium" pitchFamily="2" charset="-128"/>
                <a:ea typeface="Heiti TC Medium" pitchFamily="2" charset="-128"/>
                <a:cs typeface="Montserrat"/>
                <a:sym typeface="Montserrat"/>
              </a:rPr>
              <a:t>Selectron</a:t>
            </a:r>
            <a:r>
              <a:rPr lang="en" sz="1600" dirty="0">
                <a:latin typeface="Heiti TC Medium" pitchFamily="2" charset="-128"/>
                <a:ea typeface="Heiti TC Medium" pitchFamily="2" charset="-128"/>
                <a:cs typeface="Montserrat"/>
                <a:sym typeface="Montserrat"/>
              </a:rPr>
              <a:t>.</a:t>
            </a:r>
            <a:endParaRPr sz="1600" dirty="0">
              <a:latin typeface="Heiti TC Medium" pitchFamily="2" charset="-128"/>
              <a:ea typeface="Heiti TC Medium" pitchFamily="2" charset="-128"/>
              <a:cs typeface="Montserrat"/>
              <a:sym typeface="Montserrat"/>
            </a:endParaRPr>
          </a:p>
        </p:txBody>
      </p:sp>
      <p:cxnSp>
        <p:nvCxnSpPr>
          <p:cNvPr id="506" name="Google Shape;506;p57"/>
          <p:cNvCxnSpPr>
            <a:cxnSpLocks/>
          </p:cNvCxnSpPr>
          <p:nvPr/>
        </p:nvCxnSpPr>
        <p:spPr>
          <a:xfrm>
            <a:off x="7078679" y="2719971"/>
            <a:ext cx="992998" cy="3134564"/>
          </a:xfrm>
          <a:prstGeom prst="straightConnector1">
            <a:avLst/>
          </a:prstGeom>
          <a:noFill/>
          <a:ln w="19050" cap="flat" cmpd="sng">
            <a:solidFill>
              <a:srgbClr val="29B29E"/>
            </a:solidFill>
            <a:prstDash val="solid"/>
            <a:round/>
            <a:headEnd type="none" w="med" len="med"/>
            <a:tailEnd type="none" w="med" len="med"/>
          </a:ln>
        </p:spPr>
      </p:cxnSp>
      <p:sp>
        <p:nvSpPr>
          <p:cNvPr id="507" name="Google Shape;507;p57"/>
          <p:cNvSpPr txBox="1"/>
          <p:nvPr/>
        </p:nvSpPr>
        <p:spPr>
          <a:xfrm>
            <a:off x="147971" y="4753544"/>
            <a:ext cx="4058800" cy="347600"/>
          </a:xfrm>
          <a:prstGeom prst="rect">
            <a:avLst/>
          </a:prstGeom>
          <a:noFill/>
          <a:ln>
            <a:noFill/>
          </a:ln>
        </p:spPr>
        <p:txBody>
          <a:bodyPr spcFirstLastPara="1" wrap="square" lIns="91433" tIns="91433" rIns="91433" bIns="91433" anchor="t" anchorCtr="0">
            <a:noAutofit/>
          </a:bodyPr>
          <a:lstStyle/>
          <a:p>
            <a:r>
              <a:rPr lang="en" sz="1600" dirty="0">
                <a:latin typeface="Heiti TC Medium" pitchFamily="2" charset="-128"/>
                <a:ea typeface="Heiti TC Medium" pitchFamily="2" charset="-128"/>
                <a:cs typeface="Montserrat"/>
                <a:sym typeface="Montserrat"/>
              </a:rPr>
              <a:t>My Mom is a molecular biologist, veterinarian who previously worked in R&amp;D for prostate cancer in tech startups in the 90s.</a:t>
            </a:r>
          </a:p>
          <a:p>
            <a:endParaRPr lang="en" sz="1600" dirty="0">
              <a:latin typeface="Heiti TC Medium" pitchFamily="2" charset="-128"/>
              <a:ea typeface="Heiti TC Medium" pitchFamily="2" charset="-128"/>
              <a:cs typeface="Montserrat"/>
              <a:sym typeface="Montserrat"/>
            </a:endParaRPr>
          </a:p>
          <a:p>
            <a:r>
              <a:rPr lang="en" sz="1600" dirty="0">
                <a:latin typeface="Heiti TC Medium" pitchFamily="2" charset="-128"/>
                <a:ea typeface="Heiti TC Medium" pitchFamily="2" charset="-128"/>
                <a:cs typeface="Montserrat"/>
                <a:sym typeface="Montserrat"/>
              </a:rPr>
              <a:t>My Dad is toxicologist and currently works on COVID19 vaccines on FDA approvals.</a:t>
            </a:r>
            <a:endParaRPr sz="1600" dirty="0">
              <a:latin typeface="Heiti TC Medium" pitchFamily="2" charset="-128"/>
              <a:ea typeface="Heiti TC Medium" pitchFamily="2" charset="-128"/>
              <a:cs typeface="Montserrat"/>
              <a:sym typeface="Montserrat"/>
            </a:endParaRPr>
          </a:p>
        </p:txBody>
      </p:sp>
      <p:cxnSp>
        <p:nvCxnSpPr>
          <p:cNvPr id="508" name="Google Shape;508;p57"/>
          <p:cNvCxnSpPr>
            <a:cxnSpLocks/>
          </p:cNvCxnSpPr>
          <p:nvPr/>
        </p:nvCxnSpPr>
        <p:spPr>
          <a:xfrm flipH="1">
            <a:off x="3745598" y="2816278"/>
            <a:ext cx="2180006" cy="2961067"/>
          </a:xfrm>
          <a:prstGeom prst="straightConnector1">
            <a:avLst/>
          </a:prstGeom>
          <a:noFill/>
          <a:ln w="19050" cap="flat" cmpd="sng">
            <a:solidFill>
              <a:srgbClr val="29B29E"/>
            </a:solidFill>
            <a:prstDash val="solid"/>
            <a:round/>
            <a:headEnd type="none" w="med" len="med"/>
            <a:tailEnd type="none" w="med" len="med"/>
          </a:ln>
        </p:spPr>
      </p:cxnSp>
      <p:sp>
        <p:nvSpPr>
          <p:cNvPr id="509" name="Google Shape;509;p57"/>
          <p:cNvSpPr txBox="1"/>
          <p:nvPr/>
        </p:nvSpPr>
        <p:spPr>
          <a:xfrm>
            <a:off x="56850" y="3543144"/>
            <a:ext cx="2940751" cy="240400"/>
          </a:xfrm>
          <a:prstGeom prst="rect">
            <a:avLst/>
          </a:prstGeom>
          <a:noFill/>
          <a:ln>
            <a:noFill/>
          </a:ln>
        </p:spPr>
        <p:txBody>
          <a:bodyPr spcFirstLastPara="1" wrap="square" lIns="91433" tIns="91433" rIns="91433" bIns="91433" anchor="t" anchorCtr="0">
            <a:noAutofit/>
          </a:bodyPr>
          <a:lstStyle/>
          <a:p>
            <a:r>
              <a:rPr lang="en" sz="1500" dirty="0">
                <a:latin typeface="Heiti TC Medium" pitchFamily="2" charset="-128"/>
                <a:ea typeface="Heiti TC Medium" pitchFamily="2" charset="-128"/>
                <a:cs typeface="Montserrat"/>
                <a:sym typeface="Montserrat"/>
              </a:rPr>
              <a:t>My cousin: sold a company after 5 years at Salesforce and running things in the cloud</a:t>
            </a:r>
            <a:endParaRPr sz="1500" dirty="0">
              <a:latin typeface="Heiti TC Medium" pitchFamily="2" charset="-128"/>
              <a:ea typeface="Heiti TC Medium" pitchFamily="2" charset="-128"/>
              <a:cs typeface="Montserrat"/>
              <a:sym typeface="Montserrat"/>
            </a:endParaRPr>
          </a:p>
        </p:txBody>
      </p:sp>
      <p:cxnSp>
        <p:nvCxnSpPr>
          <p:cNvPr id="510" name="Google Shape;510;p57"/>
          <p:cNvCxnSpPr>
            <a:cxnSpLocks/>
          </p:cNvCxnSpPr>
          <p:nvPr/>
        </p:nvCxnSpPr>
        <p:spPr>
          <a:xfrm>
            <a:off x="2372817" y="2816278"/>
            <a:ext cx="1669016" cy="199730"/>
          </a:xfrm>
          <a:prstGeom prst="straightConnector1">
            <a:avLst/>
          </a:prstGeom>
          <a:noFill/>
          <a:ln w="19050" cap="flat" cmpd="sng">
            <a:solidFill>
              <a:srgbClr val="29B29E"/>
            </a:solidFill>
            <a:prstDash val="solid"/>
            <a:round/>
            <a:headEnd type="none" w="med" len="med"/>
            <a:tailEnd type="none" w="med" len="med"/>
          </a:ln>
        </p:spPr>
      </p:cxnSp>
      <p:cxnSp>
        <p:nvCxnSpPr>
          <p:cNvPr id="512" name="Google Shape;512;p57"/>
          <p:cNvCxnSpPr>
            <a:cxnSpLocks/>
          </p:cNvCxnSpPr>
          <p:nvPr/>
        </p:nvCxnSpPr>
        <p:spPr>
          <a:xfrm>
            <a:off x="7311479" y="2599771"/>
            <a:ext cx="670584" cy="2327573"/>
          </a:xfrm>
          <a:prstGeom prst="straightConnector1">
            <a:avLst/>
          </a:prstGeom>
          <a:noFill/>
          <a:ln w="19050" cap="flat" cmpd="sng">
            <a:solidFill>
              <a:srgbClr val="29B29E"/>
            </a:solidFill>
            <a:prstDash val="solid"/>
            <a:round/>
            <a:headEnd type="none" w="med" len="med"/>
            <a:tailEnd type="none" w="med" len="med"/>
          </a:ln>
        </p:spPr>
      </p:cxnSp>
      <p:sp>
        <p:nvSpPr>
          <p:cNvPr id="513" name="Google Shape;513;p57"/>
          <p:cNvSpPr txBox="1"/>
          <p:nvPr/>
        </p:nvSpPr>
        <p:spPr>
          <a:xfrm>
            <a:off x="7985229" y="2573144"/>
            <a:ext cx="4058800" cy="2180400"/>
          </a:xfrm>
          <a:prstGeom prst="rect">
            <a:avLst/>
          </a:prstGeom>
          <a:noFill/>
          <a:ln>
            <a:noFill/>
          </a:ln>
        </p:spPr>
        <p:txBody>
          <a:bodyPr spcFirstLastPara="1" wrap="square" lIns="91433" tIns="91433" rIns="91433" bIns="91433" anchor="t" anchorCtr="0">
            <a:noAutofit/>
          </a:bodyPr>
          <a:lstStyle/>
          <a:p>
            <a:r>
              <a:rPr lang="en" sz="1600" dirty="0">
                <a:latin typeface="Heiti TC Medium" pitchFamily="2" charset="-128"/>
                <a:ea typeface="Heiti TC Medium" pitchFamily="2" charset="-128"/>
                <a:cs typeface="Montserrat"/>
                <a:sym typeface="Montserrat"/>
              </a:rPr>
              <a:t>Not pictured: </a:t>
            </a:r>
          </a:p>
          <a:p>
            <a:endParaRPr lang="en" sz="1600" dirty="0">
              <a:latin typeface="Heiti TC Medium" pitchFamily="2" charset="-128"/>
              <a:ea typeface="Heiti TC Medium" pitchFamily="2" charset="-128"/>
              <a:cs typeface="Montserrat"/>
              <a:sym typeface="Montserrat"/>
            </a:endParaRPr>
          </a:p>
          <a:p>
            <a:r>
              <a:rPr lang="en" sz="1600" dirty="0">
                <a:latin typeface="Heiti TC Medium" pitchFamily="2" charset="-128"/>
                <a:ea typeface="Heiti TC Medium" pitchFamily="2" charset="-128"/>
                <a:cs typeface="Montserrat"/>
                <a:sym typeface="Montserrat"/>
              </a:rPr>
              <a:t>My brother was a game tester at EA and works in </a:t>
            </a:r>
            <a:r>
              <a:rPr lang="en" sz="1600" dirty="0" err="1">
                <a:latin typeface="Heiti TC Medium" pitchFamily="2" charset="-128"/>
                <a:ea typeface="Heiti TC Medium" pitchFamily="2" charset="-128"/>
                <a:cs typeface="Montserrat"/>
                <a:sym typeface="Montserrat"/>
              </a:rPr>
              <a:t>healthtech</a:t>
            </a:r>
            <a:r>
              <a:rPr lang="en" sz="1600" dirty="0">
                <a:latin typeface="Heiti TC Medium" pitchFamily="2" charset="-128"/>
                <a:ea typeface="Heiti TC Medium" pitchFamily="2" charset="-128"/>
                <a:cs typeface="Montserrat"/>
                <a:sym typeface="Montserrat"/>
              </a:rPr>
              <a:t> at UCLA Medical Center as a software engineer on </a:t>
            </a:r>
            <a:r>
              <a:rPr lang="en-US" sz="1600" dirty="0">
                <a:latin typeface="Heiti TC Medium" pitchFamily="2" charset="-128"/>
                <a:ea typeface="Heiti TC Medium" pitchFamily="2" charset="-128"/>
                <a:cs typeface="Montserrat"/>
                <a:sym typeface="Montserrat"/>
              </a:rPr>
              <a:t>EHR (electronic healthcare records)</a:t>
            </a:r>
            <a:r>
              <a:rPr lang="en" sz="1600" dirty="0">
                <a:latin typeface="Heiti TC Medium" pitchFamily="2" charset="-128"/>
                <a:ea typeface="Heiti TC Medium" pitchFamily="2" charset="-128"/>
                <a:cs typeface="Montserrat"/>
                <a:sym typeface="Montserrat"/>
              </a:rPr>
              <a:t>.</a:t>
            </a:r>
            <a:endParaRPr sz="1600" dirty="0">
              <a:latin typeface="Heiti TC Medium" pitchFamily="2" charset="-128"/>
              <a:ea typeface="Heiti TC Medium" pitchFamily="2" charset="-128"/>
              <a:cs typeface="Montserrat"/>
              <a:sym typeface="Montserrat"/>
            </a:endParaRPr>
          </a:p>
        </p:txBody>
      </p:sp>
      <p:sp>
        <p:nvSpPr>
          <p:cNvPr id="5" name="TextBox 4">
            <a:extLst>
              <a:ext uri="{FF2B5EF4-FFF2-40B4-BE49-F238E27FC236}">
                <a16:creationId xmlns:a16="http://schemas.microsoft.com/office/drawing/2014/main" id="{4B819A73-013D-2AD7-DB9E-C76AF62866D4}"/>
              </a:ext>
            </a:extLst>
          </p:cNvPr>
          <p:cNvSpPr txBox="1"/>
          <p:nvPr/>
        </p:nvSpPr>
        <p:spPr>
          <a:xfrm>
            <a:off x="7996870" y="4579286"/>
            <a:ext cx="2904673" cy="584775"/>
          </a:xfrm>
          <a:prstGeom prst="rect">
            <a:avLst/>
          </a:prstGeom>
          <a:noFill/>
        </p:spPr>
        <p:txBody>
          <a:bodyPr wrap="square">
            <a:spAutoFit/>
          </a:bodyPr>
          <a:lstStyle/>
          <a:p>
            <a:pPr marL="0" lvl="0" indent="0" algn="l" rtl="0">
              <a:spcBef>
                <a:spcPts val="0"/>
              </a:spcBef>
              <a:spcAft>
                <a:spcPts val="0"/>
              </a:spcAft>
              <a:buNone/>
            </a:pPr>
            <a:r>
              <a:rPr lang="en-US" sz="1600" dirty="0">
                <a:latin typeface="Heiti TC Medium" pitchFamily="2" charset="-128"/>
                <a:ea typeface="Heiti TC Medium" pitchFamily="2" charset="-128"/>
                <a:cs typeface="Montserrat"/>
                <a:sym typeface="Montserrat"/>
              </a:rPr>
              <a:t>My Auntie worked at Oracle in hospitality</a:t>
            </a:r>
          </a:p>
        </p:txBody>
      </p:sp>
      <p:sp>
        <p:nvSpPr>
          <p:cNvPr id="6" name="Google Shape;509;p57">
            <a:extLst>
              <a:ext uri="{FF2B5EF4-FFF2-40B4-BE49-F238E27FC236}">
                <a16:creationId xmlns:a16="http://schemas.microsoft.com/office/drawing/2014/main" id="{AB8BB9F2-28D8-6874-9ED4-4C7F0C8C6454}"/>
              </a:ext>
            </a:extLst>
          </p:cNvPr>
          <p:cNvSpPr txBox="1"/>
          <p:nvPr/>
        </p:nvSpPr>
        <p:spPr>
          <a:xfrm>
            <a:off x="134996" y="2479571"/>
            <a:ext cx="2140400" cy="240400"/>
          </a:xfrm>
          <a:prstGeom prst="rect">
            <a:avLst/>
          </a:prstGeom>
          <a:noFill/>
          <a:ln>
            <a:noFill/>
          </a:ln>
        </p:spPr>
        <p:txBody>
          <a:bodyPr spcFirstLastPara="1" wrap="square" lIns="91433" tIns="91433" rIns="91433" bIns="91433" anchor="t" anchorCtr="0">
            <a:noAutofit/>
          </a:bodyPr>
          <a:lstStyle/>
          <a:p>
            <a:r>
              <a:rPr lang="en" sz="1600" dirty="0">
                <a:latin typeface="Heiti TC Medium" pitchFamily="2" charset="-128"/>
                <a:ea typeface="Heiti TC Medium" pitchFamily="2" charset="-128"/>
                <a:cs typeface="Montserrat"/>
                <a:sym typeface="Montserrat"/>
              </a:rPr>
              <a:t>My cousin: previously worked at WordPress</a:t>
            </a:r>
            <a:endParaRPr sz="1600" dirty="0">
              <a:latin typeface="Heiti TC Medium" pitchFamily="2" charset="-128"/>
              <a:ea typeface="Heiti TC Medium" pitchFamily="2" charset="-128"/>
              <a:cs typeface="Montserrat"/>
              <a:sym typeface="Montserra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3" name="Picture 2" descr="Logo&#10;&#10;Description automatically generated with medium confidence">
            <a:extLst>
              <a:ext uri="{FF2B5EF4-FFF2-40B4-BE49-F238E27FC236}">
                <a16:creationId xmlns:a16="http://schemas.microsoft.com/office/drawing/2014/main" id="{AA5ED791-3F08-EDB9-512E-32C8B64A03EB}"/>
              </a:ext>
            </a:extLst>
          </p:cNvPr>
          <p:cNvPicPr>
            <a:picLocks noChangeAspect="1"/>
          </p:cNvPicPr>
          <p:nvPr/>
        </p:nvPicPr>
        <p:blipFill>
          <a:blip r:embed="rId3"/>
          <a:stretch>
            <a:fillRect/>
          </a:stretch>
        </p:blipFill>
        <p:spPr>
          <a:xfrm>
            <a:off x="1" y="0"/>
            <a:ext cx="12191999" cy="6858000"/>
          </a:xfrm>
          <a:prstGeom prst="rect">
            <a:avLst/>
          </a:prstGeom>
        </p:spPr>
      </p:pic>
      <p:pic>
        <p:nvPicPr>
          <p:cNvPr id="4" name="Picture 3" descr="Logo, company name&#10;&#10;Description automatically generated">
            <a:extLst>
              <a:ext uri="{FF2B5EF4-FFF2-40B4-BE49-F238E27FC236}">
                <a16:creationId xmlns:a16="http://schemas.microsoft.com/office/drawing/2014/main" id="{19876DC3-9007-ED1F-95CF-C0E74E3345B7}"/>
              </a:ext>
            </a:extLst>
          </p:cNvPr>
          <p:cNvPicPr>
            <a:picLocks noChangeAspect="1"/>
          </p:cNvPicPr>
          <p:nvPr/>
        </p:nvPicPr>
        <p:blipFill>
          <a:blip r:embed="rId4"/>
          <a:stretch>
            <a:fillRect/>
          </a:stretch>
        </p:blipFill>
        <p:spPr>
          <a:xfrm>
            <a:off x="1597572" y="3429000"/>
            <a:ext cx="2603500" cy="2590800"/>
          </a:xfrm>
          <a:prstGeom prst="rect">
            <a:avLst/>
          </a:prstGeom>
        </p:spPr>
      </p:pic>
      <p:pic>
        <p:nvPicPr>
          <p:cNvPr id="9" name="Picture 8" descr="A picture containing text, person, standing, posing&#10;&#10;Description automatically generated">
            <a:extLst>
              <a:ext uri="{FF2B5EF4-FFF2-40B4-BE49-F238E27FC236}">
                <a16:creationId xmlns:a16="http://schemas.microsoft.com/office/drawing/2014/main" id="{D523D5A3-EBA5-B6F0-7F95-C8D2949274CD}"/>
              </a:ext>
            </a:extLst>
          </p:cNvPr>
          <p:cNvPicPr>
            <a:picLocks noChangeAspect="1"/>
          </p:cNvPicPr>
          <p:nvPr/>
        </p:nvPicPr>
        <p:blipFill>
          <a:blip r:embed="rId5"/>
          <a:stretch>
            <a:fillRect/>
          </a:stretch>
        </p:blipFill>
        <p:spPr>
          <a:xfrm>
            <a:off x="5798644" y="2807287"/>
            <a:ext cx="4498428" cy="3373821"/>
          </a:xfrm>
          <a:prstGeom prst="rect">
            <a:avLst/>
          </a:prstGeom>
        </p:spPr>
      </p:pic>
      <p:sp>
        <p:nvSpPr>
          <p:cNvPr id="2" name="TextBox 1">
            <a:extLst>
              <a:ext uri="{FF2B5EF4-FFF2-40B4-BE49-F238E27FC236}">
                <a16:creationId xmlns:a16="http://schemas.microsoft.com/office/drawing/2014/main" id="{856974A8-D5D5-E569-ADB0-CC20BC61DDD8}"/>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926496E0-457D-4C14-AE7C-2BB350ABCDCF}"/>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5129402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8" name="Picture 7" descr="A picture containing text, screenshot, sign&#10;&#10;Description automatically generated">
            <a:extLst>
              <a:ext uri="{FF2B5EF4-FFF2-40B4-BE49-F238E27FC236}">
                <a16:creationId xmlns:a16="http://schemas.microsoft.com/office/drawing/2014/main" id="{836FA617-12B6-6B81-D3D5-B92E95B9807E}"/>
              </a:ext>
            </a:extLst>
          </p:cNvPr>
          <p:cNvPicPr>
            <a:picLocks noChangeAspect="1"/>
          </p:cNvPicPr>
          <p:nvPr/>
        </p:nvPicPr>
        <p:blipFill>
          <a:blip r:embed="rId3"/>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9581569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3" name="Picture 2" descr="Logo&#10;&#10;Description automatically generated with medium confidence">
            <a:extLst>
              <a:ext uri="{FF2B5EF4-FFF2-40B4-BE49-F238E27FC236}">
                <a16:creationId xmlns:a16="http://schemas.microsoft.com/office/drawing/2014/main" id="{AA5ED791-3F08-EDB9-512E-32C8B64A03EB}"/>
              </a:ext>
            </a:extLst>
          </p:cNvPr>
          <p:cNvPicPr>
            <a:picLocks noChangeAspect="1"/>
          </p:cNvPicPr>
          <p:nvPr/>
        </p:nvPicPr>
        <p:blipFill>
          <a:blip r:embed="rId3"/>
          <a:stretch>
            <a:fillRect/>
          </a:stretch>
        </p:blipFill>
        <p:spPr>
          <a:xfrm>
            <a:off x="1" y="0"/>
            <a:ext cx="12191999"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9" name="Picture 8" descr="A group of people posing for a photo&#10;&#10;Description automatically generated">
            <a:extLst>
              <a:ext uri="{FF2B5EF4-FFF2-40B4-BE49-F238E27FC236}">
                <a16:creationId xmlns:a16="http://schemas.microsoft.com/office/drawing/2014/main" id="{A4604B86-C9B7-9325-2974-A5DDF492BAFA}"/>
              </a:ext>
            </a:extLst>
          </p:cNvPr>
          <p:cNvPicPr>
            <a:picLocks noChangeAspect="1"/>
          </p:cNvPicPr>
          <p:nvPr/>
        </p:nvPicPr>
        <p:blipFill>
          <a:blip r:embed="rId4"/>
          <a:stretch>
            <a:fillRect/>
          </a:stretch>
        </p:blipFill>
        <p:spPr>
          <a:xfrm>
            <a:off x="3141751" y="2659981"/>
            <a:ext cx="5908498" cy="3933323"/>
          </a:xfrm>
          <a:prstGeom prst="rect">
            <a:avLst/>
          </a:prstGeom>
        </p:spPr>
      </p:pic>
    </p:spTree>
    <p:extLst>
      <p:ext uri="{BB962C8B-B14F-4D97-AF65-F5344CB8AC3E}">
        <p14:creationId xmlns:p14="http://schemas.microsoft.com/office/powerpoint/2010/main" val="40797653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56398674-EA09-726E-DE29-11017C621B3D}"/>
              </a:ext>
            </a:extLst>
          </p:cNvPr>
          <p:cNvPicPr>
            <a:picLocks noChangeAspect="1"/>
          </p:cNvPicPr>
          <p:nvPr/>
        </p:nvPicPr>
        <p:blipFill>
          <a:blip r:embed="rId3"/>
          <a:stretch>
            <a:fillRect/>
          </a:stretch>
        </p:blipFill>
        <p:spPr>
          <a:xfrm>
            <a:off x="-1" y="0"/>
            <a:ext cx="12249397" cy="6890286"/>
          </a:xfrm>
          <a:prstGeom prst="rect">
            <a:avLst/>
          </a:prstGeom>
        </p:spPr>
      </p:pic>
    </p:spTree>
    <p:extLst>
      <p:ext uri="{BB962C8B-B14F-4D97-AF65-F5344CB8AC3E}">
        <p14:creationId xmlns:p14="http://schemas.microsoft.com/office/powerpoint/2010/main" val="37358500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3A3DA395-C4BA-2E8E-F04C-8908DB6CE7DB}"/>
              </a:ext>
            </a:extLst>
          </p:cNvPr>
          <p:cNvPicPr>
            <a:picLocks noChangeAspect="1"/>
          </p:cNvPicPr>
          <p:nvPr/>
        </p:nvPicPr>
        <p:blipFill>
          <a:blip r:embed="rId3"/>
          <a:stretch>
            <a:fillRect/>
          </a:stretch>
        </p:blipFill>
        <p:spPr>
          <a:xfrm>
            <a:off x="0" y="41564"/>
            <a:ext cx="12192000" cy="6858000"/>
          </a:xfrm>
          <a:prstGeom prst="rect">
            <a:avLst/>
          </a:prstGeom>
        </p:spPr>
      </p:pic>
      <p:pic>
        <p:nvPicPr>
          <p:cNvPr id="6" name="Picture 5" descr="Timeline&#10;&#10;Description automatically generated">
            <a:extLst>
              <a:ext uri="{FF2B5EF4-FFF2-40B4-BE49-F238E27FC236}">
                <a16:creationId xmlns:a16="http://schemas.microsoft.com/office/drawing/2014/main" id="{B70230A7-7F55-AE28-7401-663C4664DCA2}"/>
              </a:ext>
            </a:extLst>
          </p:cNvPr>
          <p:cNvPicPr>
            <a:picLocks noChangeAspect="1"/>
          </p:cNvPicPr>
          <p:nvPr/>
        </p:nvPicPr>
        <p:blipFill>
          <a:blip r:embed="rId4"/>
          <a:stretch>
            <a:fillRect/>
          </a:stretch>
        </p:blipFill>
        <p:spPr>
          <a:xfrm>
            <a:off x="354280" y="2089562"/>
            <a:ext cx="5991761" cy="4493821"/>
          </a:xfrm>
          <a:prstGeom prst="rect">
            <a:avLst/>
          </a:prstGeom>
        </p:spPr>
      </p:pic>
      <p:pic>
        <p:nvPicPr>
          <p:cNvPr id="12" name="Picture 11" descr="A collage of a person&#10;&#10;Description automatically generated with low confidence">
            <a:extLst>
              <a:ext uri="{FF2B5EF4-FFF2-40B4-BE49-F238E27FC236}">
                <a16:creationId xmlns:a16="http://schemas.microsoft.com/office/drawing/2014/main" id="{B3C8B3FC-6123-C656-38B6-7AA49B8D742C}"/>
              </a:ext>
            </a:extLst>
          </p:cNvPr>
          <p:cNvPicPr>
            <a:picLocks noChangeAspect="1"/>
          </p:cNvPicPr>
          <p:nvPr/>
        </p:nvPicPr>
        <p:blipFill>
          <a:blip r:embed="rId5"/>
          <a:stretch>
            <a:fillRect/>
          </a:stretch>
        </p:blipFill>
        <p:spPr>
          <a:xfrm>
            <a:off x="6989618" y="2089562"/>
            <a:ext cx="4493821" cy="4493821"/>
          </a:xfrm>
          <a:prstGeom prst="rect">
            <a:avLst/>
          </a:prstGeom>
        </p:spPr>
      </p:pic>
      <p:sp>
        <p:nvSpPr>
          <p:cNvPr id="14" name="TextBox 13">
            <a:extLst>
              <a:ext uri="{FF2B5EF4-FFF2-40B4-BE49-F238E27FC236}">
                <a16:creationId xmlns:a16="http://schemas.microsoft.com/office/drawing/2014/main" id="{BF80FE9F-FD73-27D1-31F6-0DEEE4BEB996}"/>
              </a:ext>
            </a:extLst>
          </p:cNvPr>
          <p:cNvSpPr txBox="1"/>
          <p:nvPr/>
        </p:nvSpPr>
        <p:spPr>
          <a:xfrm>
            <a:off x="-41564" y="1160419"/>
            <a:ext cx="12029703" cy="553998"/>
          </a:xfrm>
          <a:prstGeom prst="rect">
            <a:avLst/>
          </a:prstGeom>
          <a:noFill/>
        </p:spPr>
        <p:txBody>
          <a:bodyPr wrap="square">
            <a:spAutoFit/>
          </a:bodyPr>
          <a:lstStyle/>
          <a:p>
            <a:pPr algn="ctr"/>
            <a:r>
              <a:rPr lang="en-US" sz="3000" b="1" dirty="0">
                <a:solidFill>
                  <a:srgbClr val="CF9E02"/>
                </a:solidFill>
                <a:latin typeface="HEITI TC MEDIUM" pitchFamily="2" charset="-128"/>
                <a:ea typeface="HEITI TC MEDIUM" pitchFamily="2" charset="-128"/>
                <a:sym typeface="Montserrat SemiBold"/>
              </a:rPr>
              <a:t>Publishing my first book</a:t>
            </a:r>
            <a:endParaRPr lang="en-US" sz="3000" dirty="0">
              <a:solidFill>
                <a:srgbClr val="CF9E02"/>
              </a:solidFill>
              <a:latin typeface="Heiti TC Medium" pitchFamily="2" charset="-128"/>
              <a:ea typeface="Heiti TC Medium" pitchFamily="2" charset="-128"/>
            </a:endParaRPr>
          </a:p>
        </p:txBody>
      </p:sp>
      <p:sp>
        <p:nvSpPr>
          <p:cNvPr id="15" name="TextBox 14">
            <a:extLst>
              <a:ext uri="{FF2B5EF4-FFF2-40B4-BE49-F238E27FC236}">
                <a16:creationId xmlns:a16="http://schemas.microsoft.com/office/drawing/2014/main" id="{18B0E6F6-2D41-83A8-F25E-CDF42FC96C76}"/>
              </a:ext>
            </a:extLst>
          </p:cNvPr>
          <p:cNvSpPr txBox="1"/>
          <p:nvPr/>
        </p:nvSpPr>
        <p:spPr>
          <a:xfrm>
            <a:off x="162297" y="-40483"/>
            <a:ext cx="12029703" cy="1323439"/>
          </a:xfrm>
          <a:prstGeom prst="rect">
            <a:avLst/>
          </a:prstGeom>
          <a:noFill/>
        </p:spPr>
        <p:txBody>
          <a:bodyPr wrap="square">
            <a:spAutoFit/>
          </a:bodyPr>
          <a:lstStyle/>
          <a:p>
            <a:pPr algn="ctr"/>
            <a:r>
              <a:rPr lang="en-US" sz="4000" b="1" dirty="0">
                <a:solidFill>
                  <a:schemeClr val="bg1"/>
                </a:solidFill>
                <a:latin typeface="Hellix Black" pitchFamily="2" charset="77"/>
                <a:ea typeface="Heiti TC Medium" pitchFamily="2" charset="-128"/>
                <a:sym typeface="Montserrat SemiBold"/>
              </a:rPr>
              <a:t>Me in 2008, 2018</a:t>
            </a:r>
          </a:p>
          <a:p>
            <a:pPr algn="ctr"/>
            <a:r>
              <a:rPr lang="en-US" sz="4000" b="1" dirty="0">
                <a:solidFill>
                  <a:schemeClr val="bg1"/>
                </a:solidFill>
                <a:latin typeface="Hellix Black" pitchFamily="2" charset="77"/>
                <a:ea typeface="Heiti TC Medium" pitchFamily="2" charset="-128"/>
                <a:sym typeface="Montserrat SemiBold"/>
              </a:rPr>
              <a:t>Campaigns to Computer Science</a:t>
            </a:r>
            <a:endParaRPr lang="en-US" sz="4000" dirty="0"/>
          </a:p>
        </p:txBody>
      </p:sp>
    </p:spTree>
    <p:extLst>
      <p:ext uri="{BB962C8B-B14F-4D97-AF65-F5344CB8AC3E}">
        <p14:creationId xmlns:p14="http://schemas.microsoft.com/office/powerpoint/2010/main" val="14152650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pic>
        <p:nvPicPr>
          <p:cNvPr id="3" name="Picture 2" descr="A group of people holding signs&#10;&#10;Description automatically generated with medium confidence">
            <a:extLst>
              <a:ext uri="{FF2B5EF4-FFF2-40B4-BE49-F238E27FC236}">
                <a16:creationId xmlns:a16="http://schemas.microsoft.com/office/drawing/2014/main" id="{B1AD32DE-AB07-BFC4-F856-815D52799FB9}"/>
              </a:ext>
            </a:extLst>
          </p:cNvPr>
          <p:cNvPicPr>
            <a:picLocks noChangeAspect="1"/>
          </p:cNvPicPr>
          <p:nvPr/>
        </p:nvPicPr>
        <p:blipFill>
          <a:blip r:embed="rId3"/>
          <a:stretch>
            <a:fillRect/>
          </a:stretch>
        </p:blipFill>
        <p:spPr>
          <a:xfrm>
            <a:off x="1971472" y="214008"/>
            <a:ext cx="7772400" cy="5829300"/>
          </a:xfrm>
          <a:prstGeom prst="rect">
            <a:avLst/>
          </a:prstGeom>
        </p:spPr>
      </p:pic>
    </p:spTree>
    <p:extLst>
      <p:ext uri="{BB962C8B-B14F-4D97-AF65-F5344CB8AC3E}">
        <p14:creationId xmlns:p14="http://schemas.microsoft.com/office/powerpoint/2010/main" val="21010040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E9C4-1A91-9FB1-C26F-F5748A21F903}"/>
              </a:ext>
            </a:extLst>
          </p:cNvPr>
          <p:cNvSpPr>
            <a:spLocks noGrp="1"/>
          </p:cNvSpPr>
          <p:nvPr>
            <p:ph type="ctrTitle"/>
          </p:nvPr>
        </p:nvSpPr>
        <p:spPr>
          <a:xfrm>
            <a:off x="0" y="0"/>
            <a:ext cx="12192000" cy="3572540"/>
          </a:xfrm>
        </p:spPr>
        <p:txBody>
          <a:bodyPr>
            <a:noAutofit/>
          </a:bodyPr>
          <a:lstStyle/>
          <a:p>
            <a:pPr>
              <a:lnSpc>
                <a:spcPct val="200000"/>
              </a:lnSpc>
            </a:pPr>
            <a:r>
              <a:rPr lang="en-US" sz="5000" dirty="0">
                <a:solidFill>
                  <a:schemeClr val="bg1"/>
                </a:solidFill>
                <a:latin typeface="Hellix Black" pitchFamily="2" charset="77"/>
                <a:cs typeface="Aharoni" panose="02010803020104030203" pitchFamily="2" charset="-79"/>
              </a:rPr>
              <a:t>What is my job like?</a:t>
            </a:r>
          </a:p>
        </p:txBody>
      </p:sp>
      <p:sp>
        <p:nvSpPr>
          <p:cNvPr id="3" name="TextBox 2">
            <a:extLst>
              <a:ext uri="{FF2B5EF4-FFF2-40B4-BE49-F238E27FC236}">
                <a16:creationId xmlns:a16="http://schemas.microsoft.com/office/drawing/2014/main" id="{5D27ED64-F477-B130-4560-4D432CC5E3C2}"/>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5BE0D286-3CE1-3BD8-09D0-5E24F625F3EF}"/>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8567506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68"/>
          <p:cNvSpPr/>
          <p:nvPr/>
        </p:nvSpPr>
        <p:spPr>
          <a:xfrm>
            <a:off x="0" y="0"/>
            <a:ext cx="12192000" cy="6858000"/>
          </a:xfrm>
          <a:prstGeom prst="rect">
            <a:avLst/>
          </a:prstGeom>
          <a:solidFill>
            <a:schemeClr val="dk1"/>
          </a:solidFill>
          <a:ln>
            <a:noFill/>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pic>
        <p:nvPicPr>
          <p:cNvPr id="259" name="Google Shape;259;p68"/>
          <p:cNvPicPr preferRelativeResize="0"/>
          <p:nvPr/>
        </p:nvPicPr>
        <p:blipFill rotWithShape="1">
          <a:blip r:embed="rId3">
            <a:alphaModFix amt="23000"/>
          </a:blip>
          <a:srcRect r="1642"/>
          <a:stretch/>
        </p:blipFill>
        <p:spPr>
          <a:xfrm>
            <a:off x="1" y="1"/>
            <a:ext cx="12192004" cy="6972799"/>
          </a:xfrm>
          <a:prstGeom prst="rect">
            <a:avLst/>
          </a:prstGeom>
          <a:noFill/>
          <a:ln>
            <a:noFill/>
          </a:ln>
        </p:spPr>
      </p:pic>
      <p:sp>
        <p:nvSpPr>
          <p:cNvPr id="260" name="Google Shape;260;p68"/>
          <p:cNvSpPr txBox="1"/>
          <p:nvPr/>
        </p:nvSpPr>
        <p:spPr>
          <a:xfrm>
            <a:off x="4212680" y="5095325"/>
            <a:ext cx="1650800" cy="318060"/>
          </a:xfrm>
          <a:prstGeom prst="rect">
            <a:avLst/>
          </a:prstGeom>
          <a:noFill/>
          <a:ln>
            <a:noFill/>
          </a:ln>
        </p:spPr>
        <p:txBody>
          <a:bodyPr spcFirstLastPara="1" wrap="square" lIns="91433" tIns="45700" rIns="91433" bIns="45700" anchor="t" anchorCtr="0">
            <a:spAutoFit/>
          </a:bodyPr>
          <a:lstStyle/>
          <a:p>
            <a:pPr algn="ctr"/>
            <a:r>
              <a:rPr lang="en" sz="1467">
                <a:solidFill>
                  <a:schemeClr val="lt1"/>
                </a:solidFill>
                <a:latin typeface="Questrial"/>
                <a:ea typeface="Questrial"/>
                <a:cs typeface="Questrial"/>
                <a:sym typeface="Questrial"/>
              </a:rPr>
              <a:t>Ardees Rabang</a:t>
            </a:r>
            <a:endParaRPr sz="1467"/>
          </a:p>
        </p:txBody>
      </p:sp>
      <p:sp>
        <p:nvSpPr>
          <p:cNvPr id="261" name="Google Shape;261;p68"/>
          <p:cNvSpPr txBox="1"/>
          <p:nvPr/>
        </p:nvSpPr>
        <p:spPr>
          <a:xfrm>
            <a:off x="4212681" y="5351997"/>
            <a:ext cx="1650800" cy="420716"/>
          </a:xfrm>
          <a:prstGeom prst="rect">
            <a:avLst/>
          </a:prstGeom>
          <a:noFill/>
          <a:ln>
            <a:noFill/>
          </a:ln>
        </p:spPr>
        <p:txBody>
          <a:bodyPr spcFirstLastPara="1" wrap="square" lIns="91433" tIns="45700" rIns="91433" bIns="45700" anchor="t" anchorCtr="0">
            <a:spAutoFit/>
          </a:bodyPr>
          <a:lstStyle/>
          <a:p>
            <a:pPr algn="ctr"/>
            <a:r>
              <a:rPr lang="en" sz="1067">
                <a:solidFill>
                  <a:schemeClr val="lt1"/>
                </a:solidFill>
                <a:latin typeface="Roboto Light"/>
                <a:ea typeface="Roboto Light"/>
                <a:cs typeface="Roboto Light"/>
                <a:sym typeface="Roboto Light"/>
              </a:rPr>
              <a:t>Co-Founder and Chief Production Officer</a:t>
            </a:r>
            <a:endParaRPr sz="1467">
              <a:solidFill>
                <a:schemeClr val="lt1"/>
              </a:solidFill>
            </a:endParaRPr>
          </a:p>
        </p:txBody>
      </p:sp>
      <p:sp>
        <p:nvSpPr>
          <p:cNvPr id="262" name="Google Shape;262;p68"/>
          <p:cNvSpPr txBox="1"/>
          <p:nvPr/>
        </p:nvSpPr>
        <p:spPr>
          <a:xfrm>
            <a:off x="6035129" y="5095325"/>
            <a:ext cx="1650800" cy="318060"/>
          </a:xfrm>
          <a:prstGeom prst="rect">
            <a:avLst/>
          </a:prstGeom>
          <a:noFill/>
          <a:ln>
            <a:noFill/>
          </a:ln>
        </p:spPr>
        <p:txBody>
          <a:bodyPr spcFirstLastPara="1" wrap="square" lIns="91433" tIns="45700" rIns="91433" bIns="45700" anchor="t" anchorCtr="0">
            <a:spAutoFit/>
          </a:bodyPr>
          <a:lstStyle/>
          <a:p>
            <a:pPr algn="ctr"/>
            <a:r>
              <a:rPr lang="en" sz="1467">
                <a:solidFill>
                  <a:schemeClr val="lt1"/>
                </a:solidFill>
                <a:latin typeface="Questrial"/>
                <a:ea typeface="Questrial"/>
                <a:cs typeface="Questrial"/>
                <a:sym typeface="Questrial"/>
              </a:rPr>
              <a:t>Erin Pañgilinan</a:t>
            </a:r>
            <a:endParaRPr sz="1467"/>
          </a:p>
        </p:txBody>
      </p:sp>
      <p:sp>
        <p:nvSpPr>
          <p:cNvPr id="263" name="Google Shape;263;p68"/>
          <p:cNvSpPr txBox="1"/>
          <p:nvPr/>
        </p:nvSpPr>
        <p:spPr>
          <a:xfrm>
            <a:off x="6035130" y="5351997"/>
            <a:ext cx="1650800" cy="420716"/>
          </a:xfrm>
          <a:prstGeom prst="rect">
            <a:avLst/>
          </a:prstGeom>
          <a:noFill/>
          <a:ln>
            <a:noFill/>
          </a:ln>
        </p:spPr>
        <p:txBody>
          <a:bodyPr spcFirstLastPara="1" wrap="square" lIns="91433" tIns="45700" rIns="91433" bIns="45700" anchor="t" anchorCtr="0">
            <a:spAutoFit/>
          </a:bodyPr>
          <a:lstStyle/>
          <a:p>
            <a:pPr algn="ctr"/>
            <a:r>
              <a:rPr lang="en" sz="1067">
                <a:solidFill>
                  <a:schemeClr val="lt1"/>
                </a:solidFill>
                <a:latin typeface="Roboto Light"/>
                <a:ea typeface="Roboto Light"/>
                <a:cs typeface="Roboto Light"/>
                <a:sym typeface="Roboto Light"/>
              </a:rPr>
              <a:t>Co-Founder and Chief Technology Officer</a:t>
            </a:r>
            <a:endParaRPr sz="1467">
              <a:solidFill>
                <a:schemeClr val="lt1"/>
              </a:solidFill>
            </a:endParaRPr>
          </a:p>
        </p:txBody>
      </p:sp>
      <p:sp>
        <p:nvSpPr>
          <p:cNvPr id="267" name="Google Shape;267;p68"/>
          <p:cNvSpPr txBox="1"/>
          <p:nvPr/>
        </p:nvSpPr>
        <p:spPr>
          <a:xfrm>
            <a:off x="2403421" y="1091800"/>
            <a:ext cx="7058800" cy="338642"/>
          </a:xfrm>
          <a:prstGeom prst="rect">
            <a:avLst/>
          </a:prstGeom>
          <a:noFill/>
          <a:ln>
            <a:noFill/>
          </a:ln>
        </p:spPr>
        <p:txBody>
          <a:bodyPr spcFirstLastPara="1" wrap="square" lIns="91433" tIns="45700" rIns="91433" bIns="45700" anchor="t" anchorCtr="0">
            <a:spAutoFit/>
          </a:bodyPr>
          <a:lstStyle/>
          <a:p>
            <a:pPr algn="ctr">
              <a:lnSpc>
                <a:spcPct val="150000"/>
              </a:lnSpc>
            </a:pPr>
            <a:r>
              <a:rPr lang="en" sz="1067" dirty="0">
                <a:solidFill>
                  <a:schemeClr val="lt1"/>
                </a:solidFill>
                <a:latin typeface="Roboto Light"/>
                <a:ea typeface="Roboto Light"/>
                <a:cs typeface="Roboto Light"/>
                <a:sym typeface="Roboto Light"/>
              </a:rPr>
              <a:t>Team with extensive industry experience in television, film, the metaverses, and community organizing.</a:t>
            </a:r>
            <a:endParaRPr sz="1467" dirty="0">
              <a:solidFill>
                <a:schemeClr val="lt1"/>
              </a:solidFill>
            </a:endParaRPr>
          </a:p>
        </p:txBody>
      </p:sp>
      <p:pic>
        <p:nvPicPr>
          <p:cNvPr id="268" name="Google Shape;268;p68"/>
          <p:cNvPicPr preferRelativeResize="0">
            <a:picLocks noGrp="1"/>
          </p:cNvPicPr>
          <p:nvPr>
            <p:ph type="pic" idx="4"/>
          </p:nvPr>
        </p:nvPicPr>
        <p:blipFill rotWithShape="1">
          <a:blip r:embed="rId4">
            <a:alphaModFix/>
          </a:blip>
          <a:srcRect l="18600" r="18600"/>
          <a:stretch/>
        </p:blipFill>
        <p:spPr>
          <a:xfrm>
            <a:off x="4028547" y="1579167"/>
            <a:ext cx="1742001" cy="3285200"/>
          </a:xfrm>
          <a:prstGeom prst="rect">
            <a:avLst/>
          </a:prstGeom>
          <a:solidFill>
            <a:schemeClr val="lt1"/>
          </a:solidFill>
          <a:ln>
            <a:noFill/>
          </a:ln>
        </p:spPr>
      </p:pic>
      <p:pic>
        <p:nvPicPr>
          <p:cNvPr id="269" name="Google Shape;269;p68"/>
          <p:cNvPicPr preferRelativeResize="0">
            <a:picLocks noGrp="1"/>
          </p:cNvPicPr>
          <p:nvPr>
            <p:ph type="pic" idx="2"/>
          </p:nvPr>
        </p:nvPicPr>
        <p:blipFill rotWithShape="1">
          <a:blip r:embed="rId5">
            <a:alphaModFix/>
          </a:blip>
          <a:srcRect l="33131" t="10390" r="10883" b="19261"/>
          <a:stretch/>
        </p:blipFill>
        <p:spPr>
          <a:xfrm>
            <a:off x="5985065" y="1579167"/>
            <a:ext cx="1742000" cy="3285200"/>
          </a:xfrm>
          <a:prstGeom prst="rect">
            <a:avLst/>
          </a:prstGeom>
          <a:solidFill>
            <a:schemeClr val="lt1"/>
          </a:solidFill>
          <a:ln>
            <a:noFill/>
          </a:ln>
        </p:spPr>
      </p:pic>
      <p:pic>
        <p:nvPicPr>
          <p:cNvPr id="280" name="Google Shape;280;p68"/>
          <p:cNvPicPr preferRelativeResize="0"/>
          <p:nvPr/>
        </p:nvPicPr>
        <p:blipFill>
          <a:blip r:embed="rId6">
            <a:alphaModFix/>
          </a:blip>
          <a:stretch>
            <a:fillRect/>
          </a:stretch>
        </p:blipFill>
        <p:spPr>
          <a:xfrm>
            <a:off x="4991147" y="6273133"/>
            <a:ext cx="779407" cy="318000"/>
          </a:xfrm>
          <a:prstGeom prst="rect">
            <a:avLst/>
          </a:prstGeom>
          <a:noFill/>
          <a:ln>
            <a:noFill/>
          </a:ln>
        </p:spPr>
      </p:pic>
      <p:pic>
        <p:nvPicPr>
          <p:cNvPr id="281" name="Google Shape;281;p68"/>
          <p:cNvPicPr preferRelativeResize="0"/>
          <p:nvPr/>
        </p:nvPicPr>
        <p:blipFill>
          <a:blip r:embed="rId7">
            <a:alphaModFix/>
          </a:blip>
          <a:stretch>
            <a:fillRect/>
          </a:stretch>
        </p:blipFill>
        <p:spPr>
          <a:xfrm>
            <a:off x="6317880" y="5932967"/>
            <a:ext cx="1085333" cy="188267"/>
          </a:xfrm>
          <a:prstGeom prst="rect">
            <a:avLst/>
          </a:prstGeom>
          <a:noFill/>
          <a:ln>
            <a:noFill/>
          </a:ln>
        </p:spPr>
      </p:pic>
      <p:pic>
        <p:nvPicPr>
          <p:cNvPr id="282" name="Google Shape;282;p68"/>
          <p:cNvPicPr preferRelativeResize="0"/>
          <p:nvPr/>
        </p:nvPicPr>
        <p:blipFill>
          <a:blip r:embed="rId8">
            <a:alphaModFix/>
          </a:blip>
          <a:stretch>
            <a:fillRect/>
          </a:stretch>
        </p:blipFill>
        <p:spPr>
          <a:xfrm>
            <a:off x="4503378" y="5857616"/>
            <a:ext cx="946412" cy="318000"/>
          </a:xfrm>
          <a:prstGeom prst="rect">
            <a:avLst/>
          </a:prstGeom>
          <a:noFill/>
          <a:ln>
            <a:noFill/>
          </a:ln>
        </p:spPr>
      </p:pic>
      <p:pic>
        <p:nvPicPr>
          <p:cNvPr id="283" name="Google Shape;283;p68"/>
          <p:cNvPicPr preferRelativeResize="0"/>
          <p:nvPr/>
        </p:nvPicPr>
        <p:blipFill>
          <a:blip r:embed="rId9">
            <a:alphaModFix/>
          </a:blip>
          <a:stretch>
            <a:fillRect/>
          </a:stretch>
        </p:blipFill>
        <p:spPr>
          <a:xfrm>
            <a:off x="4028547" y="6260434"/>
            <a:ext cx="764508" cy="318033"/>
          </a:xfrm>
          <a:prstGeom prst="rect">
            <a:avLst/>
          </a:prstGeom>
          <a:noFill/>
          <a:ln>
            <a:noFill/>
          </a:ln>
        </p:spPr>
      </p:pic>
      <p:pic>
        <p:nvPicPr>
          <p:cNvPr id="289" name="Google Shape;289;p68" descr="Logo&#10;&#10;Description automatically generated"/>
          <p:cNvPicPr preferRelativeResize="0"/>
          <p:nvPr/>
        </p:nvPicPr>
        <p:blipFill rotWithShape="1">
          <a:blip r:embed="rId10">
            <a:alphaModFix/>
          </a:blip>
          <a:srcRect l="10840" t="12173" r="10201" b="12166"/>
          <a:stretch/>
        </p:blipFill>
        <p:spPr>
          <a:xfrm>
            <a:off x="6799330" y="6260433"/>
            <a:ext cx="555800" cy="431691"/>
          </a:xfrm>
          <a:prstGeom prst="rect">
            <a:avLst/>
          </a:prstGeom>
          <a:noFill/>
          <a:ln>
            <a:noFill/>
          </a:ln>
        </p:spPr>
      </p:pic>
      <p:pic>
        <p:nvPicPr>
          <p:cNvPr id="292" name="Google Shape;292;p68"/>
          <p:cNvPicPr preferRelativeResize="0"/>
          <p:nvPr/>
        </p:nvPicPr>
        <p:blipFill>
          <a:blip r:embed="rId11">
            <a:alphaModFix/>
          </a:blip>
          <a:stretch>
            <a:fillRect/>
          </a:stretch>
        </p:blipFill>
        <p:spPr>
          <a:xfrm>
            <a:off x="6372413" y="6260433"/>
            <a:ext cx="318320" cy="318003"/>
          </a:xfrm>
          <a:prstGeom prst="rect">
            <a:avLst/>
          </a:prstGeom>
          <a:noFill/>
          <a:ln>
            <a:noFill/>
          </a:ln>
        </p:spPr>
      </p:pic>
      <p:pic>
        <p:nvPicPr>
          <p:cNvPr id="10" name="Picture 9" descr="Logo&#10;&#10;Description automatically generated">
            <a:extLst>
              <a:ext uri="{FF2B5EF4-FFF2-40B4-BE49-F238E27FC236}">
                <a16:creationId xmlns:a16="http://schemas.microsoft.com/office/drawing/2014/main" id="{25718799-9F52-C2E5-DE49-A8DE95405AFB}"/>
              </a:ext>
            </a:extLst>
          </p:cNvPr>
          <p:cNvPicPr>
            <a:picLocks noChangeAspect="1"/>
          </p:cNvPicPr>
          <p:nvPr/>
        </p:nvPicPr>
        <p:blipFill>
          <a:blip r:embed="rId12"/>
          <a:stretch>
            <a:fillRect/>
          </a:stretch>
        </p:blipFill>
        <p:spPr>
          <a:xfrm>
            <a:off x="5404624" y="120432"/>
            <a:ext cx="1056394" cy="1024055"/>
          </a:xfrm>
          <a:prstGeom prst="rect">
            <a:avLst/>
          </a:prstGeom>
        </p:spPr>
      </p:pic>
      <p:sp>
        <p:nvSpPr>
          <p:cNvPr id="2" name="TextBox 1">
            <a:extLst>
              <a:ext uri="{FF2B5EF4-FFF2-40B4-BE49-F238E27FC236}">
                <a16:creationId xmlns:a16="http://schemas.microsoft.com/office/drawing/2014/main" id="{9E18BFBA-8DC9-FE7A-7B83-7BA8CC74231B}"/>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EF6E41F0-1372-C074-A127-9B71681F1B8B}"/>
              </a:ext>
            </a:extLst>
          </p:cNvPr>
          <p:cNvSpPr txBox="1"/>
          <p:nvPr/>
        </p:nvSpPr>
        <p:spPr>
          <a:xfrm>
            <a:off x="6067928" y="6488668"/>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8" name="Picture 7" descr="Logo&#10;&#10;Description automatically generated with low confidence">
            <a:extLst>
              <a:ext uri="{FF2B5EF4-FFF2-40B4-BE49-F238E27FC236}">
                <a16:creationId xmlns:a16="http://schemas.microsoft.com/office/drawing/2014/main" id="{CD04A4CC-9B02-E9C9-19E6-5795415E6279}"/>
              </a:ext>
            </a:extLst>
          </p:cNvPr>
          <p:cNvPicPr>
            <a:picLocks noChangeAspect="1"/>
          </p:cNvPicPr>
          <p:nvPr/>
        </p:nvPicPr>
        <p:blipFill>
          <a:blip r:embed="rId3"/>
          <a:stretch>
            <a:fillRect/>
          </a:stretch>
        </p:blipFill>
        <p:spPr>
          <a:xfrm>
            <a:off x="1" y="0"/>
            <a:ext cx="12191999" cy="6857999"/>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7" name="Picture 6" descr="A person sitting on a chair in front of a television screen&#10;&#10;Description automatically generated with low confidence">
            <a:extLst>
              <a:ext uri="{FF2B5EF4-FFF2-40B4-BE49-F238E27FC236}">
                <a16:creationId xmlns:a16="http://schemas.microsoft.com/office/drawing/2014/main" id="{7EC92235-1063-0696-546B-F619BE0471BE}"/>
              </a:ext>
            </a:extLst>
          </p:cNvPr>
          <p:cNvPicPr>
            <a:picLocks noChangeAspect="1"/>
          </p:cNvPicPr>
          <p:nvPr/>
        </p:nvPicPr>
        <p:blipFill rotWithShape="1">
          <a:blip r:embed="rId4"/>
          <a:srcRect l="1243" r="571" b="4793"/>
          <a:stretch/>
        </p:blipFill>
        <p:spPr>
          <a:xfrm>
            <a:off x="580445" y="1484484"/>
            <a:ext cx="11219291" cy="4892253"/>
          </a:xfrm>
          <a:prstGeom prst="rect">
            <a:avLst/>
          </a:prstGeom>
        </p:spPr>
      </p:pic>
    </p:spTree>
    <p:extLst>
      <p:ext uri="{BB962C8B-B14F-4D97-AF65-F5344CB8AC3E}">
        <p14:creationId xmlns:p14="http://schemas.microsoft.com/office/powerpoint/2010/main" val="26414925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6262F564-6AFD-E882-644B-ECF3E078D40B}"/>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12" name="Picture 11">
            <a:extLst>
              <a:ext uri="{FF2B5EF4-FFF2-40B4-BE49-F238E27FC236}">
                <a16:creationId xmlns:a16="http://schemas.microsoft.com/office/drawing/2014/main" id="{0A70DBBC-301F-9812-3C40-FC5876C79CB9}"/>
              </a:ext>
            </a:extLst>
          </p:cNvPr>
          <p:cNvPicPr>
            <a:picLocks noChangeAspect="1"/>
          </p:cNvPicPr>
          <p:nvPr/>
        </p:nvPicPr>
        <p:blipFill>
          <a:blip r:embed="rId4"/>
          <a:stretch>
            <a:fillRect/>
          </a:stretch>
        </p:blipFill>
        <p:spPr>
          <a:xfrm>
            <a:off x="6742894" y="2655566"/>
            <a:ext cx="3048000" cy="3048000"/>
          </a:xfrm>
          <a:prstGeom prst="rect">
            <a:avLst/>
          </a:prstGeom>
        </p:spPr>
      </p:pic>
      <p:pic>
        <p:nvPicPr>
          <p:cNvPr id="16" name="Picture 15">
            <a:extLst>
              <a:ext uri="{FF2B5EF4-FFF2-40B4-BE49-F238E27FC236}">
                <a16:creationId xmlns:a16="http://schemas.microsoft.com/office/drawing/2014/main" id="{7F656068-AC24-D746-3EF8-233353295CEF}"/>
              </a:ext>
            </a:extLst>
          </p:cNvPr>
          <p:cNvPicPr>
            <a:picLocks noChangeAspect="1"/>
          </p:cNvPicPr>
          <p:nvPr/>
        </p:nvPicPr>
        <p:blipFill>
          <a:blip r:embed="rId5"/>
          <a:stretch>
            <a:fillRect/>
          </a:stretch>
        </p:blipFill>
        <p:spPr>
          <a:xfrm>
            <a:off x="2907119" y="3350803"/>
            <a:ext cx="3542666" cy="2352763"/>
          </a:xfrm>
          <a:prstGeom prst="rect">
            <a:avLst/>
          </a:prstGeom>
        </p:spPr>
      </p:pic>
      <p:sp>
        <p:nvSpPr>
          <p:cNvPr id="17" name="Title 1">
            <a:extLst>
              <a:ext uri="{FF2B5EF4-FFF2-40B4-BE49-F238E27FC236}">
                <a16:creationId xmlns:a16="http://schemas.microsoft.com/office/drawing/2014/main" id="{EC57E263-0C22-F5DB-9F4C-B517BB20ED0B}"/>
              </a:ext>
            </a:extLst>
          </p:cNvPr>
          <p:cNvSpPr txBox="1">
            <a:spLocks/>
          </p:cNvSpPr>
          <p:nvPr/>
        </p:nvSpPr>
        <p:spPr>
          <a:xfrm>
            <a:off x="1333500" y="4352223"/>
            <a:ext cx="9639300" cy="184184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dirty="0">
                <a:latin typeface="Hellix Black" pitchFamily="2" charset="77"/>
                <a:cs typeface="Aharoni" panose="02010803020104030203" pitchFamily="2" charset="-79"/>
              </a:rPr>
              <a:t>When coding and designing, project management, screenwriting</a:t>
            </a:r>
          </a:p>
        </p:txBody>
      </p:sp>
    </p:spTree>
    <p:extLst>
      <p:ext uri="{BB962C8B-B14F-4D97-AF65-F5344CB8AC3E}">
        <p14:creationId xmlns:p14="http://schemas.microsoft.com/office/powerpoint/2010/main" val="40715321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3" name="Picture 2" descr="Text, chat or text message&#10;&#10;Description automatically generated">
            <a:extLst>
              <a:ext uri="{FF2B5EF4-FFF2-40B4-BE49-F238E27FC236}">
                <a16:creationId xmlns:a16="http://schemas.microsoft.com/office/drawing/2014/main" id="{63A85D83-CA32-FC0E-154C-76070F493E20}"/>
              </a:ext>
            </a:extLst>
          </p:cNvPr>
          <p:cNvPicPr>
            <a:picLocks noChangeAspect="1"/>
          </p:cNvPicPr>
          <p:nvPr/>
        </p:nvPicPr>
        <p:blipFill>
          <a:blip r:embed="rId3"/>
          <a:stretch>
            <a:fillRect/>
          </a:stretch>
        </p:blipFill>
        <p:spPr>
          <a:xfrm>
            <a:off x="0" y="0"/>
            <a:ext cx="12192000" cy="6858000"/>
          </a:xfrm>
          <a:prstGeom prst="rect">
            <a:avLst/>
          </a:prstGeom>
        </p:spPr>
      </p:pic>
      <p:pic>
        <p:nvPicPr>
          <p:cNvPr id="4" name="Picture 3" descr="A person sitting at a desk with a computer and books on it&#10;&#10;Description automatically generated with low confidence">
            <a:extLst>
              <a:ext uri="{FF2B5EF4-FFF2-40B4-BE49-F238E27FC236}">
                <a16:creationId xmlns:a16="http://schemas.microsoft.com/office/drawing/2014/main" id="{CD0BC636-E7C9-7AC2-B3C7-68B2CD455876}"/>
              </a:ext>
            </a:extLst>
          </p:cNvPr>
          <p:cNvPicPr>
            <a:picLocks noChangeAspect="1"/>
          </p:cNvPicPr>
          <p:nvPr/>
        </p:nvPicPr>
        <p:blipFill>
          <a:blip r:embed="rId4"/>
          <a:stretch>
            <a:fillRect/>
          </a:stretch>
        </p:blipFill>
        <p:spPr>
          <a:xfrm>
            <a:off x="6756438" y="1607009"/>
            <a:ext cx="5397158" cy="3028785"/>
          </a:xfrm>
          <a:prstGeom prst="rect">
            <a:avLst/>
          </a:prstGeom>
        </p:spPr>
      </p:pic>
      <p:sp>
        <p:nvSpPr>
          <p:cNvPr id="5" name="Title 1">
            <a:extLst>
              <a:ext uri="{FF2B5EF4-FFF2-40B4-BE49-F238E27FC236}">
                <a16:creationId xmlns:a16="http://schemas.microsoft.com/office/drawing/2014/main" id="{67C5A129-7FA6-AE18-0359-E8C260738BDB}"/>
              </a:ext>
            </a:extLst>
          </p:cNvPr>
          <p:cNvSpPr>
            <a:spLocks noGrp="1"/>
          </p:cNvSpPr>
          <p:nvPr>
            <p:ph type="ctrTitle"/>
          </p:nvPr>
        </p:nvSpPr>
        <p:spPr>
          <a:xfrm>
            <a:off x="6756438" y="862730"/>
            <a:ext cx="5435562" cy="1487065"/>
          </a:xfrm>
        </p:spPr>
        <p:txBody>
          <a:bodyPr>
            <a:noAutofit/>
          </a:bodyPr>
          <a:lstStyle/>
          <a:p>
            <a:r>
              <a:rPr lang="en-US" sz="4500" dirty="0">
                <a:solidFill>
                  <a:schemeClr val="bg1"/>
                </a:solidFill>
                <a:latin typeface="Hellix Black" pitchFamily="2" charset="77"/>
                <a:cs typeface="Aharoni" panose="02010803020104030203" pitchFamily="2" charset="-79"/>
              </a:rPr>
              <a:t>When debugging…</a:t>
            </a:r>
          </a:p>
        </p:txBody>
      </p:sp>
    </p:spTree>
    <p:extLst>
      <p:ext uri="{BB962C8B-B14F-4D97-AF65-F5344CB8AC3E}">
        <p14:creationId xmlns:p14="http://schemas.microsoft.com/office/powerpoint/2010/main" val="13071988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8" name="Picture 7" descr="Logo&#10;&#10;Description automatically generated with low confidence">
            <a:extLst>
              <a:ext uri="{FF2B5EF4-FFF2-40B4-BE49-F238E27FC236}">
                <a16:creationId xmlns:a16="http://schemas.microsoft.com/office/drawing/2014/main" id="{CD04A4CC-9B02-E9C9-19E6-5795415E6279}"/>
              </a:ext>
            </a:extLst>
          </p:cNvPr>
          <p:cNvPicPr>
            <a:picLocks noChangeAspect="1"/>
          </p:cNvPicPr>
          <p:nvPr/>
        </p:nvPicPr>
        <p:blipFill>
          <a:blip r:embed="rId3"/>
          <a:stretch>
            <a:fillRect/>
          </a:stretch>
        </p:blipFill>
        <p:spPr>
          <a:xfrm>
            <a:off x="-1" y="0"/>
            <a:ext cx="12191999" cy="6857999"/>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6" name="Picture 5">
            <a:extLst>
              <a:ext uri="{FF2B5EF4-FFF2-40B4-BE49-F238E27FC236}">
                <a16:creationId xmlns:a16="http://schemas.microsoft.com/office/drawing/2014/main" id="{91BC721D-AF52-0B99-D749-7F1160D00236}"/>
              </a:ext>
            </a:extLst>
          </p:cNvPr>
          <p:cNvPicPr>
            <a:picLocks noChangeAspect="1"/>
          </p:cNvPicPr>
          <p:nvPr/>
        </p:nvPicPr>
        <p:blipFill>
          <a:blip r:embed="rId4"/>
          <a:stretch>
            <a:fillRect/>
          </a:stretch>
        </p:blipFill>
        <p:spPr>
          <a:xfrm>
            <a:off x="2560718" y="2584213"/>
            <a:ext cx="7070559" cy="3977190"/>
          </a:xfrm>
          <a:prstGeom prst="rect">
            <a:avLst/>
          </a:prstGeom>
        </p:spPr>
      </p:pic>
    </p:spTree>
    <p:extLst>
      <p:ext uri="{BB962C8B-B14F-4D97-AF65-F5344CB8AC3E}">
        <p14:creationId xmlns:p14="http://schemas.microsoft.com/office/powerpoint/2010/main" val="25141276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6262F564-6AFD-E882-644B-ECF3E078D40B}"/>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11" name="Picture 10">
            <a:extLst>
              <a:ext uri="{FF2B5EF4-FFF2-40B4-BE49-F238E27FC236}">
                <a16:creationId xmlns:a16="http://schemas.microsoft.com/office/drawing/2014/main" id="{BE61DA34-634E-E1D8-10C2-2772BA2ECCFE}"/>
              </a:ext>
            </a:extLst>
          </p:cNvPr>
          <p:cNvPicPr>
            <a:picLocks noChangeAspect="1"/>
          </p:cNvPicPr>
          <p:nvPr/>
        </p:nvPicPr>
        <p:blipFill>
          <a:blip r:embed="rId4"/>
          <a:stretch>
            <a:fillRect/>
          </a:stretch>
        </p:blipFill>
        <p:spPr>
          <a:xfrm>
            <a:off x="1511299" y="1351149"/>
            <a:ext cx="9253683" cy="5084441"/>
          </a:xfrm>
          <a:prstGeom prst="rect">
            <a:avLst/>
          </a:prstGeom>
        </p:spPr>
      </p:pic>
    </p:spTree>
    <p:extLst>
      <p:ext uri="{BB962C8B-B14F-4D97-AF65-F5344CB8AC3E}">
        <p14:creationId xmlns:p14="http://schemas.microsoft.com/office/powerpoint/2010/main" val="6033780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3DB6BA75-AE46-91B4-E497-05F0604D5F64}"/>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11" name="TextBox 10">
            <a:extLst>
              <a:ext uri="{FF2B5EF4-FFF2-40B4-BE49-F238E27FC236}">
                <a16:creationId xmlns:a16="http://schemas.microsoft.com/office/drawing/2014/main" id="{35F6A7A4-D495-A03D-1428-E2D92E445D96}"/>
              </a:ext>
            </a:extLst>
          </p:cNvPr>
          <p:cNvSpPr txBox="1"/>
          <p:nvPr/>
        </p:nvSpPr>
        <p:spPr>
          <a:xfrm>
            <a:off x="2978235" y="2474509"/>
            <a:ext cx="6142510" cy="4939814"/>
          </a:xfrm>
          <a:prstGeom prst="rect">
            <a:avLst/>
          </a:prstGeom>
          <a:noFill/>
        </p:spPr>
        <p:txBody>
          <a:bodyPr wrap="square">
            <a:spAutoFit/>
          </a:bodyPr>
          <a:lstStyle/>
          <a:p>
            <a:r>
              <a:rPr lang="en-US" sz="4500" dirty="0">
                <a:latin typeface="Hellix Black" pitchFamily="2" charset="77"/>
                <a:cs typeface="Aharoni" panose="02010803020104030203" pitchFamily="2" charset="-79"/>
              </a:rPr>
              <a:t>WE</a:t>
            </a:r>
          </a:p>
          <a:p>
            <a:r>
              <a:rPr lang="en-US" sz="4500" dirty="0">
                <a:latin typeface="Hellix Black" pitchFamily="2" charset="77"/>
                <a:cs typeface="Aharoni" panose="02010803020104030203" pitchFamily="2" charset="-79"/>
              </a:rPr>
              <a:t>ARE ALL</a:t>
            </a:r>
          </a:p>
          <a:p>
            <a:r>
              <a:rPr lang="en-US" sz="4500" dirty="0">
                <a:latin typeface="Hellix Black" pitchFamily="2" charset="77"/>
                <a:cs typeface="Aharoni" panose="02010803020104030203" pitchFamily="2" charset="-79"/>
              </a:rPr>
              <a:t>GONNA </a:t>
            </a:r>
          </a:p>
          <a:p>
            <a:r>
              <a:rPr lang="en-US" sz="4500" dirty="0">
                <a:latin typeface="Hellix Black" pitchFamily="2" charset="77"/>
                <a:cs typeface="Aharoni" panose="02010803020104030203" pitchFamily="2" charset="-79"/>
              </a:rPr>
              <a:t>MAKE </a:t>
            </a:r>
          </a:p>
          <a:p>
            <a:r>
              <a:rPr lang="en-US" sz="4500" dirty="0">
                <a:latin typeface="Hellix Black" pitchFamily="2" charset="77"/>
                <a:cs typeface="Aharoni" panose="02010803020104030203" pitchFamily="2" charset="-79"/>
              </a:rPr>
              <a:t>IT</a:t>
            </a:r>
          </a:p>
          <a:p>
            <a:r>
              <a:rPr lang="en-US" sz="4500" dirty="0">
                <a:latin typeface="Hellix Black" pitchFamily="2" charset="77"/>
                <a:cs typeface="Aharoni" panose="02010803020104030203" pitchFamily="2" charset="-79"/>
              </a:rPr>
              <a:t>(WAGMI)</a:t>
            </a:r>
          </a:p>
          <a:p>
            <a:endParaRPr lang="en-US" sz="4500" dirty="0">
              <a:latin typeface="Hellix Black" pitchFamily="2" charset="77"/>
              <a:cs typeface="Aharoni" panose="02010803020104030203" pitchFamily="2" charset="-79"/>
            </a:endParaRPr>
          </a:p>
        </p:txBody>
      </p:sp>
    </p:spTree>
    <p:extLst>
      <p:ext uri="{BB962C8B-B14F-4D97-AF65-F5344CB8AC3E}">
        <p14:creationId xmlns:p14="http://schemas.microsoft.com/office/powerpoint/2010/main" val="9676265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6262F564-6AFD-E882-644B-ECF3E078D40B}"/>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11" name="Picture 10" descr="A person looking at a whiteboard&#10;&#10;Description automatically generated with low confidence">
            <a:extLst>
              <a:ext uri="{FF2B5EF4-FFF2-40B4-BE49-F238E27FC236}">
                <a16:creationId xmlns:a16="http://schemas.microsoft.com/office/drawing/2014/main" id="{4D6035F2-5A7E-B693-9262-F1D4ACCABF16}"/>
              </a:ext>
            </a:extLst>
          </p:cNvPr>
          <p:cNvPicPr>
            <a:picLocks noChangeAspect="1"/>
          </p:cNvPicPr>
          <p:nvPr/>
        </p:nvPicPr>
        <p:blipFill>
          <a:blip r:embed="rId4"/>
          <a:stretch>
            <a:fillRect/>
          </a:stretch>
        </p:blipFill>
        <p:spPr>
          <a:xfrm>
            <a:off x="914400" y="1380270"/>
            <a:ext cx="10498476" cy="4884536"/>
          </a:xfrm>
          <a:prstGeom prst="rect">
            <a:avLst/>
          </a:prstGeom>
        </p:spPr>
      </p:pic>
    </p:spTree>
    <p:extLst>
      <p:ext uri="{BB962C8B-B14F-4D97-AF65-F5344CB8AC3E}">
        <p14:creationId xmlns:p14="http://schemas.microsoft.com/office/powerpoint/2010/main" val="13766796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8" name="Picture 7" descr="Logo&#10;&#10;Description automatically generated with low confidence">
            <a:extLst>
              <a:ext uri="{FF2B5EF4-FFF2-40B4-BE49-F238E27FC236}">
                <a16:creationId xmlns:a16="http://schemas.microsoft.com/office/drawing/2014/main" id="{CD04A4CC-9B02-E9C9-19E6-5795415E6279}"/>
              </a:ext>
            </a:extLst>
          </p:cNvPr>
          <p:cNvPicPr>
            <a:picLocks noChangeAspect="1"/>
          </p:cNvPicPr>
          <p:nvPr/>
        </p:nvPicPr>
        <p:blipFill>
          <a:blip r:embed="rId3"/>
          <a:stretch>
            <a:fillRect/>
          </a:stretch>
        </p:blipFill>
        <p:spPr>
          <a:xfrm>
            <a:off x="-1" y="0"/>
            <a:ext cx="12191999" cy="6857999"/>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2" name="Picture 1" descr="Diagram, schematic&#10;&#10;Description automatically generated">
            <a:extLst>
              <a:ext uri="{FF2B5EF4-FFF2-40B4-BE49-F238E27FC236}">
                <a16:creationId xmlns:a16="http://schemas.microsoft.com/office/drawing/2014/main" id="{8A3947B4-5DE7-B848-679E-B8934E057841}"/>
              </a:ext>
            </a:extLst>
          </p:cNvPr>
          <p:cNvPicPr>
            <a:picLocks noChangeAspect="1"/>
          </p:cNvPicPr>
          <p:nvPr/>
        </p:nvPicPr>
        <p:blipFill>
          <a:blip r:embed="rId4"/>
          <a:stretch>
            <a:fillRect/>
          </a:stretch>
        </p:blipFill>
        <p:spPr>
          <a:xfrm>
            <a:off x="0" y="1469584"/>
            <a:ext cx="10447425" cy="4795222"/>
          </a:xfrm>
          <a:prstGeom prst="rect">
            <a:avLst/>
          </a:prstGeom>
        </p:spPr>
      </p:pic>
    </p:spTree>
    <p:extLst>
      <p:ext uri="{BB962C8B-B14F-4D97-AF65-F5344CB8AC3E}">
        <p14:creationId xmlns:p14="http://schemas.microsoft.com/office/powerpoint/2010/main" val="4004912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9" name="Picture 8" descr="A picture containing text, decorated, painted&#10;&#10;Description automatically generated">
            <a:extLst>
              <a:ext uri="{FF2B5EF4-FFF2-40B4-BE49-F238E27FC236}">
                <a16:creationId xmlns:a16="http://schemas.microsoft.com/office/drawing/2014/main" id="{C96423E9-9948-001E-7A36-1BE15AC81369}"/>
              </a:ext>
            </a:extLst>
          </p:cNvPr>
          <p:cNvPicPr>
            <a:picLocks noChangeAspect="1"/>
          </p:cNvPicPr>
          <p:nvPr/>
        </p:nvPicPr>
        <p:blipFill rotWithShape="1">
          <a:blip r:embed="rId3">
            <a:alphaModFix amt="35000"/>
          </a:blip>
          <a:srcRect l="3406" b="17673"/>
          <a:stretch/>
        </p:blipFill>
        <p:spPr>
          <a:xfrm>
            <a:off x="1481864" y="1"/>
            <a:ext cx="10742569" cy="6858000"/>
          </a:xfrm>
          <a:prstGeom prst="rect">
            <a:avLst/>
          </a:prstGeom>
        </p:spPr>
      </p:pic>
      <p:sp>
        <p:nvSpPr>
          <p:cNvPr id="2" name="Google Shape;300;p69">
            <a:extLst>
              <a:ext uri="{FF2B5EF4-FFF2-40B4-BE49-F238E27FC236}">
                <a16:creationId xmlns:a16="http://schemas.microsoft.com/office/drawing/2014/main" id="{B6ABAE44-8235-F561-7216-3735195C48F1}"/>
              </a:ext>
            </a:extLst>
          </p:cNvPr>
          <p:cNvSpPr txBox="1"/>
          <p:nvPr/>
        </p:nvSpPr>
        <p:spPr>
          <a:xfrm>
            <a:off x="1481864" y="-473556"/>
            <a:ext cx="10710135" cy="8330175"/>
          </a:xfrm>
          <a:prstGeom prst="rect">
            <a:avLst/>
          </a:prstGeom>
          <a:noFill/>
          <a:ln>
            <a:noFill/>
          </a:ln>
        </p:spPr>
        <p:txBody>
          <a:bodyPr spcFirstLastPara="1" wrap="square" lIns="121900" tIns="60933" rIns="121900" bIns="60933" anchor="t" anchorCtr="0">
            <a:spAutoFit/>
          </a:bodyPr>
          <a:lstStyle/>
          <a:p>
            <a:pPr algn="ctr">
              <a:lnSpc>
                <a:spcPct val="200000"/>
              </a:lnSpc>
              <a:buClr>
                <a:srgbClr val="000000"/>
              </a:buClr>
              <a:buSzPts val="20000"/>
            </a:pPr>
            <a:r>
              <a:rPr lang="en" sz="26666" b="1" dirty="0">
                <a:latin typeface="HEITI TC MEDIUM" pitchFamily="2" charset="-128"/>
                <a:ea typeface="HEITI TC MEDIUM" pitchFamily="2" charset="-128"/>
                <a:cs typeface="Questrial"/>
                <a:sym typeface="Questrial"/>
              </a:rPr>
              <a:t>2</a:t>
            </a:r>
            <a:r>
              <a:rPr lang="en" sz="13333" b="1" dirty="0">
                <a:solidFill>
                  <a:schemeClr val="lt1"/>
                </a:solidFill>
                <a:latin typeface="Questrial"/>
                <a:ea typeface="Questrial"/>
                <a:cs typeface="Questrial"/>
                <a:sym typeface="Questrial"/>
              </a:rPr>
              <a:t> </a:t>
            </a:r>
            <a:endParaRPr sz="13333" b="1" dirty="0">
              <a:solidFill>
                <a:schemeClr val="lt1"/>
              </a:solidFill>
              <a:latin typeface="Arial"/>
              <a:ea typeface="Arial"/>
              <a:cs typeface="Arial"/>
              <a:sym typeface="Arial"/>
            </a:endParaRPr>
          </a:p>
        </p:txBody>
      </p:sp>
      <p:sp>
        <p:nvSpPr>
          <p:cNvPr id="238" name="Google Shape;238;p67"/>
          <p:cNvSpPr txBox="1"/>
          <p:nvPr/>
        </p:nvSpPr>
        <p:spPr>
          <a:xfrm>
            <a:off x="1449431" y="1754060"/>
            <a:ext cx="10742569" cy="2400617"/>
          </a:xfrm>
          <a:prstGeom prst="rect">
            <a:avLst/>
          </a:prstGeom>
          <a:noFill/>
          <a:ln>
            <a:noFill/>
          </a:ln>
        </p:spPr>
        <p:txBody>
          <a:bodyPr spcFirstLastPara="1" wrap="square" lIns="91433" tIns="45700" rIns="91433" bIns="45700" anchor="t" anchorCtr="0">
            <a:spAutoFit/>
          </a:bodyPr>
          <a:lstStyle/>
          <a:p>
            <a:pPr marL="93131" algn="ctr">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 STORY OF US</a:t>
            </a:r>
            <a:endParaRPr lang="en-US" sz="5000" dirty="0">
              <a:solidFill>
                <a:srgbClr val="000000"/>
              </a:solidFill>
              <a:latin typeface="Hellix Black" pitchFamily="2" charset="77"/>
              <a:ea typeface="Questrial"/>
              <a:cs typeface="Arial"/>
              <a:sym typeface="Arial"/>
            </a:endParaRPr>
          </a:p>
          <a:p>
            <a:pPr marL="93131">
              <a:lnSpc>
                <a:spcPct val="150000"/>
              </a:lnSpc>
              <a:buClr>
                <a:schemeClr val="dk1"/>
              </a:buClr>
              <a:buSzPts val="1100"/>
            </a:pPr>
            <a:endParaRPr sz="5000" dirty="0">
              <a:solidFill>
                <a:srgbClr val="000000"/>
              </a:solidFill>
              <a:latin typeface="Hellix Black" pitchFamily="2" charset="77"/>
              <a:ea typeface="Arial"/>
              <a:cs typeface="Arial"/>
              <a:sym typeface="Arial"/>
            </a:endParaRPr>
          </a:p>
        </p:txBody>
      </p:sp>
      <p:sp>
        <p:nvSpPr>
          <p:cNvPr id="3" name="Google Shape;301;p69">
            <a:extLst>
              <a:ext uri="{FF2B5EF4-FFF2-40B4-BE49-F238E27FC236}">
                <a16:creationId xmlns:a16="http://schemas.microsoft.com/office/drawing/2014/main" id="{97443218-FA39-AC3A-C024-8EADBEF7EC26}"/>
              </a:ext>
            </a:extLst>
          </p:cNvPr>
          <p:cNvSpPr txBox="1"/>
          <p:nvPr/>
        </p:nvSpPr>
        <p:spPr>
          <a:xfrm>
            <a:off x="1481864" y="5615889"/>
            <a:ext cx="10710136" cy="779518"/>
          </a:xfrm>
          <a:prstGeom prst="rect">
            <a:avLst/>
          </a:prstGeom>
          <a:noFill/>
          <a:ln>
            <a:noFill/>
          </a:ln>
        </p:spPr>
        <p:txBody>
          <a:bodyPr spcFirstLastPara="1" wrap="square" lIns="121900" tIns="60933" rIns="121900" bIns="60933" anchor="t" anchorCtr="0">
            <a:spAutoFit/>
          </a:bodyPr>
          <a:lstStyle/>
          <a:p>
            <a:pPr algn="ctr">
              <a:lnSpc>
                <a:spcPct val="200000"/>
              </a:lnSpc>
              <a:buClr>
                <a:srgbClr val="000000"/>
              </a:buClr>
              <a:buSzPts val="1600"/>
            </a:pPr>
            <a:r>
              <a:rPr lang="en" sz="2133" b="1" dirty="0">
                <a:latin typeface="HEITI TC MEDIUM" pitchFamily="2" charset="-128"/>
                <a:ea typeface="HEITI TC MEDIUM" pitchFamily="2" charset="-128"/>
                <a:cs typeface="Questrial"/>
                <a:sym typeface="Questrial"/>
              </a:rPr>
              <a:t>OUR STORY</a:t>
            </a:r>
            <a:endParaRPr sz="2133" b="1" dirty="0">
              <a:latin typeface="HEITI TC MEDIUM" pitchFamily="2" charset="-128"/>
              <a:ea typeface="HEITI TC MEDIUM" pitchFamily="2" charset="-128"/>
              <a:cs typeface="Arial"/>
              <a:sym typeface="Arial"/>
            </a:endParaRPr>
          </a:p>
        </p:txBody>
      </p:sp>
      <p:sp>
        <p:nvSpPr>
          <p:cNvPr id="6" name="Google Shape;251;p67">
            <a:extLst>
              <a:ext uri="{FF2B5EF4-FFF2-40B4-BE49-F238E27FC236}">
                <a16:creationId xmlns:a16="http://schemas.microsoft.com/office/drawing/2014/main" id="{1DC90C0F-2229-1055-C049-8214D752E896}"/>
              </a:ext>
            </a:extLst>
          </p:cNvPr>
          <p:cNvSpPr/>
          <p:nvPr/>
        </p:nvSpPr>
        <p:spPr>
          <a:xfrm>
            <a:off x="-275" y="-150118"/>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8" name="Google Shape;252;p67">
            <a:extLst>
              <a:ext uri="{FF2B5EF4-FFF2-40B4-BE49-F238E27FC236}">
                <a16:creationId xmlns:a16="http://schemas.microsoft.com/office/drawing/2014/main" id="{1354DAB0-DA26-3DB6-0BB7-867F53D21A6F}"/>
              </a:ext>
            </a:extLst>
          </p:cNvPr>
          <p:cNvSpPr txBox="1"/>
          <p:nvPr/>
        </p:nvSpPr>
        <p:spPr>
          <a:xfrm rot="16200000">
            <a:off x="-2519599" y="3062367"/>
            <a:ext cx="6520898" cy="861734"/>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5000" dirty="0">
                <a:solidFill>
                  <a:schemeClr val="lt1"/>
                </a:solidFill>
                <a:latin typeface="Hellix Black" pitchFamily="2" charset="77"/>
                <a:ea typeface="Questrial"/>
                <a:cs typeface="Questrial"/>
                <a:sym typeface="Questrial"/>
              </a:rPr>
              <a:t>STORY OF US</a:t>
            </a:r>
            <a:endParaRPr sz="5000" dirty="0">
              <a:solidFill>
                <a:srgbClr val="000000"/>
              </a:solidFill>
              <a:latin typeface="Hellix Black" pitchFamily="2" charset="77"/>
              <a:ea typeface="Arial"/>
              <a:cs typeface="Arial"/>
              <a:sym typeface="Arial"/>
            </a:endParaRPr>
          </a:p>
        </p:txBody>
      </p:sp>
    </p:spTree>
    <p:extLst>
      <p:ext uri="{BB962C8B-B14F-4D97-AF65-F5344CB8AC3E}">
        <p14:creationId xmlns:p14="http://schemas.microsoft.com/office/powerpoint/2010/main" val="41788861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E9C4-1A91-9FB1-C26F-F5748A21F903}"/>
              </a:ext>
            </a:extLst>
          </p:cNvPr>
          <p:cNvSpPr>
            <a:spLocks noGrp="1"/>
          </p:cNvSpPr>
          <p:nvPr>
            <p:ph type="ctrTitle"/>
          </p:nvPr>
        </p:nvSpPr>
        <p:spPr>
          <a:xfrm>
            <a:off x="0" y="2386255"/>
            <a:ext cx="4685414" cy="3826702"/>
          </a:xfrm>
        </p:spPr>
        <p:txBody>
          <a:bodyPr>
            <a:noAutofit/>
          </a:bodyPr>
          <a:lstStyle/>
          <a:p>
            <a:pPr>
              <a:lnSpc>
                <a:spcPct val="200000"/>
              </a:lnSpc>
            </a:pPr>
            <a:r>
              <a:rPr lang="en-US" sz="2500" dirty="0">
                <a:solidFill>
                  <a:schemeClr val="bg1"/>
                </a:solidFill>
                <a:latin typeface="Hellix Black" pitchFamily="2" charset="77"/>
                <a:ea typeface="Heiti TC Medium" pitchFamily="2" charset="-128"/>
                <a:cs typeface="Aharoni" panose="02010803020104030203" pitchFamily="2" charset="-79"/>
              </a:rPr>
              <a:t>As women of color in tech, how do we </a:t>
            </a:r>
            <a:r>
              <a:rPr lang="en-US" sz="2500" b="1" dirty="0">
                <a:solidFill>
                  <a:schemeClr val="bg1"/>
                </a:solidFill>
                <a:latin typeface="Hellix Black" pitchFamily="2" charset="77"/>
                <a:ea typeface="HEITI TC MEDIUM" pitchFamily="2" charset="-128"/>
                <a:cs typeface="Aharoni" panose="02010803020104030203" pitchFamily="2" charset="-79"/>
              </a:rPr>
              <a:t>reframe</a:t>
            </a:r>
            <a:r>
              <a:rPr lang="en-US" sz="2500" dirty="0">
                <a:solidFill>
                  <a:schemeClr val="bg1"/>
                </a:solidFill>
                <a:latin typeface="Hellix Black" pitchFamily="2" charset="77"/>
                <a:ea typeface="Heiti TC Medium" pitchFamily="2" charset="-128"/>
                <a:cs typeface="Aharoni" panose="02010803020104030203" pitchFamily="2" charset="-79"/>
              </a:rPr>
              <a:t> expectations of our profession to serve and create new ideas and framework for creating  solutions relevant to our communities?</a:t>
            </a:r>
          </a:p>
        </p:txBody>
      </p:sp>
      <p:pic>
        <p:nvPicPr>
          <p:cNvPr id="4" name="Picture 3" descr="A person sitting at a table with a computer&#10;&#10;Description automatically generated with medium confidence">
            <a:extLst>
              <a:ext uri="{FF2B5EF4-FFF2-40B4-BE49-F238E27FC236}">
                <a16:creationId xmlns:a16="http://schemas.microsoft.com/office/drawing/2014/main" id="{2A298B15-A784-629D-3FCC-62FC01DB2521}"/>
              </a:ext>
            </a:extLst>
          </p:cNvPr>
          <p:cNvPicPr>
            <a:picLocks noChangeAspect="1"/>
          </p:cNvPicPr>
          <p:nvPr/>
        </p:nvPicPr>
        <p:blipFill rotWithShape="1">
          <a:blip r:embed="rId3"/>
          <a:srcRect r="26726"/>
          <a:stretch/>
        </p:blipFill>
        <p:spPr>
          <a:xfrm>
            <a:off x="4685414" y="0"/>
            <a:ext cx="7506586" cy="6829646"/>
          </a:xfrm>
          <a:prstGeom prst="rect">
            <a:avLst/>
          </a:prstGeom>
        </p:spPr>
      </p:pic>
      <p:sp>
        <p:nvSpPr>
          <p:cNvPr id="5" name="TextBox 4">
            <a:extLst>
              <a:ext uri="{FF2B5EF4-FFF2-40B4-BE49-F238E27FC236}">
                <a16:creationId xmlns:a16="http://schemas.microsoft.com/office/drawing/2014/main" id="{C45E67A5-D4D7-3364-2ABD-3195F0283110}"/>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444408EA-F9EF-9E25-F990-43419AF9874A}"/>
              </a:ext>
            </a:extLst>
          </p:cNvPr>
          <p:cNvSpPr txBox="1"/>
          <p:nvPr/>
        </p:nvSpPr>
        <p:spPr>
          <a:xfrm>
            <a:off x="6067928" y="6488668"/>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36090317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E9C4-1A91-9FB1-C26F-F5748A21F903}"/>
              </a:ext>
            </a:extLst>
          </p:cNvPr>
          <p:cNvSpPr>
            <a:spLocks noGrp="1"/>
          </p:cNvSpPr>
          <p:nvPr>
            <p:ph type="ctrTitle"/>
          </p:nvPr>
        </p:nvSpPr>
        <p:spPr>
          <a:xfrm>
            <a:off x="1524000" y="178274"/>
            <a:ext cx="9144000" cy="2387600"/>
          </a:xfrm>
        </p:spPr>
        <p:txBody>
          <a:bodyPr/>
          <a:lstStyle/>
          <a:p>
            <a:r>
              <a:rPr lang="en-US" dirty="0">
                <a:solidFill>
                  <a:schemeClr val="bg1"/>
                </a:solidFill>
                <a:latin typeface="Hellix Black" pitchFamily="2" charset="77"/>
                <a:cs typeface="Aharoni" panose="02010803020104030203" pitchFamily="2" charset="-79"/>
              </a:rPr>
              <a:t>ASK GOOD QUESTIONS</a:t>
            </a:r>
          </a:p>
        </p:txBody>
      </p:sp>
      <p:sp>
        <p:nvSpPr>
          <p:cNvPr id="3" name="Subtitle 2">
            <a:extLst>
              <a:ext uri="{FF2B5EF4-FFF2-40B4-BE49-F238E27FC236}">
                <a16:creationId xmlns:a16="http://schemas.microsoft.com/office/drawing/2014/main" id="{32753D83-98AB-12BF-875F-37A9486D19B3}"/>
              </a:ext>
            </a:extLst>
          </p:cNvPr>
          <p:cNvSpPr>
            <a:spLocks noGrp="1"/>
          </p:cNvSpPr>
          <p:nvPr>
            <p:ph type="subTitle" idx="1"/>
          </p:nvPr>
        </p:nvSpPr>
        <p:spPr>
          <a:xfrm>
            <a:off x="1524000" y="2735139"/>
            <a:ext cx="9144000" cy="1655762"/>
          </a:xfrm>
        </p:spPr>
        <p:txBody>
          <a:bodyPr>
            <a:noAutofit/>
          </a:bodyPr>
          <a:lstStyle/>
          <a:p>
            <a:r>
              <a:rPr lang="en-US" sz="5000" b="1" i="0" dirty="0">
                <a:solidFill>
                  <a:schemeClr val="bg1"/>
                </a:solidFill>
                <a:effectLst/>
                <a:latin typeface="HEITI TC MEDIUM" pitchFamily="2" charset="-128"/>
                <a:ea typeface="HEITI TC MEDIUM" pitchFamily="2" charset="-128"/>
              </a:rPr>
              <a:t>What are the engineering tradeoffs, financial tradeoffs,</a:t>
            </a:r>
            <a:r>
              <a:rPr lang="en-US" sz="5000" b="1" dirty="0">
                <a:solidFill>
                  <a:schemeClr val="bg1"/>
                </a:solidFill>
                <a:latin typeface="HEITI TC MEDIUM" pitchFamily="2" charset="-128"/>
                <a:ea typeface="HEITI TC MEDIUM" pitchFamily="2" charset="-128"/>
              </a:rPr>
              <a:t> ethical/moral dilemmas if we choose a specific path?</a:t>
            </a:r>
          </a:p>
        </p:txBody>
      </p:sp>
      <p:sp>
        <p:nvSpPr>
          <p:cNvPr id="4" name="TextBox 3">
            <a:extLst>
              <a:ext uri="{FF2B5EF4-FFF2-40B4-BE49-F238E27FC236}">
                <a16:creationId xmlns:a16="http://schemas.microsoft.com/office/drawing/2014/main" id="{02D4E16C-A8E8-1B89-CAE5-7A2C48EC620E}"/>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3FC95E1-9C9B-5B9E-545A-9B215253C650}"/>
              </a:ext>
            </a:extLst>
          </p:cNvPr>
          <p:cNvSpPr txBox="1"/>
          <p:nvPr/>
        </p:nvSpPr>
        <p:spPr>
          <a:xfrm>
            <a:off x="6067928" y="6488668"/>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9093029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3" name="Picture 2" descr="A person working on a blackboard&#10;&#10;Description automatically generated with low confidence">
            <a:extLst>
              <a:ext uri="{FF2B5EF4-FFF2-40B4-BE49-F238E27FC236}">
                <a16:creationId xmlns:a16="http://schemas.microsoft.com/office/drawing/2014/main" id="{68EF9567-36E0-ACD0-540F-C46C67687F66}"/>
              </a:ext>
            </a:extLst>
          </p:cNvPr>
          <p:cNvPicPr>
            <a:picLocks noChangeAspect="1"/>
          </p:cNvPicPr>
          <p:nvPr/>
        </p:nvPicPr>
        <p:blipFill>
          <a:blip r:embed="rId3"/>
          <a:stretch>
            <a:fillRect/>
          </a:stretch>
        </p:blipFill>
        <p:spPr>
          <a:xfrm>
            <a:off x="1264937" y="122973"/>
            <a:ext cx="9662125" cy="6430367"/>
          </a:xfrm>
          <a:prstGeom prst="rect">
            <a:avLst/>
          </a:prstGeom>
        </p:spPr>
      </p:pic>
      <p:sp>
        <p:nvSpPr>
          <p:cNvPr id="2" name="TextBox 1">
            <a:extLst>
              <a:ext uri="{FF2B5EF4-FFF2-40B4-BE49-F238E27FC236}">
                <a16:creationId xmlns:a16="http://schemas.microsoft.com/office/drawing/2014/main" id="{EA424989-1CC5-38A0-B45B-D315CD67B8EC}"/>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40CD57FC-A76A-380D-B035-F72B4D48C98C}"/>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40392699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3" name="Picture 2" descr="A picture containing road, building, outdoor, street&#10;&#10;Description automatically generated">
            <a:extLst>
              <a:ext uri="{FF2B5EF4-FFF2-40B4-BE49-F238E27FC236}">
                <a16:creationId xmlns:a16="http://schemas.microsoft.com/office/drawing/2014/main" id="{3A540410-4AEE-D665-5D4A-42365A9E59E5}"/>
              </a:ext>
            </a:extLst>
          </p:cNvPr>
          <p:cNvPicPr>
            <a:picLocks noChangeAspect="1"/>
          </p:cNvPicPr>
          <p:nvPr/>
        </p:nvPicPr>
        <p:blipFill>
          <a:blip r:embed="rId3"/>
          <a:stretch>
            <a:fillRect/>
          </a:stretch>
        </p:blipFill>
        <p:spPr>
          <a:xfrm>
            <a:off x="316428" y="1351396"/>
            <a:ext cx="3543300" cy="3822700"/>
          </a:xfrm>
          <a:prstGeom prst="rect">
            <a:avLst/>
          </a:prstGeom>
        </p:spPr>
      </p:pic>
      <p:pic>
        <p:nvPicPr>
          <p:cNvPr id="8" name="Picture 7" descr="A picture containing road&#10;&#10;Description automatically generated">
            <a:extLst>
              <a:ext uri="{FF2B5EF4-FFF2-40B4-BE49-F238E27FC236}">
                <a16:creationId xmlns:a16="http://schemas.microsoft.com/office/drawing/2014/main" id="{7733EC06-2697-4F7B-EF73-DF6455D8DBA5}"/>
              </a:ext>
            </a:extLst>
          </p:cNvPr>
          <p:cNvPicPr>
            <a:picLocks noChangeAspect="1"/>
          </p:cNvPicPr>
          <p:nvPr/>
        </p:nvPicPr>
        <p:blipFill>
          <a:blip r:embed="rId4"/>
          <a:stretch>
            <a:fillRect/>
          </a:stretch>
        </p:blipFill>
        <p:spPr>
          <a:xfrm>
            <a:off x="4234872" y="613228"/>
            <a:ext cx="7772400" cy="4857750"/>
          </a:xfrm>
          <a:prstGeom prst="rect">
            <a:avLst/>
          </a:prstGeom>
        </p:spPr>
      </p:pic>
      <p:sp>
        <p:nvSpPr>
          <p:cNvPr id="2" name="TextBox 1">
            <a:extLst>
              <a:ext uri="{FF2B5EF4-FFF2-40B4-BE49-F238E27FC236}">
                <a16:creationId xmlns:a16="http://schemas.microsoft.com/office/drawing/2014/main" id="{2722FFCE-C505-127E-188F-9C3664F63244}"/>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23026141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0C11C4-0F53-0208-25B5-C33F93A96C13}"/>
              </a:ext>
            </a:extLst>
          </p:cNvPr>
          <p:cNvPicPr>
            <a:picLocks noChangeAspect="1"/>
          </p:cNvPicPr>
          <p:nvPr/>
        </p:nvPicPr>
        <p:blipFill>
          <a:blip r:embed="rId3"/>
          <a:stretch>
            <a:fillRect/>
          </a:stretch>
        </p:blipFill>
        <p:spPr>
          <a:xfrm>
            <a:off x="1562454" y="24815"/>
            <a:ext cx="8627921" cy="6359010"/>
          </a:xfrm>
          <a:prstGeom prst="rect">
            <a:avLst/>
          </a:prstGeom>
        </p:spPr>
      </p:pic>
      <p:sp>
        <p:nvSpPr>
          <p:cNvPr id="3" name="TextBox 2">
            <a:extLst>
              <a:ext uri="{FF2B5EF4-FFF2-40B4-BE49-F238E27FC236}">
                <a16:creationId xmlns:a16="http://schemas.microsoft.com/office/drawing/2014/main" id="{62BE4F59-5E23-DE05-8116-98770D1C0B44}"/>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D2C1AB6B-A1BF-F364-D260-81C9790DA84B}"/>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12691904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10" name="Subtitle 2">
            <a:extLst>
              <a:ext uri="{FF2B5EF4-FFF2-40B4-BE49-F238E27FC236}">
                <a16:creationId xmlns:a16="http://schemas.microsoft.com/office/drawing/2014/main" id="{A4872A7F-0FED-DB33-302C-B45FA435E693}"/>
              </a:ext>
            </a:extLst>
          </p:cNvPr>
          <p:cNvSpPr txBox="1">
            <a:spLocks/>
          </p:cNvSpPr>
          <p:nvPr/>
        </p:nvSpPr>
        <p:spPr>
          <a:xfrm>
            <a:off x="0" y="2457080"/>
            <a:ext cx="12192000" cy="57379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4000" b="1" dirty="0">
                <a:solidFill>
                  <a:schemeClr val="bg1"/>
                </a:solidFill>
                <a:latin typeface="Hellix Black" pitchFamily="2" charset="77"/>
                <a:ea typeface="Heiti TC Medium" pitchFamily="2" charset="-128"/>
                <a:sym typeface="Montserrat SemiBold"/>
              </a:rPr>
              <a:t>WHAT’S YOUR JAM? WHAT’S YOUR STACK?</a:t>
            </a:r>
          </a:p>
        </p:txBody>
      </p:sp>
      <p:sp>
        <p:nvSpPr>
          <p:cNvPr id="12" name="TextBox 11">
            <a:extLst>
              <a:ext uri="{FF2B5EF4-FFF2-40B4-BE49-F238E27FC236}">
                <a16:creationId xmlns:a16="http://schemas.microsoft.com/office/drawing/2014/main" id="{645E8410-C21B-CBC3-6941-A940864BC97D}"/>
              </a:ext>
            </a:extLst>
          </p:cNvPr>
          <p:cNvSpPr txBox="1"/>
          <p:nvPr/>
        </p:nvSpPr>
        <p:spPr>
          <a:xfrm>
            <a:off x="-1" y="3215555"/>
            <a:ext cx="12192000" cy="707886"/>
          </a:xfrm>
          <a:prstGeom prst="rect">
            <a:avLst/>
          </a:prstGeom>
          <a:noFill/>
        </p:spPr>
        <p:txBody>
          <a:bodyPr wrap="square">
            <a:spAutoFit/>
          </a:bodyPr>
          <a:lstStyle/>
          <a:p>
            <a:pPr algn="ctr">
              <a:buClr>
                <a:schemeClr val="dk1"/>
              </a:buClr>
              <a:buSzPts val="800"/>
            </a:pPr>
            <a:r>
              <a:rPr lang="en-US" sz="4000" b="1" dirty="0">
                <a:solidFill>
                  <a:srgbClr val="CF9E02"/>
                </a:solidFill>
                <a:latin typeface="HEITI TC MEDIUM" pitchFamily="2" charset="-128"/>
                <a:ea typeface="HEITI TC MEDIUM" pitchFamily="2" charset="-128"/>
                <a:sym typeface="Montserrat SemiBold"/>
              </a:rPr>
              <a:t>Create Tech Solutions to Challenges</a:t>
            </a:r>
            <a:endParaRPr lang="en-US" sz="4000" b="1" dirty="0">
              <a:solidFill>
                <a:srgbClr val="CF9E02"/>
              </a:solidFill>
              <a:latin typeface="HEITI TC MEDIUM" pitchFamily="2" charset="-128"/>
              <a:ea typeface="HEITI TC MEDIUM" pitchFamily="2" charset="-128"/>
            </a:endParaRPr>
          </a:p>
        </p:txBody>
      </p:sp>
    </p:spTree>
    <p:extLst>
      <p:ext uri="{BB962C8B-B14F-4D97-AF65-F5344CB8AC3E}">
        <p14:creationId xmlns:p14="http://schemas.microsoft.com/office/powerpoint/2010/main" val="31603800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9" name="Picture 8" descr="Shape, rectangle&#10;&#10;Description automatically generated">
            <a:extLst>
              <a:ext uri="{FF2B5EF4-FFF2-40B4-BE49-F238E27FC236}">
                <a16:creationId xmlns:a16="http://schemas.microsoft.com/office/drawing/2014/main" id="{D5F48CC2-72A9-D8FF-678A-1ED2685EB10D}"/>
              </a:ext>
            </a:extLst>
          </p:cNvPr>
          <p:cNvPicPr>
            <a:picLocks noChangeAspect="1"/>
          </p:cNvPicPr>
          <p:nvPr/>
        </p:nvPicPr>
        <p:blipFill>
          <a:blip r:embed="rId3"/>
          <a:stretch>
            <a:fillRect/>
          </a:stretch>
        </p:blipFill>
        <p:spPr>
          <a:xfrm>
            <a:off x="-1" y="0"/>
            <a:ext cx="12192000" cy="6858000"/>
          </a:xfrm>
          <a:prstGeom prst="rect">
            <a:avLst/>
          </a:prstGeom>
        </p:spPr>
      </p:pic>
      <p:sp>
        <p:nvSpPr>
          <p:cNvPr id="10" name="Subtitle 2">
            <a:extLst>
              <a:ext uri="{FF2B5EF4-FFF2-40B4-BE49-F238E27FC236}">
                <a16:creationId xmlns:a16="http://schemas.microsoft.com/office/drawing/2014/main" id="{34CD6E7B-792A-B566-EF54-E222AFDB3FAD}"/>
              </a:ext>
            </a:extLst>
          </p:cNvPr>
          <p:cNvSpPr txBox="1">
            <a:spLocks/>
          </p:cNvSpPr>
          <p:nvPr/>
        </p:nvSpPr>
        <p:spPr>
          <a:xfrm>
            <a:off x="0" y="518468"/>
            <a:ext cx="12192000" cy="13706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4000" b="1" dirty="0">
                <a:solidFill>
                  <a:schemeClr val="bg1"/>
                </a:solidFill>
                <a:latin typeface="Hellix Black" pitchFamily="2" charset="77"/>
                <a:ea typeface="Heiti TC Medium" pitchFamily="2" charset="-128"/>
                <a:sym typeface="Montserrat SemiBold"/>
              </a:rPr>
              <a:t>WHAT’S YOUR JAM?</a:t>
            </a:r>
            <a:endParaRPr lang="en-US" sz="5000" b="1" dirty="0">
              <a:solidFill>
                <a:schemeClr val="bg1"/>
              </a:solidFill>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C45E67A5-D4D7-3364-2ABD-3195F0283110}"/>
              </a:ext>
            </a:extLst>
          </p:cNvPr>
          <p:cNvSpPr txBox="1"/>
          <p:nvPr/>
        </p:nvSpPr>
        <p:spPr>
          <a:xfrm>
            <a:off x="0" y="6376737"/>
            <a:ext cx="2667000" cy="369332"/>
          </a:xfrm>
          <a:prstGeom prst="rect">
            <a:avLst/>
          </a:prstGeom>
          <a:noFill/>
        </p:spPr>
        <p:txBody>
          <a:bodyPr wrap="square" rtlCol="0">
            <a:spAutoFit/>
          </a:bodyPr>
          <a:lstStyle/>
          <a:p>
            <a:r>
              <a:rPr lang="en-US" b="1" dirty="0">
                <a:solidFill>
                  <a:srgbClr val="000000"/>
                </a:solidFill>
                <a:latin typeface="HEITI TC MEDIUM" pitchFamily="2" charset="-128"/>
                <a:ea typeface="HEITI TC MEDIUM" pitchFamily="2" charset="-128"/>
              </a:rPr>
              <a:t>#</a:t>
            </a:r>
            <a:r>
              <a:rPr lang="en-US" b="1" dirty="0" err="1">
                <a:solidFill>
                  <a:srgbClr val="000000"/>
                </a:solidFill>
                <a:latin typeface="HEITI TC MEDIUM" pitchFamily="2" charset="-128"/>
                <a:ea typeface="HEITI TC MEDIUM" pitchFamily="2" charset="-128"/>
              </a:rPr>
              <a:t>TechIntersections</a:t>
            </a:r>
            <a:endParaRPr lang="en-US" b="1" dirty="0">
              <a:solidFill>
                <a:srgbClr val="000000"/>
              </a:solidFill>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444408EA-F9EF-9E25-F990-43419AF9874A}"/>
              </a:ext>
            </a:extLst>
          </p:cNvPr>
          <p:cNvSpPr txBox="1"/>
          <p:nvPr/>
        </p:nvSpPr>
        <p:spPr>
          <a:xfrm>
            <a:off x="6067928" y="6488668"/>
            <a:ext cx="6124072" cy="369332"/>
          </a:xfrm>
          <a:prstGeom prst="rect">
            <a:avLst/>
          </a:prstGeom>
          <a:noFill/>
        </p:spPr>
        <p:txBody>
          <a:bodyPr wrap="square">
            <a:spAutoFit/>
          </a:bodyPr>
          <a:lstStyle/>
          <a:p>
            <a:pPr algn="r"/>
            <a:r>
              <a:rPr lang="en-US" b="1" dirty="0">
                <a:solidFill>
                  <a:srgbClr val="000000"/>
                </a:solidFill>
                <a:latin typeface="HEITI TC MEDIUM" pitchFamily="2" charset="-128"/>
                <a:ea typeface="HEITI TC MEDIUM" pitchFamily="2" charset="-128"/>
              </a:rPr>
              <a:t>@</a:t>
            </a:r>
            <a:r>
              <a:rPr lang="en-US" b="1" dirty="0" err="1">
                <a:solidFill>
                  <a:srgbClr val="000000"/>
                </a:solidFill>
                <a:latin typeface="HEITI TC MEDIUM" pitchFamily="2" charset="-128"/>
                <a:ea typeface="HEITI TC MEDIUM" pitchFamily="2" charset="-128"/>
              </a:rPr>
              <a:t>erinjerri</a:t>
            </a:r>
            <a:endParaRPr lang="en-US" b="1" dirty="0">
              <a:solidFill>
                <a:srgbClr val="000000"/>
              </a:solidFill>
              <a:latin typeface="HEITI TC MEDIUM" pitchFamily="2" charset="-128"/>
              <a:ea typeface="HEITI TC MEDIUM" pitchFamily="2" charset="-128"/>
            </a:endParaRPr>
          </a:p>
        </p:txBody>
      </p:sp>
      <p:pic>
        <p:nvPicPr>
          <p:cNvPr id="8" name="Picture 7">
            <a:extLst>
              <a:ext uri="{FF2B5EF4-FFF2-40B4-BE49-F238E27FC236}">
                <a16:creationId xmlns:a16="http://schemas.microsoft.com/office/drawing/2014/main" id="{1CC4348B-00F2-7FF6-B188-C84AC1BF49B5}"/>
              </a:ext>
            </a:extLst>
          </p:cNvPr>
          <p:cNvPicPr>
            <a:picLocks noChangeAspect="1"/>
          </p:cNvPicPr>
          <p:nvPr/>
        </p:nvPicPr>
        <p:blipFill>
          <a:blip r:embed="rId4"/>
          <a:stretch>
            <a:fillRect/>
          </a:stretch>
        </p:blipFill>
        <p:spPr>
          <a:xfrm>
            <a:off x="281947" y="2407635"/>
            <a:ext cx="5588876" cy="3143742"/>
          </a:xfrm>
          <a:prstGeom prst="rect">
            <a:avLst/>
          </a:prstGeom>
        </p:spPr>
      </p:pic>
      <p:sp>
        <p:nvSpPr>
          <p:cNvPr id="12" name="TextBox 11">
            <a:extLst>
              <a:ext uri="{FF2B5EF4-FFF2-40B4-BE49-F238E27FC236}">
                <a16:creationId xmlns:a16="http://schemas.microsoft.com/office/drawing/2014/main" id="{6BD690D1-DD64-2D55-8729-B4F1FE9B08E8}"/>
              </a:ext>
            </a:extLst>
          </p:cNvPr>
          <p:cNvSpPr txBox="1"/>
          <p:nvPr/>
        </p:nvSpPr>
        <p:spPr>
          <a:xfrm>
            <a:off x="6603122" y="2404840"/>
            <a:ext cx="5588877" cy="4093428"/>
          </a:xfrm>
          <a:prstGeom prst="rect">
            <a:avLst/>
          </a:prstGeom>
          <a:noFill/>
        </p:spPr>
        <p:txBody>
          <a:bodyPr wrap="square">
            <a:spAutoFit/>
          </a:bodyPr>
          <a:lstStyle/>
          <a:p>
            <a:pPr algn="ctr"/>
            <a:r>
              <a:rPr lang="en-US" sz="2000" b="1" dirty="0">
                <a:solidFill>
                  <a:srgbClr val="D6A000"/>
                </a:solidFill>
                <a:effectLst/>
                <a:latin typeface="Heiti TC Light" panose="02000000000000000000" pitchFamily="2" charset="-128"/>
                <a:ea typeface="Heiti TC Light" panose="02000000000000000000" pitchFamily="2" charset="-128"/>
              </a:rPr>
              <a:t>Self-Care and Healing  </a:t>
            </a:r>
            <a:endParaRPr lang="en-US" sz="2000" dirty="0">
              <a:solidFill>
                <a:srgbClr val="D6A000"/>
              </a:solidFill>
              <a:effectLst/>
              <a:latin typeface="Heiti TC Light" panose="02000000000000000000" pitchFamily="2" charset="-128"/>
              <a:ea typeface="Heiti TC Light" panose="02000000000000000000" pitchFamily="2" charset="-128"/>
            </a:endParaRPr>
          </a:p>
          <a:p>
            <a:pPr algn="ctr"/>
            <a:r>
              <a:rPr lang="en-US" sz="2000" b="1" dirty="0">
                <a:solidFill>
                  <a:srgbClr val="D6A000"/>
                </a:solidFill>
                <a:effectLst/>
                <a:latin typeface="Heiti TC Light" panose="02000000000000000000" pitchFamily="2" charset="-128"/>
                <a:ea typeface="Heiti TC Light" panose="02000000000000000000" pitchFamily="2" charset="-128"/>
              </a:rPr>
              <a:t>Rest as Resistance </a:t>
            </a:r>
            <a:endParaRPr lang="en-US" sz="2000" dirty="0">
              <a:solidFill>
                <a:srgbClr val="D6A000"/>
              </a:solidFill>
              <a:latin typeface="Heiti TC Light" panose="02000000000000000000" pitchFamily="2" charset="-128"/>
              <a:ea typeface="Heiti TC Light" panose="02000000000000000000" pitchFamily="2" charset="-128"/>
            </a:endParaRPr>
          </a:p>
          <a:p>
            <a:pPr algn="ctr"/>
            <a:endParaRPr lang="en-US" sz="2000" b="1" dirty="0">
              <a:solidFill>
                <a:srgbClr val="D6A000"/>
              </a:solidFill>
              <a:effectLst/>
              <a:latin typeface="Heiti TC Light" panose="02000000000000000000" pitchFamily="2" charset="-128"/>
              <a:ea typeface="Heiti TC Light" panose="02000000000000000000" pitchFamily="2" charset="-128"/>
            </a:endParaRPr>
          </a:p>
          <a:p>
            <a:pPr algn="ctr"/>
            <a:endParaRPr lang="en-US" sz="2000" b="1" dirty="0">
              <a:solidFill>
                <a:srgbClr val="D6A000"/>
              </a:solidFill>
              <a:effectLst/>
              <a:latin typeface="Heiti TC Light" panose="02000000000000000000" pitchFamily="2" charset="-128"/>
              <a:ea typeface="Heiti TC Light" panose="02000000000000000000" pitchFamily="2" charset="-128"/>
            </a:endParaRPr>
          </a:p>
          <a:p>
            <a:pPr algn="ctr"/>
            <a:endParaRPr lang="en-US" sz="2000" b="1" dirty="0">
              <a:solidFill>
                <a:srgbClr val="D6A000"/>
              </a:solidFill>
              <a:latin typeface="Heiti TC Light" panose="02000000000000000000" pitchFamily="2" charset="-128"/>
              <a:ea typeface="Heiti TC Light" panose="02000000000000000000" pitchFamily="2" charset="-128"/>
            </a:endParaRPr>
          </a:p>
          <a:p>
            <a:pPr algn="ctr"/>
            <a:r>
              <a:rPr lang="en-US" sz="2000" b="1" dirty="0">
                <a:solidFill>
                  <a:srgbClr val="D6A000"/>
                </a:solidFill>
                <a:effectLst/>
                <a:latin typeface="Heiti TC Light" panose="02000000000000000000" pitchFamily="2" charset="-128"/>
                <a:ea typeface="Heiti TC Light" panose="02000000000000000000" pitchFamily="2" charset="-128"/>
              </a:rPr>
              <a:t>Finding Your Joy</a:t>
            </a:r>
            <a:endParaRPr lang="en-US" sz="2000" dirty="0">
              <a:solidFill>
                <a:srgbClr val="D6A000"/>
              </a:solidFill>
              <a:effectLst/>
              <a:latin typeface="Heiti TC Light" panose="02000000000000000000" pitchFamily="2" charset="-128"/>
              <a:ea typeface="Heiti TC Light" panose="02000000000000000000" pitchFamily="2" charset="-128"/>
            </a:endParaRPr>
          </a:p>
          <a:p>
            <a:pPr algn="ctr"/>
            <a:r>
              <a:rPr lang="en-US" sz="2000" b="1" dirty="0">
                <a:solidFill>
                  <a:srgbClr val="D6A000"/>
                </a:solidFill>
                <a:effectLst/>
                <a:latin typeface="Heiti TC Light" panose="02000000000000000000" pitchFamily="2" charset="-128"/>
                <a:ea typeface="Heiti TC Light" panose="02000000000000000000" pitchFamily="2" charset="-128"/>
              </a:rPr>
              <a:t>Create solutions</a:t>
            </a:r>
            <a:endParaRPr lang="en-US" sz="2000" dirty="0">
              <a:solidFill>
                <a:srgbClr val="D6A000"/>
              </a:solidFill>
              <a:effectLst/>
              <a:latin typeface="Heiti TC Light" panose="02000000000000000000" pitchFamily="2" charset="-128"/>
              <a:ea typeface="Heiti TC Light" panose="02000000000000000000" pitchFamily="2" charset="-128"/>
            </a:endParaRPr>
          </a:p>
          <a:p>
            <a:pPr algn="ctr"/>
            <a:endParaRPr lang="en-US" sz="2000" b="1" dirty="0">
              <a:solidFill>
                <a:srgbClr val="D6A000"/>
              </a:solidFill>
              <a:effectLst/>
              <a:latin typeface="Heiti TC Light" panose="02000000000000000000" pitchFamily="2" charset="-128"/>
              <a:ea typeface="Heiti TC Light" panose="02000000000000000000" pitchFamily="2" charset="-128"/>
            </a:endParaRPr>
          </a:p>
          <a:p>
            <a:pPr algn="ctr"/>
            <a:endParaRPr lang="en-US" sz="2000" b="1" dirty="0">
              <a:solidFill>
                <a:srgbClr val="D6A000"/>
              </a:solidFill>
              <a:effectLst/>
              <a:latin typeface="Heiti TC Light" panose="02000000000000000000" pitchFamily="2" charset="-128"/>
              <a:ea typeface="Heiti TC Light" panose="02000000000000000000" pitchFamily="2" charset="-128"/>
            </a:endParaRPr>
          </a:p>
          <a:p>
            <a:pPr algn="ctr"/>
            <a:endParaRPr lang="en-US" sz="2000" b="1" dirty="0">
              <a:solidFill>
                <a:srgbClr val="D6A000"/>
              </a:solidFill>
              <a:latin typeface="Heiti TC Light" panose="02000000000000000000" pitchFamily="2" charset="-128"/>
              <a:ea typeface="Heiti TC Light" panose="02000000000000000000" pitchFamily="2" charset="-128"/>
            </a:endParaRPr>
          </a:p>
          <a:p>
            <a:pPr algn="ctr"/>
            <a:r>
              <a:rPr lang="en-US" sz="2000" b="1" dirty="0">
                <a:solidFill>
                  <a:srgbClr val="D6A000"/>
                </a:solidFill>
                <a:effectLst/>
                <a:latin typeface="Heiti TC Light" panose="02000000000000000000" pitchFamily="2" charset="-128"/>
                <a:ea typeface="Heiti TC Light" panose="02000000000000000000" pitchFamily="2" charset="-128"/>
              </a:rPr>
              <a:t>Write your own story.</a:t>
            </a:r>
            <a:endParaRPr lang="en-US" sz="2000" dirty="0">
              <a:solidFill>
                <a:srgbClr val="D6A000"/>
              </a:solidFill>
              <a:effectLst/>
              <a:latin typeface="Heiti TC Light" panose="02000000000000000000" pitchFamily="2" charset="-128"/>
              <a:ea typeface="Heiti TC Light" panose="02000000000000000000" pitchFamily="2" charset="-128"/>
            </a:endParaRPr>
          </a:p>
          <a:p>
            <a:pPr algn="ctr"/>
            <a:r>
              <a:rPr lang="en-US" sz="2000" b="1" dirty="0">
                <a:solidFill>
                  <a:srgbClr val="D6A000"/>
                </a:solidFill>
                <a:effectLst/>
                <a:latin typeface="Heiti TC Light" panose="02000000000000000000" pitchFamily="2" charset="-128"/>
                <a:ea typeface="Heiti TC Light" panose="02000000000000000000" pitchFamily="2" charset="-128"/>
              </a:rPr>
              <a:t>Create your own framework.</a:t>
            </a:r>
            <a:endParaRPr lang="en-US" sz="2000" dirty="0">
              <a:solidFill>
                <a:srgbClr val="D6A000"/>
              </a:solidFill>
              <a:effectLst/>
              <a:latin typeface="Heiti TC Light" panose="02000000000000000000" pitchFamily="2" charset="-128"/>
              <a:ea typeface="Heiti TC Light" panose="02000000000000000000" pitchFamily="2" charset="-128"/>
            </a:endParaRPr>
          </a:p>
          <a:p>
            <a:pPr algn="ctr"/>
            <a:r>
              <a:rPr lang="en-US" sz="2000" b="1" dirty="0">
                <a:solidFill>
                  <a:srgbClr val="D6A000"/>
                </a:solidFill>
                <a:effectLst/>
                <a:latin typeface="Heiti TC Light" panose="02000000000000000000" pitchFamily="2" charset="-128"/>
                <a:ea typeface="Heiti TC Light" panose="02000000000000000000" pitchFamily="2" charset="-128"/>
              </a:rPr>
              <a:t>Share your innovations.</a:t>
            </a:r>
            <a:endParaRPr lang="en-US" sz="2000" dirty="0">
              <a:solidFill>
                <a:srgbClr val="D6A000"/>
              </a:solidFill>
              <a:effectLst/>
              <a:latin typeface="Heiti TC Light" panose="02000000000000000000" pitchFamily="2" charset="-128"/>
              <a:ea typeface="Heiti TC Light" panose="02000000000000000000" pitchFamily="2" charset="-128"/>
            </a:endParaRPr>
          </a:p>
        </p:txBody>
      </p:sp>
      <p:sp>
        <p:nvSpPr>
          <p:cNvPr id="16" name="TextBox 15">
            <a:extLst>
              <a:ext uri="{FF2B5EF4-FFF2-40B4-BE49-F238E27FC236}">
                <a16:creationId xmlns:a16="http://schemas.microsoft.com/office/drawing/2014/main" id="{FFD1A3C2-7E94-B68B-307B-BDA18D817DE3}"/>
              </a:ext>
            </a:extLst>
          </p:cNvPr>
          <p:cNvSpPr txBox="1"/>
          <p:nvPr/>
        </p:nvSpPr>
        <p:spPr>
          <a:xfrm>
            <a:off x="6721434" y="1883316"/>
            <a:ext cx="587828" cy="6009081"/>
          </a:xfrm>
          <a:prstGeom prst="rect">
            <a:avLst/>
          </a:prstGeom>
          <a:noFill/>
        </p:spPr>
        <p:txBody>
          <a:bodyPr wrap="square">
            <a:spAutoFit/>
          </a:bodyPr>
          <a:lstStyle/>
          <a:p>
            <a:pPr algn="ctr">
              <a:lnSpc>
                <a:spcPct val="200000"/>
              </a:lnSpc>
              <a:buClr>
                <a:srgbClr val="000000"/>
              </a:buClr>
              <a:buSzPts val="20000"/>
            </a:pPr>
            <a:r>
              <a:rPr lang="en" sz="5000" b="1" dirty="0">
                <a:solidFill>
                  <a:srgbClr val="000000"/>
                </a:solidFill>
                <a:latin typeface="HEITI TC MEDIUM" pitchFamily="2" charset="-128"/>
                <a:ea typeface="HEITI TC MEDIUM" pitchFamily="2" charset="-128"/>
                <a:cs typeface="Questrial"/>
                <a:sym typeface="Questrial"/>
              </a:rPr>
              <a:t>1</a:t>
            </a:r>
          </a:p>
          <a:p>
            <a:pPr algn="ctr">
              <a:lnSpc>
                <a:spcPct val="200000"/>
              </a:lnSpc>
              <a:buClr>
                <a:srgbClr val="000000"/>
              </a:buClr>
              <a:buSzPts val="20000"/>
            </a:pPr>
            <a:r>
              <a:rPr lang="en" sz="5000" b="1" dirty="0">
                <a:solidFill>
                  <a:srgbClr val="000000"/>
                </a:solidFill>
                <a:latin typeface="HEITI TC MEDIUM" pitchFamily="2" charset="-128"/>
                <a:ea typeface="HEITI TC MEDIUM" pitchFamily="2" charset="-128"/>
                <a:cs typeface="Questrial"/>
                <a:sym typeface="Questrial"/>
              </a:rPr>
              <a:t>23</a:t>
            </a:r>
          </a:p>
          <a:p>
            <a:pPr algn="ctr">
              <a:lnSpc>
                <a:spcPct val="200000"/>
              </a:lnSpc>
              <a:buClr>
                <a:srgbClr val="000000"/>
              </a:buClr>
              <a:buSzPts val="20000"/>
            </a:pPr>
            <a:endParaRPr lang="en" sz="50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4165340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7" name="Picture 6" descr="Shape, rectangle&#10;&#10;Description automatically generated">
            <a:extLst>
              <a:ext uri="{FF2B5EF4-FFF2-40B4-BE49-F238E27FC236}">
                <a16:creationId xmlns:a16="http://schemas.microsoft.com/office/drawing/2014/main" id="{30498B07-2BA2-F5FA-ED4A-B8B1EA0A5016}"/>
              </a:ext>
            </a:extLst>
          </p:cNvPr>
          <p:cNvPicPr>
            <a:picLocks noChangeAspect="1"/>
          </p:cNvPicPr>
          <p:nvPr/>
        </p:nvPicPr>
        <p:blipFill>
          <a:blip r:embed="rId3"/>
          <a:stretch>
            <a:fillRect/>
          </a:stretch>
        </p:blipFill>
        <p:spPr>
          <a:xfrm>
            <a:off x="0" y="0"/>
            <a:ext cx="12192000" cy="6858000"/>
          </a:xfrm>
          <a:prstGeom prst="rect">
            <a:avLst/>
          </a:prstGeom>
        </p:spPr>
      </p:pic>
      <p:sp>
        <p:nvSpPr>
          <p:cNvPr id="8" name="Subtitle 2">
            <a:extLst>
              <a:ext uri="{FF2B5EF4-FFF2-40B4-BE49-F238E27FC236}">
                <a16:creationId xmlns:a16="http://schemas.microsoft.com/office/drawing/2014/main" id="{18B683EB-4227-B465-BFC3-4A7A51526FF3}"/>
              </a:ext>
            </a:extLst>
          </p:cNvPr>
          <p:cNvSpPr txBox="1">
            <a:spLocks/>
          </p:cNvSpPr>
          <p:nvPr/>
        </p:nvSpPr>
        <p:spPr>
          <a:xfrm>
            <a:off x="0" y="518468"/>
            <a:ext cx="12192000" cy="13706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4000" b="1" dirty="0">
                <a:solidFill>
                  <a:schemeClr val="bg1"/>
                </a:solidFill>
                <a:latin typeface="Hellix Black" pitchFamily="2" charset="77"/>
                <a:ea typeface="Heiti TC Medium" pitchFamily="2" charset="-128"/>
                <a:sym typeface="Montserrat SemiBold"/>
              </a:rPr>
              <a:t>FUTURE COMPUTING STACK</a:t>
            </a:r>
            <a:endParaRPr lang="en-US" sz="5000" b="1" dirty="0">
              <a:solidFill>
                <a:schemeClr val="bg1"/>
              </a:solidFill>
              <a:latin typeface="HEITI TC MEDIUM" pitchFamily="2" charset="-128"/>
              <a:ea typeface="HEITI TC MEDIUM" pitchFamily="2" charset="-128"/>
            </a:endParaRPr>
          </a:p>
        </p:txBody>
      </p:sp>
      <p:pic>
        <p:nvPicPr>
          <p:cNvPr id="10" name="Picture 9" descr="Shape, arrow&#10;&#10;Description automatically generated">
            <a:extLst>
              <a:ext uri="{FF2B5EF4-FFF2-40B4-BE49-F238E27FC236}">
                <a16:creationId xmlns:a16="http://schemas.microsoft.com/office/drawing/2014/main" id="{6A0456EE-E885-0DAB-006A-910168CC732C}"/>
              </a:ext>
            </a:extLst>
          </p:cNvPr>
          <p:cNvPicPr>
            <a:picLocks noChangeAspect="1"/>
          </p:cNvPicPr>
          <p:nvPr/>
        </p:nvPicPr>
        <p:blipFill>
          <a:blip r:embed="rId4"/>
          <a:stretch>
            <a:fillRect/>
          </a:stretch>
        </p:blipFill>
        <p:spPr>
          <a:xfrm>
            <a:off x="0" y="1761012"/>
            <a:ext cx="12383399" cy="5225143"/>
          </a:xfrm>
          <a:prstGeom prst="rect">
            <a:avLst/>
          </a:prstGeom>
        </p:spPr>
      </p:pic>
      <p:sp>
        <p:nvSpPr>
          <p:cNvPr id="3" name="TextBox 2">
            <a:extLst>
              <a:ext uri="{FF2B5EF4-FFF2-40B4-BE49-F238E27FC236}">
                <a16:creationId xmlns:a16="http://schemas.microsoft.com/office/drawing/2014/main" id="{41369245-0E91-251F-AC7D-6C2204DF293A}"/>
              </a:ext>
            </a:extLst>
          </p:cNvPr>
          <p:cNvSpPr txBox="1"/>
          <p:nvPr/>
        </p:nvSpPr>
        <p:spPr>
          <a:xfrm>
            <a:off x="10743155"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TextBox 1">
            <a:extLst>
              <a:ext uri="{FF2B5EF4-FFF2-40B4-BE49-F238E27FC236}">
                <a16:creationId xmlns:a16="http://schemas.microsoft.com/office/drawing/2014/main" id="{28A0E7BD-50C4-411A-4E28-96FBAC3D85DC}"/>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11" name="TextBox 10">
            <a:extLst>
              <a:ext uri="{FF2B5EF4-FFF2-40B4-BE49-F238E27FC236}">
                <a16:creationId xmlns:a16="http://schemas.microsoft.com/office/drawing/2014/main" id="{6E4A7F8F-D0CB-5245-C096-6798D9C9383A}"/>
              </a:ext>
            </a:extLst>
          </p:cNvPr>
          <p:cNvSpPr txBox="1"/>
          <p:nvPr/>
        </p:nvSpPr>
        <p:spPr>
          <a:xfrm>
            <a:off x="7010399" y="2492829"/>
            <a:ext cx="4321629" cy="523220"/>
          </a:xfrm>
          <a:prstGeom prst="rect">
            <a:avLst/>
          </a:prstGeom>
          <a:noFill/>
        </p:spPr>
        <p:txBody>
          <a:bodyPr wrap="square" rtlCol="0">
            <a:spAutoFit/>
          </a:bodyPr>
          <a:lstStyle/>
          <a:p>
            <a:r>
              <a:rPr lang="en-US" sz="2800" b="1" dirty="0">
                <a:latin typeface="HEITI TC MEDIUM" pitchFamily="2" charset="-128"/>
                <a:ea typeface="HEITI TC MEDIUM" pitchFamily="2" charset="-128"/>
              </a:rPr>
              <a:t>Experience layer</a:t>
            </a:r>
          </a:p>
        </p:txBody>
      </p:sp>
      <p:sp>
        <p:nvSpPr>
          <p:cNvPr id="12" name="TextBox 11">
            <a:extLst>
              <a:ext uri="{FF2B5EF4-FFF2-40B4-BE49-F238E27FC236}">
                <a16:creationId xmlns:a16="http://schemas.microsoft.com/office/drawing/2014/main" id="{BFCE4E9F-AFA3-A303-B642-2357A1542E7B}"/>
              </a:ext>
            </a:extLst>
          </p:cNvPr>
          <p:cNvSpPr txBox="1"/>
          <p:nvPr/>
        </p:nvSpPr>
        <p:spPr>
          <a:xfrm>
            <a:off x="7238999" y="3996983"/>
            <a:ext cx="4321629" cy="523220"/>
          </a:xfrm>
          <a:prstGeom prst="rect">
            <a:avLst/>
          </a:prstGeom>
          <a:noFill/>
        </p:spPr>
        <p:txBody>
          <a:bodyPr wrap="square" rtlCol="0">
            <a:spAutoFit/>
          </a:bodyPr>
          <a:lstStyle/>
          <a:p>
            <a:r>
              <a:rPr lang="en-US" sz="2800" b="1" dirty="0">
                <a:latin typeface="HEITI TC MEDIUM" pitchFamily="2" charset="-128"/>
                <a:ea typeface="HEITI TC MEDIUM" pitchFamily="2" charset="-128"/>
              </a:rPr>
              <a:t>Automation layer</a:t>
            </a:r>
          </a:p>
        </p:txBody>
      </p:sp>
      <p:sp>
        <p:nvSpPr>
          <p:cNvPr id="13" name="TextBox 12">
            <a:extLst>
              <a:ext uri="{FF2B5EF4-FFF2-40B4-BE49-F238E27FC236}">
                <a16:creationId xmlns:a16="http://schemas.microsoft.com/office/drawing/2014/main" id="{F8AB78E5-13F5-6643-CC40-360236C4AEDC}"/>
              </a:ext>
            </a:extLst>
          </p:cNvPr>
          <p:cNvSpPr txBox="1"/>
          <p:nvPr/>
        </p:nvSpPr>
        <p:spPr>
          <a:xfrm>
            <a:off x="7238998" y="5501137"/>
            <a:ext cx="4321629" cy="523220"/>
          </a:xfrm>
          <a:prstGeom prst="rect">
            <a:avLst/>
          </a:prstGeom>
          <a:noFill/>
        </p:spPr>
        <p:txBody>
          <a:bodyPr wrap="square" rtlCol="0">
            <a:spAutoFit/>
          </a:bodyPr>
          <a:lstStyle/>
          <a:p>
            <a:r>
              <a:rPr lang="en-US" sz="2800" b="1" dirty="0">
                <a:latin typeface="HEITI TC MEDIUM" pitchFamily="2" charset="-128"/>
                <a:ea typeface="HEITI TC MEDIUM" pitchFamily="2" charset="-128"/>
              </a:rPr>
              <a:t>Ownership layer</a:t>
            </a:r>
          </a:p>
        </p:txBody>
      </p:sp>
    </p:spTree>
    <p:extLst>
      <p:ext uri="{BB962C8B-B14F-4D97-AF65-F5344CB8AC3E}">
        <p14:creationId xmlns:p14="http://schemas.microsoft.com/office/powerpoint/2010/main" val="26104078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95"/>
          <p:cNvSpPr/>
          <p:nvPr/>
        </p:nvSpPr>
        <p:spPr>
          <a:xfrm>
            <a:off x="1" y="0"/>
            <a:ext cx="6946900" cy="6858000"/>
          </a:xfrm>
          <a:prstGeom prst="rect">
            <a:avLst/>
          </a:prstGeom>
          <a:solidFill>
            <a:srgbClr val="17968D"/>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lt1"/>
              </a:solidFill>
              <a:latin typeface="Calibri"/>
              <a:ea typeface="Calibri"/>
              <a:cs typeface="Calibri"/>
              <a:sym typeface="Calibri"/>
            </a:endParaRPr>
          </a:p>
        </p:txBody>
      </p:sp>
      <p:pic>
        <p:nvPicPr>
          <p:cNvPr id="585" name="Google Shape;585;p95"/>
          <p:cNvPicPr preferRelativeResize="0"/>
          <p:nvPr/>
        </p:nvPicPr>
        <p:blipFill rotWithShape="1">
          <a:blip r:embed="rId3">
            <a:alphaModFix amt="23000"/>
          </a:blip>
          <a:srcRect r="43132"/>
          <a:stretch/>
        </p:blipFill>
        <p:spPr>
          <a:xfrm>
            <a:off x="-108334" y="0"/>
            <a:ext cx="7049065" cy="6972799"/>
          </a:xfrm>
          <a:prstGeom prst="rect">
            <a:avLst/>
          </a:prstGeom>
          <a:noFill/>
          <a:ln>
            <a:noFill/>
          </a:ln>
        </p:spPr>
      </p:pic>
      <p:sp>
        <p:nvSpPr>
          <p:cNvPr id="586" name="Google Shape;586;p95"/>
          <p:cNvSpPr txBox="1"/>
          <p:nvPr/>
        </p:nvSpPr>
        <p:spPr>
          <a:xfrm>
            <a:off x="736600" y="4907424"/>
            <a:ext cx="1651200" cy="544000"/>
          </a:xfrm>
          <a:prstGeom prst="rect">
            <a:avLst/>
          </a:prstGeom>
          <a:noFill/>
          <a:ln>
            <a:noFill/>
          </a:ln>
        </p:spPr>
        <p:txBody>
          <a:bodyPr spcFirstLastPara="1" wrap="square" lIns="91433" tIns="45700" rIns="91433" bIns="45700" anchor="t" anchorCtr="0">
            <a:noAutofit/>
          </a:bodyPr>
          <a:lstStyle/>
          <a:p>
            <a:pPr algn="ctr">
              <a:buClr>
                <a:srgbClr val="000000"/>
              </a:buClr>
              <a:buSzPts val="1100"/>
            </a:pPr>
            <a:r>
              <a:rPr lang="en-US" sz="1467" dirty="0">
                <a:solidFill>
                  <a:schemeClr val="lt1"/>
                </a:solidFill>
                <a:latin typeface="Hellix Black" pitchFamily="2" charset="77"/>
                <a:ea typeface="Questrial"/>
                <a:cs typeface="Questrial"/>
                <a:sym typeface="Questrial"/>
              </a:rPr>
              <a:t>Metaverse</a:t>
            </a:r>
            <a:endParaRPr sz="1467" dirty="0">
              <a:solidFill>
                <a:schemeClr val="dk1"/>
              </a:solidFill>
              <a:latin typeface="Hellix Black" pitchFamily="2" charset="77"/>
              <a:ea typeface="Arial"/>
              <a:cs typeface="Arial"/>
              <a:sym typeface="Arial"/>
            </a:endParaRPr>
          </a:p>
          <a:p>
            <a:pPr algn="ctr">
              <a:buClr>
                <a:srgbClr val="000000"/>
              </a:buClr>
              <a:buSzPts val="1100"/>
            </a:pPr>
            <a:endParaRPr sz="1467" dirty="0">
              <a:solidFill>
                <a:schemeClr val="lt1"/>
              </a:solidFill>
              <a:latin typeface="Questrial"/>
              <a:ea typeface="Questrial"/>
              <a:cs typeface="Questrial"/>
              <a:sym typeface="Questrial"/>
            </a:endParaRPr>
          </a:p>
        </p:txBody>
      </p:sp>
      <p:sp>
        <p:nvSpPr>
          <p:cNvPr id="587" name="Google Shape;587;p95"/>
          <p:cNvSpPr txBox="1"/>
          <p:nvPr/>
        </p:nvSpPr>
        <p:spPr>
          <a:xfrm>
            <a:off x="490667" y="5527625"/>
            <a:ext cx="2100000" cy="438541"/>
          </a:xfrm>
          <a:prstGeom prst="rect">
            <a:avLst/>
          </a:prstGeom>
          <a:noFill/>
          <a:ln>
            <a:noFill/>
          </a:ln>
        </p:spPr>
        <p:txBody>
          <a:bodyPr spcFirstLastPara="1" wrap="square" lIns="91433" tIns="45700" rIns="91433" bIns="45700" anchor="t" anchorCtr="0">
            <a:spAutoFit/>
          </a:bodyPr>
          <a:lstStyle/>
          <a:p>
            <a:pPr algn="ctr">
              <a:lnSpc>
                <a:spcPct val="150000"/>
              </a:lnSpc>
              <a:buClr>
                <a:schemeClr val="dk1"/>
              </a:buClr>
              <a:buSzPts val="800"/>
            </a:pPr>
            <a:r>
              <a:rPr lang="en" sz="1500" dirty="0">
                <a:solidFill>
                  <a:schemeClr val="bg1"/>
                </a:solidFill>
                <a:latin typeface="Heiti TC Medium" pitchFamily="2" charset="-128"/>
                <a:ea typeface="Heiti TC Medium" pitchFamily="2" charset="-128"/>
                <a:cs typeface="Roboto Light"/>
                <a:sym typeface="Roboto Light"/>
              </a:rPr>
              <a:t>Embodied Reality</a:t>
            </a:r>
            <a:endParaRPr sz="1500" dirty="0">
              <a:solidFill>
                <a:schemeClr val="bg1"/>
              </a:solidFill>
              <a:latin typeface="Heiti TC Medium" pitchFamily="2" charset="-128"/>
              <a:ea typeface="Heiti TC Medium" pitchFamily="2" charset="-128"/>
              <a:cs typeface="Arial"/>
              <a:sym typeface="Arial"/>
            </a:endParaRPr>
          </a:p>
        </p:txBody>
      </p:sp>
      <p:sp>
        <p:nvSpPr>
          <p:cNvPr id="588" name="Google Shape;588;p95"/>
          <p:cNvSpPr txBox="1"/>
          <p:nvPr/>
        </p:nvSpPr>
        <p:spPr>
          <a:xfrm>
            <a:off x="2366400" y="4907433"/>
            <a:ext cx="2100000" cy="318000"/>
          </a:xfrm>
          <a:prstGeom prst="rect">
            <a:avLst/>
          </a:prstGeom>
          <a:noFill/>
          <a:ln>
            <a:noFill/>
          </a:ln>
        </p:spPr>
        <p:txBody>
          <a:bodyPr spcFirstLastPara="1" wrap="square" lIns="91433" tIns="45700" rIns="91433" bIns="45700" anchor="t" anchorCtr="0">
            <a:noAutofit/>
          </a:bodyPr>
          <a:lstStyle/>
          <a:p>
            <a:pPr algn="ctr"/>
            <a:r>
              <a:rPr lang="en-US" sz="1467" dirty="0">
                <a:solidFill>
                  <a:schemeClr val="lt1"/>
                </a:solidFill>
                <a:latin typeface="Hellix Black" pitchFamily="2" charset="77"/>
                <a:ea typeface="Questrial"/>
                <a:cs typeface="Questrial"/>
                <a:sym typeface="Questrial"/>
              </a:rPr>
              <a:t>Web3</a:t>
            </a:r>
            <a:endParaRPr sz="2400" dirty="0">
              <a:latin typeface="Hellix Black" pitchFamily="2" charset="77"/>
            </a:endParaRPr>
          </a:p>
        </p:txBody>
      </p:sp>
      <p:sp>
        <p:nvSpPr>
          <p:cNvPr id="589" name="Google Shape;589;p95"/>
          <p:cNvSpPr txBox="1"/>
          <p:nvPr/>
        </p:nvSpPr>
        <p:spPr>
          <a:xfrm>
            <a:off x="2590799" y="5527625"/>
            <a:ext cx="1650800" cy="1108340"/>
          </a:xfrm>
          <a:prstGeom prst="rect">
            <a:avLst/>
          </a:prstGeom>
          <a:noFill/>
          <a:ln>
            <a:noFill/>
          </a:ln>
        </p:spPr>
        <p:txBody>
          <a:bodyPr spcFirstLastPara="1" wrap="square" lIns="91433" tIns="45700" rIns="91433" bIns="45700" anchor="t" anchorCtr="0">
            <a:spAutoFit/>
          </a:bodyPr>
          <a:lstStyle/>
          <a:p>
            <a:pPr algn="ctr">
              <a:lnSpc>
                <a:spcPct val="150000"/>
              </a:lnSpc>
              <a:buClr>
                <a:srgbClr val="000000"/>
              </a:buClr>
              <a:buSzPts val="800"/>
            </a:pPr>
            <a:r>
              <a:rPr lang="en-US" sz="1467" dirty="0">
                <a:solidFill>
                  <a:schemeClr val="bg1"/>
                </a:solidFill>
                <a:latin typeface="Heiti TC Medium" pitchFamily="2" charset="-128"/>
                <a:ea typeface="Heiti TC Medium" pitchFamily="2" charset="-128"/>
                <a:cs typeface="Arial"/>
                <a:sym typeface="Arial"/>
              </a:rPr>
              <a:t>Shared Collective Ownership</a:t>
            </a:r>
            <a:endParaRPr sz="1467" dirty="0">
              <a:solidFill>
                <a:schemeClr val="bg1"/>
              </a:solidFill>
              <a:latin typeface="Heiti TC Medium" pitchFamily="2" charset="-128"/>
              <a:ea typeface="Heiti TC Medium" pitchFamily="2" charset="-128"/>
              <a:cs typeface="Arial"/>
              <a:sym typeface="Arial"/>
            </a:endParaRPr>
          </a:p>
        </p:txBody>
      </p:sp>
      <p:sp>
        <p:nvSpPr>
          <p:cNvPr id="590" name="Google Shape;590;p95"/>
          <p:cNvSpPr txBox="1"/>
          <p:nvPr/>
        </p:nvSpPr>
        <p:spPr>
          <a:xfrm>
            <a:off x="4444999" y="4907424"/>
            <a:ext cx="1651200" cy="318000"/>
          </a:xfrm>
          <a:prstGeom prst="rect">
            <a:avLst/>
          </a:prstGeom>
          <a:noFill/>
          <a:ln>
            <a:noFill/>
          </a:ln>
        </p:spPr>
        <p:txBody>
          <a:bodyPr spcFirstLastPara="1" wrap="square" lIns="91433" tIns="45700" rIns="91433" bIns="45700" anchor="t" anchorCtr="0">
            <a:noAutofit/>
          </a:bodyPr>
          <a:lstStyle/>
          <a:p>
            <a:pPr algn="ctr">
              <a:buClr>
                <a:srgbClr val="000000"/>
              </a:buClr>
              <a:buSzPts val="1100"/>
            </a:pPr>
            <a:r>
              <a:rPr lang="en" sz="1467" dirty="0">
                <a:solidFill>
                  <a:schemeClr val="lt1"/>
                </a:solidFill>
                <a:latin typeface="Hellix Black" pitchFamily="2" charset="77"/>
                <a:ea typeface="Questrial"/>
                <a:cs typeface="Questrial"/>
                <a:sym typeface="Questrial"/>
              </a:rPr>
              <a:t>AI</a:t>
            </a:r>
            <a:endParaRPr sz="1467" dirty="0">
              <a:solidFill>
                <a:srgbClr val="000000"/>
              </a:solidFill>
              <a:latin typeface="Hellix Black" pitchFamily="2" charset="77"/>
              <a:ea typeface="Arial"/>
              <a:cs typeface="Arial"/>
              <a:sym typeface="Arial"/>
            </a:endParaRPr>
          </a:p>
        </p:txBody>
      </p:sp>
      <p:sp>
        <p:nvSpPr>
          <p:cNvPr id="591" name="Google Shape;591;p95"/>
          <p:cNvSpPr txBox="1"/>
          <p:nvPr/>
        </p:nvSpPr>
        <p:spPr>
          <a:xfrm>
            <a:off x="4445100" y="5527625"/>
            <a:ext cx="1650800" cy="338642"/>
          </a:xfrm>
          <a:prstGeom prst="rect">
            <a:avLst/>
          </a:prstGeom>
          <a:noFill/>
          <a:ln>
            <a:noFill/>
          </a:ln>
        </p:spPr>
        <p:txBody>
          <a:bodyPr spcFirstLastPara="1" wrap="square" lIns="91433" tIns="45700" rIns="91433" bIns="45700" anchor="t" anchorCtr="0">
            <a:spAutoFit/>
          </a:bodyPr>
          <a:lstStyle/>
          <a:p>
            <a:pPr algn="ctr">
              <a:lnSpc>
                <a:spcPct val="150000"/>
              </a:lnSpc>
              <a:buClr>
                <a:srgbClr val="000000"/>
              </a:buClr>
              <a:buSzPts val="800"/>
            </a:pPr>
            <a:r>
              <a:rPr lang="en" sz="1067" dirty="0">
                <a:solidFill>
                  <a:schemeClr val="bg1"/>
                </a:solidFill>
                <a:latin typeface="Heiti TC Medium" pitchFamily="2" charset="-128"/>
                <a:ea typeface="Heiti TC Medium" pitchFamily="2" charset="-128"/>
                <a:cs typeface="Roboto Light"/>
                <a:sym typeface="Roboto Light"/>
              </a:rPr>
              <a:t>Human Augmentation</a:t>
            </a:r>
            <a:endParaRPr sz="1467" dirty="0">
              <a:solidFill>
                <a:schemeClr val="bg1"/>
              </a:solidFill>
              <a:latin typeface="Heiti TC Medium" pitchFamily="2" charset="-128"/>
              <a:ea typeface="Heiti TC Medium" pitchFamily="2" charset="-128"/>
              <a:cs typeface="Arial"/>
              <a:sym typeface="Arial"/>
            </a:endParaRPr>
          </a:p>
        </p:txBody>
      </p:sp>
      <p:sp>
        <p:nvSpPr>
          <p:cNvPr id="592" name="Google Shape;592;p95"/>
          <p:cNvSpPr txBox="1"/>
          <p:nvPr/>
        </p:nvSpPr>
        <p:spPr>
          <a:xfrm>
            <a:off x="7921368" y="4132801"/>
            <a:ext cx="3601200" cy="941756"/>
          </a:xfrm>
          <a:prstGeom prst="rect">
            <a:avLst/>
          </a:prstGeom>
          <a:noFill/>
          <a:ln>
            <a:noFill/>
          </a:ln>
        </p:spPr>
        <p:txBody>
          <a:bodyPr spcFirstLastPara="1" wrap="square" lIns="91433" tIns="45700" rIns="91433" bIns="45700" anchor="t" anchorCtr="0">
            <a:spAutoFit/>
          </a:bodyPr>
          <a:lstStyle/>
          <a:p>
            <a:pPr algn="ctr">
              <a:lnSpc>
                <a:spcPct val="115000"/>
              </a:lnSpc>
              <a:buClr>
                <a:srgbClr val="000000"/>
              </a:buClr>
              <a:buSzPts val="1200"/>
            </a:pPr>
            <a:r>
              <a:rPr lang="en" sz="1600" b="1" dirty="0">
                <a:solidFill>
                  <a:srgbClr val="7F7F7F"/>
                </a:solidFill>
                <a:latin typeface="HEITI TC MEDIUM" pitchFamily="2" charset="-128"/>
                <a:ea typeface="HEITI TC MEDIUM" pitchFamily="2" charset="-128"/>
                <a:cs typeface="Roboto Light"/>
                <a:sym typeface="Roboto Light"/>
              </a:rPr>
              <a:t>Together, we create technology solutions to the challenges our society.</a:t>
            </a:r>
            <a:endParaRPr sz="1600" b="1" dirty="0">
              <a:solidFill>
                <a:srgbClr val="7F7F7F"/>
              </a:solidFill>
              <a:latin typeface="HEITI TC MEDIUM" pitchFamily="2" charset="-128"/>
              <a:ea typeface="HEITI TC MEDIUM" pitchFamily="2" charset="-128"/>
              <a:cs typeface="Roboto Light"/>
              <a:sym typeface="Roboto Light"/>
            </a:endParaRPr>
          </a:p>
        </p:txBody>
      </p:sp>
      <p:sp>
        <p:nvSpPr>
          <p:cNvPr id="593" name="Google Shape;593;p95"/>
          <p:cNvSpPr/>
          <p:nvPr/>
        </p:nvSpPr>
        <p:spPr>
          <a:xfrm>
            <a:off x="6904824" y="2982385"/>
            <a:ext cx="84000" cy="893200"/>
          </a:xfrm>
          <a:prstGeom prst="roundRect">
            <a:avLst>
              <a:gd name="adj" fmla="val 50000"/>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Calibri"/>
              <a:ea typeface="Calibri"/>
              <a:cs typeface="Calibri"/>
              <a:sym typeface="Calibri"/>
            </a:endParaRPr>
          </a:p>
        </p:txBody>
      </p:sp>
      <p:pic>
        <p:nvPicPr>
          <p:cNvPr id="594" name="Google Shape;594;p95"/>
          <p:cNvPicPr preferRelativeResize="0">
            <a:picLocks noGrp="1"/>
          </p:cNvPicPr>
          <p:nvPr>
            <p:ph type="pic" idx="4"/>
          </p:nvPr>
        </p:nvPicPr>
        <p:blipFill>
          <a:blip r:embed="rId4"/>
          <a:srcRect t="14639" b="14639"/>
          <a:stretch/>
        </p:blipFill>
        <p:spPr>
          <a:xfrm>
            <a:off x="2617638" y="1588522"/>
            <a:ext cx="1651000" cy="3113616"/>
          </a:xfrm>
          <a:prstGeom prst="rect">
            <a:avLst/>
          </a:prstGeom>
          <a:solidFill>
            <a:schemeClr val="lt1"/>
          </a:solidFill>
          <a:ln>
            <a:noFill/>
          </a:ln>
        </p:spPr>
      </p:pic>
      <p:pic>
        <p:nvPicPr>
          <p:cNvPr id="595" name="Google Shape;595;p95"/>
          <p:cNvPicPr preferRelativeResize="0">
            <a:picLocks noGrp="1"/>
          </p:cNvPicPr>
          <p:nvPr>
            <p:ph type="pic" idx="2"/>
          </p:nvPr>
        </p:nvPicPr>
        <p:blipFill>
          <a:blip r:embed="rId5"/>
          <a:srcRect l="23515" r="23515"/>
          <a:stretch/>
        </p:blipFill>
        <p:spPr>
          <a:xfrm>
            <a:off x="711879" y="1588823"/>
            <a:ext cx="1651003" cy="3113315"/>
          </a:xfrm>
          <a:prstGeom prst="rect">
            <a:avLst/>
          </a:prstGeom>
          <a:solidFill>
            <a:schemeClr val="lt1"/>
          </a:solidFill>
          <a:ln>
            <a:noFill/>
          </a:ln>
        </p:spPr>
      </p:pic>
      <p:pic>
        <p:nvPicPr>
          <p:cNvPr id="596" name="Google Shape;596;p95"/>
          <p:cNvPicPr preferRelativeResize="0">
            <a:picLocks noGrp="1"/>
          </p:cNvPicPr>
          <p:nvPr>
            <p:ph type="pic" idx="3"/>
          </p:nvPr>
        </p:nvPicPr>
        <p:blipFill>
          <a:blip r:embed="rId6"/>
          <a:srcRect l="22921" r="22921"/>
          <a:stretch/>
        </p:blipFill>
        <p:spPr>
          <a:xfrm>
            <a:off x="4544863" y="1588522"/>
            <a:ext cx="1651003" cy="3113315"/>
          </a:xfrm>
          <a:prstGeom prst="rect">
            <a:avLst/>
          </a:prstGeom>
          <a:solidFill>
            <a:schemeClr val="lt1"/>
          </a:solidFill>
          <a:ln>
            <a:noFill/>
          </a:ln>
        </p:spPr>
      </p:pic>
      <p:cxnSp>
        <p:nvCxnSpPr>
          <p:cNvPr id="597" name="Google Shape;597;p95"/>
          <p:cNvCxnSpPr/>
          <p:nvPr/>
        </p:nvCxnSpPr>
        <p:spPr>
          <a:xfrm>
            <a:off x="8315968" y="4132801"/>
            <a:ext cx="2812000" cy="0"/>
          </a:xfrm>
          <a:prstGeom prst="straightConnector1">
            <a:avLst/>
          </a:prstGeom>
          <a:noFill/>
          <a:ln w="12700" cap="flat" cmpd="sng">
            <a:solidFill>
              <a:srgbClr val="FFD966"/>
            </a:solidFill>
            <a:prstDash val="solid"/>
            <a:miter lim="800000"/>
            <a:headEnd type="none" w="sm" len="sm"/>
            <a:tailEnd type="none" w="sm" len="sm"/>
          </a:ln>
        </p:spPr>
      </p:cxnSp>
      <p:sp>
        <p:nvSpPr>
          <p:cNvPr id="598" name="Google Shape;598;p95"/>
          <p:cNvSpPr txBox="1"/>
          <p:nvPr/>
        </p:nvSpPr>
        <p:spPr>
          <a:xfrm>
            <a:off x="7150097" y="2797431"/>
            <a:ext cx="5134000" cy="1241197"/>
          </a:xfrm>
          <a:prstGeom prst="rect">
            <a:avLst/>
          </a:prstGeom>
          <a:noFill/>
          <a:ln>
            <a:noFill/>
          </a:ln>
        </p:spPr>
        <p:txBody>
          <a:bodyPr spcFirstLastPara="1" wrap="square" lIns="91433" tIns="45700" rIns="91433" bIns="45700" anchor="t" anchorCtr="0">
            <a:spAutoFit/>
          </a:bodyPr>
          <a:lstStyle/>
          <a:p>
            <a:pPr algn="ctr">
              <a:buClr>
                <a:srgbClr val="000000"/>
              </a:buClr>
              <a:buSzPts val="2800"/>
            </a:pPr>
            <a:r>
              <a:rPr lang="en" sz="3733" b="1" dirty="0">
                <a:solidFill>
                  <a:schemeClr val="dk1"/>
                </a:solidFill>
                <a:latin typeface="Hellix Black" pitchFamily="2" charset="77"/>
                <a:ea typeface="Questrial"/>
                <a:cs typeface="Questrial"/>
                <a:sym typeface="Questrial"/>
              </a:rPr>
              <a:t>Our Collective Solutions</a:t>
            </a:r>
            <a:endParaRPr sz="1600" b="1" dirty="0">
              <a:solidFill>
                <a:srgbClr val="000000"/>
              </a:solidFill>
              <a:latin typeface="Hellix Black" pitchFamily="2" charset="77"/>
              <a:ea typeface="Arial"/>
              <a:cs typeface="Arial"/>
              <a:sym typeface="Arial"/>
            </a:endParaRPr>
          </a:p>
        </p:txBody>
      </p:sp>
      <p:sp>
        <p:nvSpPr>
          <p:cNvPr id="599" name="Google Shape;599;p95"/>
          <p:cNvSpPr/>
          <p:nvPr/>
        </p:nvSpPr>
        <p:spPr>
          <a:xfrm>
            <a:off x="8769317" y="2094433"/>
            <a:ext cx="1744000" cy="465200"/>
          </a:xfrm>
          <a:prstGeom prst="rect">
            <a:avLst/>
          </a:prstGeom>
          <a:solidFill>
            <a:schemeClr val="dk1"/>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Calibri"/>
              <a:ea typeface="Calibri"/>
              <a:cs typeface="Calibri"/>
              <a:sym typeface="Calibri"/>
            </a:endParaRPr>
          </a:p>
        </p:txBody>
      </p:sp>
      <p:sp>
        <p:nvSpPr>
          <p:cNvPr id="600" name="Google Shape;600;p95"/>
          <p:cNvSpPr txBox="1"/>
          <p:nvPr/>
        </p:nvSpPr>
        <p:spPr>
          <a:xfrm>
            <a:off x="8671165" y="2188501"/>
            <a:ext cx="1891600" cy="276959"/>
          </a:xfrm>
          <a:prstGeom prst="rect">
            <a:avLst/>
          </a:prstGeom>
          <a:noFill/>
          <a:ln>
            <a:noFill/>
          </a:ln>
        </p:spPr>
        <p:txBody>
          <a:bodyPr spcFirstLastPara="1" wrap="square" lIns="91433" tIns="45700" rIns="91433" bIns="45700" anchor="t" anchorCtr="0">
            <a:spAutoFit/>
          </a:bodyPr>
          <a:lstStyle/>
          <a:p>
            <a:pPr algn="ctr">
              <a:buClr>
                <a:srgbClr val="000000"/>
              </a:buClr>
              <a:buSzPts val="900"/>
            </a:pPr>
            <a:r>
              <a:rPr lang="en" sz="1200" dirty="0">
                <a:solidFill>
                  <a:schemeClr val="lt1"/>
                </a:solidFill>
                <a:latin typeface="Heiti TC Medium" pitchFamily="2" charset="-128"/>
                <a:ea typeface="Heiti TC Medium" pitchFamily="2" charset="-128"/>
                <a:cs typeface="Questrial"/>
                <a:sym typeface="Questrial"/>
              </a:rPr>
              <a:t>SOLUTION</a:t>
            </a:r>
            <a:endParaRPr sz="1467" dirty="0">
              <a:solidFill>
                <a:srgbClr val="000000"/>
              </a:solidFill>
              <a:latin typeface="Heiti TC Medium" pitchFamily="2" charset="-128"/>
              <a:ea typeface="Heiti TC Medium" pitchFamily="2" charset="-128"/>
              <a:cs typeface="Arial"/>
              <a:sym typeface="Arial"/>
            </a:endParaRPr>
          </a:p>
        </p:txBody>
      </p:sp>
      <p:sp>
        <p:nvSpPr>
          <p:cNvPr id="2" name="TextBox 1">
            <a:extLst>
              <a:ext uri="{FF2B5EF4-FFF2-40B4-BE49-F238E27FC236}">
                <a16:creationId xmlns:a16="http://schemas.microsoft.com/office/drawing/2014/main" id="{7DA3EEE3-CB53-D945-5F02-DD99A4816454}"/>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690BBB5D-84F7-5FBC-6912-0462C551575F}"/>
              </a:ext>
            </a:extLst>
          </p:cNvPr>
          <p:cNvSpPr txBox="1"/>
          <p:nvPr/>
        </p:nvSpPr>
        <p:spPr>
          <a:xfrm>
            <a:off x="6067928" y="6488668"/>
            <a:ext cx="612407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7" name="Picture 6" descr="A picture containing text, person, cellphone&#10;&#10;Description automatically generated">
            <a:extLst>
              <a:ext uri="{FF2B5EF4-FFF2-40B4-BE49-F238E27FC236}">
                <a16:creationId xmlns:a16="http://schemas.microsoft.com/office/drawing/2014/main" id="{94CFDEC1-CDE4-5C2B-B649-C5396508BD30}"/>
              </a:ext>
            </a:extLst>
          </p:cNvPr>
          <p:cNvPicPr>
            <a:picLocks noChangeAspect="1"/>
          </p:cNvPicPr>
          <p:nvPr/>
        </p:nvPicPr>
        <p:blipFill>
          <a:blip r:embed="rId3"/>
          <a:stretch>
            <a:fillRect/>
          </a:stretch>
        </p:blipFill>
        <p:spPr>
          <a:xfrm>
            <a:off x="1482139" y="-2953"/>
            <a:ext cx="6858000" cy="6858000"/>
          </a:xfrm>
          <a:prstGeom prst="rect">
            <a:avLst/>
          </a:prstGeom>
        </p:spPr>
      </p:pic>
      <p:sp>
        <p:nvSpPr>
          <p:cNvPr id="9" name="Google Shape;251;p67">
            <a:extLst>
              <a:ext uri="{FF2B5EF4-FFF2-40B4-BE49-F238E27FC236}">
                <a16:creationId xmlns:a16="http://schemas.microsoft.com/office/drawing/2014/main" id="{D7305394-711A-C484-5633-E3605ED9499D}"/>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11" name="Google Shape;252;p67">
            <a:extLst>
              <a:ext uri="{FF2B5EF4-FFF2-40B4-BE49-F238E27FC236}">
                <a16:creationId xmlns:a16="http://schemas.microsoft.com/office/drawing/2014/main" id="{ED2734B5-22DD-B04D-5EE1-C332AF75E1D4}"/>
              </a:ext>
            </a:extLst>
          </p:cNvPr>
          <p:cNvSpPr txBox="1"/>
          <p:nvPr/>
        </p:nvSpPr>
        <p:spPr>
          <a:xfrm rot="16200000">
            <a:off x="-2519324" y="3289428"/>
            <a:ext cx="6520898" cy="707846"/>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METAVERSE</a:t>
            </a:r>
            <a:endParaRPr sz="4000" dirty="0">
              <a:solidFill>
                <a:srgbClr val="000000"/>
              </a:solidFill>
              <a:latin typeface="Hellix Black" pitchFamily="2" charset="77"/>
              <a:ea typeface="Arial"/>
              <a:cs typeface="Arial"/>
              <a:sym typeface="Arial"/>
            </a:endParaRPr>
          </a:p>
        </p:txBody>
      </p:sp>
      <p:sp>
        <p:nvSpPr>
          <p:cNvPr id="3" name="TextBox 2">
            <a:extLst>
              <a:ext uri="{FF2B5EF4-FFF2-40B4-BE49-F238E27FC236}">
                <a16:creationId xmlns:a16="http://schemas.microsoft.com/office/drawing/2014/main" id="{995649D4-D206-320A-B31E-85BB3EE1424B}"/>
              </a:ext>
            </a:extLst>
          </p:cNvPr>
          <p:cNvSpPr txBox="1"/>
          <p:nvPr/>
        </p:nvSpPr>
        <p:spPr>
          <a:xfrm>
            <a:off x="4864231" y="111931"/>
            <a:ext cx="7327768" cy="492443"/>
          </a:xfrm>
          <a:prstGeom prst="rect">
            <a:avLst/>
          </a:prstGeom>
          <a:noFill/>
        </p:spPr>
        <p:txBody>
          <a:bodyPr wrap="square">
            <a:spAutoFit/>
          </a:bodyPr>
          <a:lstStyle/>
          <a:p>
            <a:pPr algn="ctr"/>
            <a:r>
              <a:rPr lang="en-US" sz="2600" dirty="0">
                <a:solidFill>
                  <a:schemeClr val="bg1"/>
                </a:solidFill>
                <a:highlight>
                  <a:srgbClr val="000000"/>
                </a:highlight>
                <a:latin typeface="Hellix Black" pitchFamily="2" charset="77"/>
                <a:ea typeface="Heiti TC Medium" pitchFamily="2" charset="-128"/>
                <a:cs typeface="Aharoni" panose="02010803020104030203" pitchFamily="2" charset="-79"/>
              </a:rPr>
              <a:t>CHALLENGES</a:t>
            </a:r>
            <a:endParaRPr lang="en-US" sz="2600" dirty="0">
              <a:highlight>
                <a:srgbClr val="000000"/>
              </a:highlight>
            </a:endParaRPr>
          </a:p>
        </p:txBody>
      </p:sp>
      <p:sp>
        <p:nvSpPr>
          <p:cNvPr id="4" name="TextBox 3">
            <a:extLst>
              <a:ext uri="{FF2B5EF4-FFF2-40B4-BE49-F238E27FC236}">
                <a16:creationId xmlns:a16="http://schemas.microsoft.com/office/drawing/2014/main" id="{69D8A5C8-52DC-9D09-2898-CC903AD37BF0}"/>
              </a:ext>
            </a:extLst>
          </p:cNvPr>
          <p:cNvSpPr txBox="1"/>
          <p:nvPr/>
        </p:nvSpPr>
        <p:spPr>
          <a:xfrm>
            <a:off x="4864231" y="3426047"/>
            <a:ext cx="7327768" cy="492443"/>
          </a:xfrm>
          <a:prstGeom prst="rect">
            <a:avLst/>
          </a:prstGeom>
          <a:noFill/>
        </p:spPr>
        <p:txBody>
          <a:bodyPr wrap="square">
            <a:spAutoFit/>
          </a:bodyPr>
          <a:lstStyle/>
          <a:p>
            <a:pPr algn="ctr"/>
            <a:r>
              <a:rPr lang="en-US" sz="2600" dirty="0">
                <a:solidFill>
                  <a:schemeClr val="bg1"/>
                </a:solidFill>
                <a:highlight>
                  <a:srgbClr val="000000"/>
                </a:highlight>
                <a:latin typeface="Hellix Black" pitchFamily="2" charset="77"/>
                <a:ea typeface="Heiti TC Medium" pitchFamily="2" charset="-128"/>
                <a:cs typeface="Aharoni" panose="02010803020104030203" pitchFamily="2" charset="-79"/>
              </a:rPr>
              <a:t>SOLUTIONS</a:t>
            </a:r>
            <a:endParaRPr lang="en-US" sz="2600" dirty="0">
              <a:highlight>
                <a:srgbClr val="000000"/>
              </a:highlight>
            </a:endParaRPr>
          </a:p>
        </p:txBody>
      </p:sp>
      <p:sp>
        <p:nvSpPr>
          <p:cNvPr id="8" name="TextBox 7">
            <a:extLst>
              <a:ext uri="{FF2B5EF4-FFF2-40B4-BE49-F238E27FC236}">
                <a16:creationId xmlns:a16="http://schemas.microsoft.com/office/drawing/2014/main" id="{C32327DF-F2F0-36ED-8C67-225BAD8F6BDC}"/>
              </a:ext>
            </a:extLst>
          </p:cNvPr>
          <p:cNvSpPr txBox="1"/>
          <p:nvPr/>
        </p:nvSpPr>
        <p:spPr>
          <a:xfrm>
            <a:off x="4945930" y="787707"/>
            <a:ext cx="7158086" cy="1840312"/>
          </a:xfrm>
          <a:prstGeom prst="rect">
            <a:avLst/>
          </a:prstGeom>
          <a:noFill/>
        </p:spPr>
        <p:txBody>
          <a:bodyPr wrap="square">
            <a:spAutoFit/>
          </a:bodyPr>
          <a:lstStyle/>
          <a:p>
            <a:pPr>
              <a:lnSpc>
                <a:spcPct val="115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Ergonomics.</a:t>
            </a:r>
          </a:p>
          <a:p>
            <a:pPr>
              <a:lnSpc>
                <a:spcPct val="115000"/>
              </a:lnSpc>
              <a:buClr>
                <a:schemeClr val="dk1"/>
              </a:buClr>
              <a:buSzPts val="800"/>
            </a:pPr>
            <a:endParaRPr lang="en-US" sz="2000" dirty="0">
              <a:solidFill>
                <a:srgbClr val="000000"/>
              </a:solidFill>
              <a:effectLst/>
              <a:latin typeface="Apple Color Emoji" pitchFamily="2" charset="0"/>
            </a:endParaRPr>
          </a:p>
          <a:p>
            <a:pPr>
              <a:lnSpc>
                <a:spcPct val="115000"/>
              </a:lnSpc>
              <a:buClr>
                <a:schemeClr val="dk1"/>
              </a:buClr>
              <a:buSzPts val="800"/>
            </a:pPr>
            <a:r>
              <a:rPr lang="en-US" sz="2000" dirty="0">
                <a:solidFill>
                  <a:srgbClr val="000000"/>
                </a:solidFill>
                <a:effectLst/>
                <a:latin typeface="Heiti TC Medium" pitchFamily="2" charset="-128"/>
                <a:ea typeface="Heiti TC Medium" pitchFamily="2" charset="-128"/>
                <a:sym typeface="Montserrat"/>
              </a:rPr>
              <a:t>🔲	A</a:t>
            </a:r>
            <a:r>
              <a:rPr lang="en-US" sz="2000" dirty="0">
                <a:latin typeface="Heiti TC Medium" pitchFamily="2" charset="-128"/>
                <a:ea typeface="Heiti TC Medium" pitchFamily="2" charset="-128"/>
                <a:cs typeface="Montserrat"/>
                <a:sym typeface="Montserrat"/>
              </a:rPr>
              <a:t>ffordability/Accessibility.</a:t>
            </a:r>
          </a:p>
          <a:p>
            <a:pPr>
              <a:lnSpc>
                <a:spcPct val="115000"/>
              </a:lnSpc>
              <a:buClr>
                <a:schemeClr val="dk1"/>
              </a:buClr>
              <a:buSzPts val="800"/>
            </a:pPr>
            <a:endParaRPr lang="en-US" sz="2000" dirty="0">
              <a:latin typeface="Heiti TC Medium" pitchFamily="2" charset="-128"/>
              <a:ea typeface="Heiti TC Medium" pitchFamily="2" charset="-128"/>
              <a:cs typeface="Montserrat"/>
              <a:sym typeface="Montserrat"/>
            </a:endParaRPr>
          </a:p>
          <a:p>
            <a:pPr>
              <a:lnSpc>
                <a:spcPct val="115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Dominant violent and oversexualized content.</a:t>
            </a:r>
          </a:p>
        </p:txBody>
      </p:sp>
      <p:sp>
        <p:nvSpPr>
          <p:cNvPr id="10" name="TextBox 9">
            <a:extLst>
              <a:ext uri="{FF2B5EF4-FFF2-40B4-BE49-F238E27FC236}">
                <a16:creationId xmlns:a16="http://schemas.microsoft.com/office/drawing/2014/main" id="{42A9F506-4277-1972-F8BA-35EC34D027F6}"/>
              </a:ext>
            </a:extLst>
          </p:cNvPr>
          <p:cNvSpPr txBox="1"/>
          <p:nvPr/>
        </p:nvSpPr>
        <p:spPr>
          <a:xfrm>
            <a:off x="4945930" y="3918490"/>
            <a:ext cx="7158086" cy="2902141"/>
          </a:xfrm>
          <a:prstGeom prst="rect">
            <a:avLst/>
          </a:prstGeom>
          <a:noFill/>
        </p:spPr>
        <p:txBody>
          <a:bodyPr wrap="square">
            <a:spAutoFit/>
          </a:bodyPr>
          <a:lstStyle/>
          <a:p>
            <a:pPr>
              <a:lnSpc>
                <a:spcPct val="115000"/>
              </a:lnSpc>
              <a:buClr>
                <a:schemeClr val="dk1"/>
              </a:buClr>
              <a:buSzPts val="800"/>
            </a:pPr>
            <a:r>
              <a:rPr lang="en-US" sz="2000" dirty="0">
                <a:solidFill>
                  <a:srgbClr val="000000"/>
                </a:solidFill>
                <a:effectLst/>
                <a:latin typeface="Apple Color Emoji" pitchFamily="2" charset="0"/>
              </a:rPr>
              <a:t>✅	</a:t>
            </a:r>
            <a:r>
              <a:rPr lang="en-US" sz="2000" dirty="0">
                <a:solidFill>
                  <a:srgbClr val="000000"/>
                </a:solidFill>
                <a:effectLst/>
                <a:latin typeface="Heiti TC Medium" pitchFamily="2" charset="-128"/>
                <a:ea typeface="Heiti TC Medium" pitchFamily="2" charset="-128"/>
                <a:sym typeface="Montserrat"/>
              </a:rPr>
              <a:t>Improved Human Centered Design</a:t>
            </a:r>
            <a:r>
              <a:rPr lang="en-US" sz="2000" dirty="0">
                <a:latin typeface="Heiti TC Medium" pitchFamily="2" charset="-128"/>
                <a:ea typeface="Heiti TC Medium" pitchFamily="2" charset="-128"/>
                <a:cs typeface="Montserrat"/>
                <a:sym typeface="Montserrat"/>
              </a:rPr>
              <a:t> practices, 	more inclusive UX testing,</a:t>
            </a:r>
          </a:p>
          <a:p>
            <a:pPr>
              <a:lnSpc>
                <a:spcPct val="115000"/>
              </a:lnSpc>
              <a:buClr>
                <a:schemeClr val="dk1"/>
              </a:buClr>
              <a:buSzPts val="800"/>
            </a:pPr>
            <a:endParaRPr lang="en-US" sz="2000" dirty="0">
              <a:latin typeface="Heiti TC Medium" pitchFamily="2" charset="-128"/>
              <a:ea typeface="Heiti TC Medium" pitchFamily="2" charset="-128"/>
              <a:cs typeface="Montserrat"/>
              <a:sym typeface="Montserrat"/>
            </a:endParaRPr>
          </a:p>
          <a:p>
            <a:pPr>
              <a:lnSpc>
                <a:spcPct val="115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Price drops and rental programs. </a:t>
            </a:r>
          </a:p>
          <a:p>
            <a:pPr>
              <a:lnSpc>
                <a:spcPct val="115000"/>
              </a:lnSpc>
              <a:buClr>
                <a:schemeClr val="dk1"/>
              </a:buClr>
              <a:buSzPts val="800"/>
            </a:pPr>
            <a:endParaRPr lang="en-US" sz="2000" dirty="0">
              <a:latin typeface="Heiti TC Medium" pitchFamily="2" charset="-128"/>
              <a:ea typeface="Heiti TC Medium" pitchFamily="2" charset="-128"/>
              <a:cs typeface="Montserrat"/>
              <a:sym typeface="Montserrat"/>
            </a:endParaRPr>
          </a:p>
          <a:p>
            <a:pPr>
              <a:lnSpc>
                <a:spcPct val="115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Holograms in public spaces.</a:t>
            </a:r>
          </a:p>
          <a:p>
            <a:pPr>
              <a:lnSpc>
                <a:spcPct val="115000"/>
              </a:lnSpc>
              <a:buClr>
                <a:schemeClr val="dk1"/>
              </a:buClr>
              <a:buSzPts val="800"/>
            </a:pPr>
            <a:endParaRPr lang="en-US" sz="2000" dirty="0">
              <a:latin typeface="Heiti TC Medium" pitchFamily="2" charset="-128"/>
              <a:ea typeface="Heiti TC Medium" pitchFamily="2" charset="-128"/>
              <a:cs typeface="Montserrat"/>
              <a:sym typeface="Montserrat"/>
            </a:endParaRPr>
          </a:p>
          <a:p>
            <a:pPr>
              <a:lnSpc>
                <a:spcPct val="115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Culturally relevant content.</a:t>
            </a:r>
          </a:p>
        </p:txBody>
      </p:sp>
    </p:spTree>
    <p:extLst>
      <p:ext uri="{BB962C8B-B14F-4D97-AF65-F5344CB8AC3E}">
        <p14:creationId xmlns:p14="http://schemas.microsoft.com/office/powerpoint/2010/main" val="22075502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7" name="Picture 6" descr="A picture containing text, person, cellphone&#10;&#10;Description automatically generated">
            <a:extLst>
              <a:ext uri="{FF2B5EF4-FFF2-40B4-BE49-F238E27FC236}">
                <a16:creationId xmlns:a16="http://schemas.microsoft.com/office/drawing/2014/main" id="{94CFDEC1-CDE4-5C2B-B649-C5396508BD30}"/>
              </a:ext>
            </a:extLst>
          </p:cNvPr>
          <p:cNvPicPr>
            <a:picLocks noChangeAspect="1"/>
          </p:cNvPicPr>
          <p:nvPr/>
        </p:nvPicPr>
        <p:blipFill>
          <a:blip r:embed="rId3"/>
          <a:stretch>
            <a:fillRect/>
          </a:stretch>
        </p:blipFill>
        <p:spPr>
          <a:xfrm>
            <a:off x="1482139" y="-2953"/>
            <a:ext cx="6858000" cy="6858000"/>
          </a:xfrm>
          <a:prstGeom prst="rect">
            <a:avLst/>
          </a:prstGeom>
        </p:spPr>
      </p:pic>
      <p:sp>
        <p:nvSpPr>
          <p:cNvPr id="9" name="Google Shape;251;p67">
            <a:extLst>
              <a:ext uri="{FF2B5EF4-FFF2-40B4-BE49-F238E27FC236}">
                <a16:creationId xmlns:a16="http://schemas.microsoft.com/office/drawing/2014/main" id="{D7305394-711A-C484-5633-E3605ED9499D}"/>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11" name="Google Shape;252;p67">
            <a:extLst>
              <a:ext uri="{FF2B5EF4-FFF2-40B4-BE49-F238E27FC236}">
                <a16:creationId xmlns:a16="http://schemas.microsoft.com/office/drawing/2014/main" id="{ED2734B5-22DD-B04D-5EE1-C332AF75E1D4}"/>
              </a:ext>
            </a:extLst>
          </p:cNvPr>
          <p:cNvSpPr txBox="1"/>
          <p:nvPr/>
        </p:nvSpPr>
        <p:spPr>
          <a:xfrm rot="16200000">
            <a:off x="-2519324" y="3289428"/>
            <a:ext cx="6520898" cy="707846"/>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AI</a:t>
            </a:r>
            <a:endParaRPr sz="4000" dirty="0">
              <a:solidFill>
                <a:srgbClr val="000000"/>
              </a:solidFill>
              <a:latin typeface="Hellix Black" pitchFamily="2" charset="77"/>
              <a:ea typeface="Arial"/>
              <a:cs typeface="Arial"/>
              <a:sym typeface="Arial"/>
            </a:endParaRPr>
          </a:p>
        </p:txBody>
      </p:sp>
      <p:sp>
        <p:nvSpPr>
          <p:cNvPr id="3" name="TextBox 2">
            <a:extLst>
              <a:ext uri="{FF2B5EF4-FFF2-40B4-BE49-F238E27FC236}">
                <a16:creationId xmlns:a16="http://schemas.microsoft.com/office/drawing/2014/main" id="{995649D4-D206-320A-B31E-85BB3EE1424B}"/>
              </a:ext>
            </a:extLst>
          </p:cNvPr>
          <p:cNvSpPr txBox="1"/>
          <p:nvPr/>
        </p:nvSpPr>
        <p:spPr>
          <a:xfrm>
            <a:off x="4864231" y="111931"/>
            <a:ext cx="7327768" cy="492443"/>
          </a:xfrm>
          <a:prstGeom prst="rect">
            <a:avLst/>
          </a:prstGeom>
          <a:noFill/>
        </p:spPr>
        <p:txBody>
          <a:bodyPr wrap="square">
            <a:spAutoFit/>
          </a:bodyPr>
          <a:lstStyle/>
          <a:p>
            <a:pPr algn="ctr"/>
            <a:r>
              <a:rPr lang="en-US" sz="2600" dirty="0">
                <a:solidFill>
                  <a:schemeClr val="bg1"/>
                </a:solidFill>
                <a:highlight>
                  <a:srgbClr val="000000"/>
                </a:highlight>
                <a:latin typeface="Hellix Black" pitchFamily="2" charset="77"/>
                <a:ea typeface="Heiti TC Medium" pitchFamily="2" charset="-128"/>
                <a:cs typeface="Aharoni" panose="02010803020104030203" pitchFamily="2" charset="-79"/>
              </a:rPr>
              <a:t>CHALLENGES</a:t>
            </a:r>
            <a:endParaRPr lang="en-US" sz="2600" dirty="0">
              <a:highlight>
                <a:srgbClr val="000000"/>
              </a:highlight>
            </a:endParaRPr>
          </a:p>
        </p:txBody>
      </p:sp>
      <p:sp>
        <p:nvSpPr>
          <p:cNvPr id="4" name="TextBox 3">
            <a:extLst>
              <a:ext uri="{FF2B5EF4-FFF2-40B4-BE49-F238E27FC236}">
                <a16:creationId xmlns:a16="http://schemas.microsoft.com/office/drawing/2014/main" id="{69D8A5C8-52DC-9D09-2898-CC903AD37BF0}"/>
              </a:ext>
            </a:extLst>
          </p:cNvPr>
          <p:cNvSpPr txBox="1"/>
          <p:nvPr/>
        </p:nvSpPr>
        <p:spPr>
          <a:xfrm>
            <a:off x="4864231" y="3426047"/>
            <a:ext cx="7327768" cy="492443"/>
          </a:xfrm>
          <a:prstGeom prst="rect">
            <a:avLst/>
          </a:prstGeom>
          <a:noFill/>
        </p:spPr>
        <p:txBody>
          <a:bodyPr wrap="square">
            <a:spAutoFit/>
          </a:bodyPr>
          <a:lstStyle/>
          <a:p>
            <a:pPr algn="ctr"/>
            <a:r>
              <a:rPr lang="en-US" sz="2600" dirty="0">
                <a:solidFill>
                  <a:schemeClr val="bg1"/>
                </a:solidFill>
                <a:highlight>
                  <a:srgbClr val="000000"/>
                </a:highlight>
                <a:latin typeface="Hellix Black" pitchFamily="2" charset="77"/>
                <a:ea typeface="Heiti TC Medium" pitchFamily="2" charset="-128"/>
                <a:cs typeface="Aharoni" panose="02010803020104030203" pitchFamily="2" charset="-79"/>
              </a:rPr>
              <a:t>SOLUTIONS</a:t>
            </a:r>
            <a:endParaRPr lang="en-US" sz="2600" dirty="0">
              <a:highlight>
                <a:srgbClr val="000000"/>
              </a:highlight>
            </a:endParaRPr>
          </a:p>
        </p:txBody>
      </p:sp>
      <p:sp>
        <p:nvSpPr>
          <p:cNvPr id="8" name="TextBox 7">
            <a:extLst>
              <a:ext uri="{FF2B5EF4-FFF2-40B4-BE49-F238E27FC236}">
                <a16:creationId xmlns:a16="http://schemas.microsoft.com/office/drawing/2014/main" id="{C32327DF-F2F0-36ED-8C67-225BAD8F6BDC}"/>
              </a:ext>
            </a:extLst>
          </p:cNvPr>
          <p:cNvSpPr txBox="1"/>
          <p:nvPr/>
        </p:nvSpPr>
        <p:spPr>
          <a:xfrm>
            <a:off x="4945931" y="778280"/>
            <a:ext cx="7158086" cy="2548198"/>
          </a:xfrm>
          <a:prstGeom prst="rect">
            <a:avLst/>
          </a:prstGeom>
          <a:noFill/>
        </p:spPr>
        <p:txBody>
          <a:bodyPr wrap="square">
            <a:spAutoFit/>
          </a:bodyPr>
          <a:lstStyle/>
          <a:p>
            <a:pPr>
              <a:lnSpc>
                <a:spcPct val="115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Displacement from automation.</a:t>
            </a:r>
          </a:p>
          <a:p>
            <a:pPr>
              <a:lnSpc>
                <a:spcPct val="115000"/>
              </a:lnSpc>
              <a:buClr>
                <a:schemeClr val="dk1"/>
              </a:buClr>
              <a:buSzPts val="800"/>
            </a:pPr>
            <a:endParaRPr lang="en-US" sz="2000" dirty="0">
              <a:solidFill>
                <a:srgbClr val="000000"/>
              </a:solidFill>
              <a:effectLst/>
              <a:latin typeface="Apple Color Emoji" pitchFamily="2" charset="0"/>
            </a:endParaRPr>
          </a:p>
          <a:p>
            <a:pPr>
              <a:lnSpc>
                <a:spcPct val="115000"/>
              </a:lnSpc>
              <a:buClr>
                <a:schemeClr val="dk1"/>
              </a:buClr>
              <a:buSzPts val="800"/>
            </a:pPr>
            <a:r>
              <a:rPr lang="en-US" sz="2000" dirty="0">
                <a:solidFill>
                  <a:srgbClr val="000000"/>
                </a:solidFill>
                <a:effectLst/>
                <a:latin typeface="Heiti TC Medium" pitchFamily="2" charset="-128"/>
                <a:ea typeface="Heiti TC Medium" pitchFamily="2" charset="-128"/>
                <a:sym typeface="Montserrat"/>
              </a:rPr>
              <a:t>🔲	Lack of data governance and oversight, l</a:t>
            </a:r>
            <a:r>
              <a:rPr lang="en-US" sz="2000" dirty="0">
                <a:latin typeface="Heiti TC Medium" pitchFamily="2" charset="-128"/>
                <a:ea typeface="Heiti TC Medium" pitchFamily="2" charset="-128"/>
                <a:cs typeface="Montserrat"/>
                <a:sym typeface="Montserrat"/>
              </a:rPr>
              <a:t>ack of 	accountability or ownership by subjects of 	datasets.</a:t>
            </a:r>
          </a:p>
          <a:p>
            <a:pPr>
              <a:lnSpc>
                <a:spcPct val="115000"/>
              </a:lnSpc>
              <a:buClr>
                <a:schemeClr val="dk1"/>
              </a:buClr>
              <a:buSzPts val="800"/>
            </a:pPr>
            <a:endParaRPr lang="en-US" sz="2000" dirty="0">
              <a:latin typeface="Heiti TC Medium" pitchFamily="2" charset="-128"/>
              <a:ea typeface="Heiti TC Medium" pitchFamily="2" charset="-128"/>
              <a:cs typeface="Montserrat"/>
              <a:sym typeface="Montserrat"/>
            </a:endParaRPr>
          </a:p>
          <a:p>
            <a:pPr>
              <a:lnSpc>
                <a:spcPct val="115000"/>
              </a:lnSpc>
              <a:buClr>
                <a:schemeClr val="dk1"/>
              </a:buClr>
              <a:buSzPts val="800"/>
            </a:pPr>
            <a:r>
              <a:rPr lang="en-US" sz="2000" dirty="0">
                <a:solidFill>
                  <a:srgbClr val="000000"/>
                </a:solidFill>
                <a:effectLst/>
                <a:latin typeface="Apple Color Emoji" pitchFamily="2" charset="0"/>
              </a:rPr>
              <a:t>🔲 	</a:t>
            </a:r>
            <a:r>
              <a:rPr lang="en-US" sz="2000" dirty="0">
                <a:solidFill>
                  <a:srgbClr val="000000"/>
                </a:solidFill>
                <a:effectLst/>
                <a:latin typeface="Heiti TC Medium" pitchFamily="2" charset="-128"/>
                <a:ea typeface="Heiti TC Medium" pitchFamily="2" charset="-128"/>
                <a:sym typeface="Montserrat"/>
              </a:rPr>
              <a:t> High level of inaccuracy. </a:t>
            </a:r>
            <a:endParaRPr lang="en-US" sz="2000" dirty="0">
              <a:latin typeface="Heiti TC Medium" pitchFamily="2" charset="-128"/>
              <a:ea typeface="Heiti TC Medium" pitchFamily="2" charset="-128"/>
              <a:cs typeface="Montserrat"/>
              <a:sym typeface="Montserrat"/>
            </a:endParaRPr>
          </a:p>
        </p:txBody>
      </p:sp>
      <p:sp>
        <p:nvSpPr>
          <p:cNvPr id="10" name="TextBox 9">
            <a:extLst>
              <a:ext uri="{FF2B5EF4-FFF2-40B4-BE49-F238E27FC236}">
                <a16:creationId xmlns:a16="http://schemas.microsoft.com/office/drawing/2014/main" id="{42A9F506-4277-1972-F8BA-35EC34D027F6}"/>
              </a:ext>
            </a:extLst>
          </p:cNvPr>
          <p:cNvSpPr txBox="1"/>
          <p:nvPr/>
        </p:nvSpPr>
        <p:spPr>
          <a:xfrm>
            <a:off x="4945930" y="3918490"/>
            <a:ext cx="7158086" cy="3232423"/>
          </a:xfrm>
          <a:prstGeom prst="rect">
            <a:avLst/>
          </a:prstGeom>
          <a:noFill/>
        </p:spPr>
        <p:txBody>
          <a:bodyPr wrap="square">
            <a:spAutoFit/>
          </a:bodyPr>
          <a:lstStyle/>
          <a:p>
            <a:pPr>
              <a:lnSpc>
                <a:spcPct val="115000"/>
              </a:lnSpc>
              <a:buClr>
                <a:schemeClr val="dk1"/>
              </a:buClr>
              <a:buSzPts val="800"/>
            </a:pPr>
            <a:r>
              <a:rPr lang="en-US" sz="2000" dirty="0">
                <a:solidFill>
                  <a:srgbClr val="000000"/>
                </a:solidFill>
                <a:effectLst/>
                <a:latin typeface="Apple Color Emoji" pitchFamily="2" charset="0"/>
              </a:rPr>
              <a:t>✅	</a:t>
            </a:r>
            <a:r>
              <a:rPr lang="en-US" sz="2000" dirty="0">
                <a:solidFill>
                  <a:srgbClr val="000000"/>
                </a:solidFill>
                <a:latin typeface="Heiti TC Medium" pitchFamily="2" charset="-128"/>
                <a:ea typeface="Heiti TC Medium" pitchFamily="2" charset="-128"/>
                <a:sym typeface="Montserrat"/>
              </a:rPr>
              <a:t>Creation of new jobs that work in collaboration 	with AI</a:t>
            </a:r>
            <a:r>
              <a:rPr lang="en-US" sz="2000" dirty="0">
                <a:latin typeface="Heiti TC Medium" pitchFamily="2" charset="-128"/>
                <a:ea typeface="Heiti TC Medium" pitchFamily="2" charset="-128"/>
                <a:cs typeface="Montserrat"/>
                <a:sym typeface="Montserrat"/>
              </a:rPr>
              <a:t>, human tasks will be more creative and 	less mundane.</a:t>
            </a:r>
          </a:p>
          <a:p>
            <a:pPr>
              <a:lnSpc>
                <a:spcPct val="115000"/>
              </a:lnSpc>
              <a:buClr>
                <a:schemeClr val="dk1"/>
              </a:buClr>
              <a:buSzPts val="800"/>
            </a:pPr>
            <a:endParaRPr lang="en-US" sz="2000" dirty="0">
              <a:latin typeface="Heiti TC Medium" pitchFamily="2" charset="-128"/>
              <a:ea typeface="Heiti TC Medium" pitchFamily="2" charset="-128"/>
              <a:cs typeface="Montserrat"/>
              <a:sym typeface="Montserrat"/>
            </a:endParaRPr>
          </a:p>
          <a:p>
            <a:pPr>
              <a:lnSpc>
                <a:spcPct val="115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Data DAOs in web3. </a:t>
            </a:r>
          </a:p>
          <a:p>
            <a:pPr>
              <a:lnSpc>
                <a:spcPct val="115000"/>
              </a:lnSpc>
              <a:buClr>
                <a:schemeClr val="dk1"/>
              </a:buClr>
              <a:buSzPts val="800"/>
            </a:pPr>
            <a:endParaRPr lang="en-US" sz="2000" dirty="0">
              <a:latin typeface="Heiti TC Medium" pitchFamily="2" charset="-128"/>
              <a:ea typeface="Heiti TC Medium" pitchFamily="2" charset="-128"/>
              <a:cs typeface="Montserrat"/>
              <a:sym typeface="Montserrat"/>
            </a:endParaRPr>
          </a:p>
          <a:p>
            <a:pPr>
              <a:lnSpc>
                <a:spcPct val="115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We are smarter than robots, AI will need humans </a:t>
            </a:r>
          </a:p>
          <a:p>
            <a:pPr>
              <a:lnSpc>
                <a:spcPct val="115000"/>
              </a:lnSpc>
              <a:buClr>
                <a:schemeClr val="dk1"/>
              </a:buClr>
              <a:buSzPts val="800"/>
            </a:pPr>
            <a:r>
              <a:rPr lang="en-US" sz="2000" dirty="0">
                <a:latin typeface="Heiti TC Medium" pitchFamily="2" charset="-128"/>
                <a:ea typeface="Heiti TC Medium" pitchFamily="2" charset="-128"/>
                <a:cs typeface="Montserrat"/>
                <a:sym typeface="Montserrat"/>
              </a:rPr>
              <a:t>	to improve.</a:t>
            </a:r>
          </a:p>
          <a:p>
            <a:pPr>
              <a:lnSpc>
                <a:spcPct val="115000"/>
              </a:lnSpc>
              <a:buClr>
                <a:schemeClr val="dk1"/>
              </a:buClr>
              <a:buSzPts val="800"/>
            </a:pPr>
            <a:endParaRPr lang="en-US" sz="2000" dirty="0">
              <a:latin typeface="Heiti TC Medium" pitchFamily="2" charset="-128"/>
              <a:ea typeface="Heiti TC Medium" pitchFamily="2" charset="-128"/>
              <a:cs typeface="Montserrat"/>
              <a:sym typeface="Montserrat"/>
            </a:endParaRPr>
          </a:p>
        </p:txBody>
      </p:sp>
    </p:spTree>
    <p:extLst>
      <p:ext uri="{BB962C8B-B14F-4D97-AF65-F5344CB8AC3E}">
        <p14:creationId xmlns:p14="http://schemas.microsoft.com/office/powerpoint/2010/main" val="8175317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7" name="Picture 6" descr="A picture containing text, person, cellphone&#10;&#10;Description automatically generated">
            <a:extLst>
              <a:ext uri="{FF2B5EF4-FFF2-40B4-BE49-F238E27FC236}">
                <a16:creationId xmlns:a16="http://schemas.microsoft.com/office/drawing/2014/main" id="{94CFDEC1-CDE4-5C2B-B649-C5396508BD30}"/>
              </a:ext>
            </a:extLst>
          </p:cNvPr>
          <p:cNvPicPr>
            <a:picLocks noChangeAspect="1"/>
          </p:cNvPicPr>
          <p:nvPr/>
        </p:nvPicPr>
        <p:blipFill>
          <a:blip r:embed="rId3"/>
          <a:stretch>
            <a:fillRect/>
          </a:stretch>
        </p:blipFill>
        <p:spPr>
          <a:xfrm>
            <a:off x="1482139" y="-2953"/>
            <a:ext cx="6858000" cy="6858000"/>
          </a:xfrm>
          <a:prstGeom prst="rect">
            <a:avLst/>
          </a:prstGeom>
        </p:spPr>
      </p:pic>
      <p:sp>
        <p:nvSpPr>
          <p:cNvPr id="9" name="Google Shape;251;p67">
            <a:extLst>
              <a:ext uri="{FF2B5EF4-FFF2-40B4-BE49-F238E27FC236}">
                <a16:creationId xmlns:a16="http://schemas.microsoft.com/office/drawing/2014/main" id="{D7305394-711A-C484-5633-E3605ED9499D}"/>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11" name="Google Shape;252;p67">
            <a:extLst>
              <a:ext uri="{FF2B5EF4-FFF2-40B4-BE49-F238E27FC236}">
                <a16:creationId xmlns:a16="http://schemas.microsoft.com/office/drawing/2014/main" id="{ED2734B5-22DD-B04D-5EE1-C332AF75E1D4}"/>
              </a:ext>
            </a:extLst>
          </p:cNvPr>
          <p:cNvSpPr txBox="1"/>
          <p:nvPr/>
        </p:nvSpPr>
        <p:spPr>
          <a:xfrm rot="16200000">
            <a:off x="-2519324" y="3289428"/>
            <a:ext cx="6520898" cy="707846"/>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WEB3</a:t>
            </a:r>
            <a:endParaRPr sz="4000" dirty="0">
              <a:solidFill>
                <a:srgbClr val="000000"/>
              </a:solidFill>
              <a:latin typeface="Hellix Black" pitchFamily="2" charset="77"/>
              <a:ea typeface="Arial"/>
              <a:cs typeface="Arial"/>
              <a:sym typeface="Arial"/>
            </a:endParaRPr>
          </a:p>
        </p:txBody>
      </p:sp>
      <p:sp>
        <p:nvSpPr>
          <p:cNvPr id="3" name="TextBox 2">
            <a:extLst>
              <a:ext uri="{FF2B5EF4-FFF2-40B4-BE49-F238E27FC236}">
                <a16:creationId xmlns:a16="http://schemas.microsoft.com/office/drawing/2014/main" id="{995649D4-D206-320A-B31E-85BB3EE1424B}"/>
              </a:ext>
            </a:extLst>
          </p:cNvPr>
          <p:cNvSpPr txBox="1"/>
          <p:nvPr/>
        </p:nvSpPr>
        <p:spPr>
          <a:xfrm>
            <a:off x="4864231" y="111931"/>
            <a:ext cx="7327768" cy="492443"/>
          </a:xfrm>
          <a:prstGeom prst="rect">
            <a:avLst/>
          </a:prstGeom>
          <a:noFill/>
        </p:spPr>
        <p:txBody>
          <a:bodyPr wrap="square">
            <a:spAutoFit/>
          </a:bodyPr>
          <a:lstStyle/>
          <a:p>
            <a:pPr algn="ctr"/>
            <a:r>
              <a:rPr lang="en-US" sz="2600" dirty="0">
                <a:solidFill>
                  <a:schemeClr val="bg1"/>
                </a:solidFill>
                <a:highlight>
                  <a:srgbClr val="000000"/>
                </a:highlight>
                <a:latin typeface="Hellix Black" pitchFamily="2" charset="77"/>
                <a:ea typeface="Heiti TC Medium" pitchFamily="2" charset="-128"/>
                <a:cs typeface="Aharoni" panose="02010803020104030203" pitchFamily="2" charset="-79"/>
              </a:rPr>
              <a:t>CHALLENGES</a:t>
            </a:r>
            <a:endParaRPr lang="en-US" sz="2600" dirty="0">
              <a:highlight>
                <a:srgbClr val="000000"/>
              </a:highlight>
            </a:endParaRPr>
          </a:p>
        </p:txBody>
      </p:sp>
      <p:sp>
        <p:nvSpPr>
          <p:cNvPr id="4" name="TextBox 3">
            <a:extLst>
              <a:ext uri="{FF2B5EF4-FFF2-40B4-BE49-F238E27FC236}">
                <a16:creationId xmlns:a16="http://schemas.microsoft.com/office/drawing/2014/main" id="{69D8A5C8-52DC-9D09-2898-CC903AD37BF0}"/>
              </a:ext>
            </a:extLst>
          </p:cNvPr>
          <p:cNvSpPr txBox="1"/>
          <p:nvPr/>
        </p:nvSpPr>
        <p:spPr>
          <a:xfrm>
            <a:off x="4864231" y="3426047"/>
            <a:ext cx="7327768" cy="492443"/>
          </a:xfrm>
          <a:prstGeom prst="rect">
            <a:avLst/>
          </a:prstGeom>
          <a:noFill/>
        </p:spPr>
        <p:txBody>
          <a:bodyPr wrap="square">
            <a:spAutoFit/>
          </a:bodyPr>
          <a:lstStyle/>
          <a:p>
            <a:pPr algn="ctr"/>
            <a:r>
              <a:rPr lang="en-US" sz="2600" dirty="0">
                <a:solidFill>
                  <a:schemeClr val="bg1"/>
                </a:solidFill>
                <a:highlight>
                  <a:srgbClr val="000000"/>
                </a:highlight>
                <a:latin typeface="Hellix Black" pitchFamily="2" charset="77"/>
                <a:ea typeface="Heiti TC Medium" pitchFamily="2" charset="-128"/>
                <a:cs typeface="Aharoni" panose="02010803020104030203" pitchFamily="2" charset="-79"/>
              </a:rPr>
              <a:t>SOLUTIONS</a:t>
            </a:r>
            <a:endParaRPr lang="en-US" sz="2600" dirty="0">
              <a:highlight>
                <a:srgbClr val="000000"/>
              </a:highlight>
            </a:endParaRPr>
          </a:p>
        </p:txBody>
      </p:sp>
      <p:sp>
        <p:nvSpPr>
          <p:cNvPr id="8" name="TextBox 7">
            <a:extLst>
              <a:ext uri="{FF2B5EF4-FFF2-40B4-BE49-F238E27FC236}">
                <a16:creationId xmlns:a16="http://schemas.microsoft.com/office/drawing/2014/main" id="{C32327DF-F2F0-36ED-8C67-225BAD8F6BDC}"/>
              </a:ext>
            </a:extLst>
          </p:cNvPr>
          <p:cNvSpPr txBox="1"/>
          <p:nvPr/>
        </p:nvSpPr>
        <p:spPr>
          <a:xfrm>
            <a:off x="4949073" y="778280"/>
            <a:ext cx="7154944" cy="2170594"/>
          </a:xfrm>
          <a:prstGeom prst="rect">
            <a:avLst/>
          </a:prstGeom>
          <a:noFill/>
        </p:spPr>
        <p:txBody>
          <a:bodyPr wrap="square">
            <a:spAutoFit/>
          </a:bodyPr>
          <a:lstStyle/>
          <a:p>
            <a:pPr>
              <a:lnSpc>
                <a:spcPct val="115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 Bad actors like SBF and FTX, Terra, 3AC, Celsius.</a:t>
            </a:r>
          </a:p>
          <a:p>
            <a:pPr>
              <a:lnSpc>
                <a:spcPct val="115000"/>
              </a:lnSpc>
              <a:buClr>
                <a:schemeClr val="dk1"/>
              </a:buClr>
              <a:buSzPts val="800"/>
            </a:pPr>
            <a:endParaRPr lang="en-US" sz="2000" dirty="0">
              <a:solidFill>
                <a:srgbClr val="000000"/>
              </a:solidFill>
              <a:effectLst/>
              <a:latin typeface="Apple Color Emoji" pitchFamily="2" charset="0"/>
            </a:endParaRPr>
          </a:p>
          <a:p>
            <a:pPr>
              <a:lnSpc>
                <a:spcPct val="115000"/>
              </a:lnSpc>
              <a:buClr>
                <a:schemeClr val="dk1"/>
              </a:buClr>
              <a:buSzPts val="800"/>
            </a:pPr>
            <a:r>
              <a:rPr lang="en-US" sz="2000" dirty="0">
                <a:solidFill>
                  <a:srgbClr val="000000"/>
                </a:solidFill>
                <a:effectLst/>
                <a:latin typeface="Heiti TC Medium" pitchFamily="2" charset="-128"/>
                <a:ea typeface="Heiti TC Medium" pitchFamily="2" charset="-128"/>
                <a:sym typeface="Montserrat"/>
              </a:rPr>
              <a:t>🔲	</a:t>
            </a:r>
            <a:r>
              <a:rPr lang="en-US" sz="2000" dirty="0">
                <a:latin typeface="Heiti TC Medium" pitchFamily="2" charset="-128"/>
                <a:ea typeface="Heiti TC Medium" pitchFamily="2" charset="-128"/>
                <a:cs typeface="Montserrat"/>
                <a:sym typeface="Montserrat"/>
              </a:rPr>
              <a:t> Identity theft, hacking, stealing of money.</a:t>
            </a:r>
          </a:p>
          <a:p>
            <a:pPr>
              <a:lnSpc>
                <a:spcPct val="115000"/>
              </a:lnSpc>
              <a:buClr>
                <a:schemeClr val="dk1"/>
              </a:buClr>
              <a:buSzPts val="800"/>
            </a:pPr>
            <a:endParaRPr lang="en-US" sz="2000" dirty="0">
              <a:latin typeface="Heiti TC Medium" pitchFamily="2" charset="-128"/>
              <a:ea typeface="Heiti TC Medium" pitchFamily="2" charset="-128"/>
              <a:cs typeface="Montserrat"/>
              <a:sym typeface="Montserrat"/>
            </a:endParaRPr>
          </a:p>
          <a:p>
            <a:pPr>
              <a:lnSpc>
                <a:spcPct val="115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 Silk Road.</a:t>
            </a:r>
          </a:p>
          <a:p>
            <a:pPr>
              <a:lnSpc>
                <a:spcPct val="115000"/>
              </a:lnSpc>
              <a:buClr>
                <a:schemeClr val="dk1"/>
              </a:buClr>
              <a:buSzPts val="800"/>
            </a:pPr>
            <a:endParaRPr lang="en-US" sz="2000" dirty="0">
              <a:latin typeface="Heiti TC Medium" pitchFamily="2" charset="-128"/>
              <a:ea typeface="Heiti TC Medium" pitchFamily="2" charset="-128"/>
              <a:cs typeface="Montserrat"/>
              <a:sym typeface="Montserrat"/>
            </a:endParaRPr>
          </a:p>
        </p:txBody>
      </p:sp>
      <p:sp>
        <p:nvSpPr>
          <p:cNvPr id="10" name="TextBox 9">
            <a:extLst>
              <a:ext uri="{FF2B5EF4-FFF2-40B4-BE49-F238E27FC236}">
                <a16:creationId xmlns:a16="http://schemas.microsoft.com/office/drawing/2014/main" id="{42A9F506-4277-1972-F8BA-35EC34D027F6}"/>
              </a:ext>
            </a:extLst>
          </p:cNvPr>
          <p:cNvSpPr txBox="1"/>
          <p:nvPr/>
        </p:nvSpPr>
        <p:spPr>
          <a:xfrm>
            <a:off x="4949072" y="3758234"/>
            <a:ext cx="7158086" cy="3698513"/>
          </a:xfrm>
          <a:prstGeom prst="rect">
            <a:avLst/>
          </a:prstGeom>
          <a:noFill/>
        </p:spPr>
        <p:txBody>
          <a:bodyPr wrap="square">
            <a:spAutoFit/>
          </a:bodyPr>
          <a:lstStyle/>
          <a:p>
            <a:pPr>
              <a:lnSpc>
                <a:spcPct val="200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Defining securities law, enforcement,	regulation</a:t>
            </a:r>
          </a:p>
          <a:p>
            <a:pPr>
              <a:lnSpc>
                <a:spcPct val="200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Teaching privacy, cybersecurity best 	practices</a:t>
            </a:r>
          </a:p>
          <a:p>
            <a:pPr>
              <a:lnSpc>
                <a:spcPct val="200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Collectively owned and run companies</a:t>
            </a:r>
          </a:p>
          <a:p>
            <a:pPr>
              <a:lnSpc>
                <a:spcPct val="200000"/>
              </a:lnSpc>
              <a:buClr>
                <a:schemeClr val="dk1"/>
              </a:buClr>
              <a:buSzPts val="800"/>
            </a:pPr>
            <a:r>
              <a:rPr lang="en-US" sz="2000" dirty="0">
                <a:solidFill>
                  <a:srgbClr val="000000"/>
                </a:solidFill>
                <a:effectLst/>
                <a:latin typeface="Apple Color Emoji" pitchFamily="2" charset="0"/>
              </a:rPr>
              <a:t>✅ 	</a:t>
            </a:r>
            <a:r>
              <a:rPr lang="en-US" sz="2000" dirty="0">
                <a:latin typeface="Heiti TC Medium" pitchFamily="2" charset="-128"/>
                <a:ea typeface="Heiti TC Medium" pitchFamily="2" charset="-128"/>
                <a:cs typeface="Montserrat"/>
                <a:sym typeface="Montserrat"/>
              </a:rPr>
              <a:t>Regenerative creator economy</a:t>
            </a:r>
          </a:p>
          <a:p>
            <a:pPr>
              <a:lnSpc>
                <a:spcPct val="200000"/>
              </a:lnSpc>
              <a:buClr>
                <a:schemeClr val="dk1"/>
              </a:buClr>
              <a:buSzPts val="800"/>
            </a:pPr>
            <a:r>
              <a:rPr lang="en-US" sz="2000" dirty="0">
                <a:solidFill>
                  <a:srgbClr val="000000"/>
                </a:solidFill>
                <a:effectLst/>
                <a:latin typeface="Apple Color Emoji" pitchFamily="2" charset="0"/>
              </a:rPr>
              <a:t>✅</a:t>
            </a:r>
            <a:r>
              <a:rPr lang="en-US" sz="2000" dirty="0">
                <a:solidFill>
                  <a:srgbClr val="000000"/>
                </a:solidFill>
                <a:effectLst/>
                <a:latin typeface="Heiti TC Medium" pitchFamily="2" charset="-128"/>
                <a:ea typeface="Heiti TC Medium" pitchFamily="2" charset="-128"/>
                <a:sym typeface="Montserrat"/>
              </a:rPr>
              <a:t>	</a:t>
            </a:r>
            <a:r>
              <a:rPr lang="en-US" sz="2000" dirty="0">
                <a:latin typeface="Heiti TC Medium" pitchFamily="2" charset="-128"/>
                <a:ea typeface="Heiti TC Medium" pitchFamily="2" charset="-128"/>
                <a:cs typeface="Montserrat"/>
                <a:sym typeface="Montserrat"/>
              </a:rPr>
              <a:t>Transparent </a:t>
            </a:r>
            <a:r>
              <a:rPr lang="en-US" sz="2000" dirty="0" err="1">
                <a:latin typeface="Heiti TC Medium" pitchFamily="2" charset="-128"/>
                <a:ea typeface="Heiti TC Medium" pitchFamily="2" charset="-128"/>
                <a:cs typeface="Montserrat"/>
                <a:sym typeface="Montserrat"/>
              </a:rPr>
              <a:t>hxstorical</a:t>
            </a:r>
            <a:r>
              <a:rPr lang="en-US" sz="2000" dirty="0">
                <a:latin typeface="Heiti TC Medium" pitchFamily="2" charset="-128"/>
                <a:ea typeface="Heiti TC Medium" pitchFamily="2" charset="-128"/>
                <a:cs typeface="Montserrat"/>
                <a:sym typeface="Montserrat"/>
              </a:rPr>
              <a:t> record</a:t>
            </a:r>
          </a:p>
          <a:p>
            <a:pPr>
              <a:lnSpc>
                <a:spcPct val="200000"/>
              </a:lnSpc>
              <a:buClr>
                <a:schemeClr val="dk1"/>
              </a:buClr>
              <a:buSzPts val="800"/>
            </a:pPr>
            <a:r>
              <a:rPr lang="en-US" sz="2000" dirty="0">
                <a:solidFill>
                  <a:srgbClr val="000000"/>
                </a:solidFill>
                <a:effectLst/>
                <a:latin typeface="Apple Color Emoji" pitchFamily="2" charset="0"/>
              </a:rPr>
              <a:t>	</a:t>
            </a:r>
            <a:endParaRPr lang="en-US" sz="2000" dirty="0">
              <a:latin typeface="Heiti TC Medium" pitchFamily="2" charset="-128"/>
              <a:ea typeface="Heiti TC Medium" pitchFamily="2" charset="-128"/>
              <a:cs typeface="Montserrat"/>
              <a:sym typeface="Montserrat"/>
            </a:endParaRPr>
          </a:p>
        </p:txBody>
      </p:sp>
    </p:spTree>
    <p:extLst>
      <p:ext uri="{BB962C8B-B14F-4D97-AF65-F5344CB8AC3E}">
        <p14:creationId xmlns:p14="http://schemas.microsoft.com/office/powerpoint/2010/main" val="15204870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3" name="Picture 2" descr="A picture containing text, person, indoor, screenshot&#10;&#10;Description automatically generated">
            <a:extLst>
              <a:ext uri="{FF2B5EF4-FFF2-40B4-BE49-F238E27FC236}">
                <a16:creationId xmlns:a16="http://schemas.microsoft.com/office/drawing/2014/main" id="{186C8C6B-AF60-940A-C643-5EEF22D21B13}"/>
              </a:ext>
            </a:extLst>
          </p:cNvPr>
          <p:cNvPicPr>
            <a:picLocks noChangeAspect="1"/>
          </p:cNvPicPr>
          <p:nvPr/>
        </p:nvPicPr>
        <p:blipFill>
          <a:blip r:embed="rId3"/>
          <a:stretch>
            <a:fillRect/>
          </a:stretch>
        </p:blipFill>
        <p:spPr>
          <a:xfrm>
            <a:off x="-1" y="0"/>
            <a:ext cx="12191999" cy="6857999"/>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9847829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360"/>
        <p:cNvGrpSpPr/>
        <p:nvPr/>
      </p:nvGrpSpPr>
      <p:grpSpPr>
        <a:xfrm>
          <a:off x="0" y="0"/>
          <a:ext cx="0" cy="0"/>
          <a:chOff x="0" y="0"/>
          <a:chExt cx="0" cy="0"/>
        </a:xfrm>
      </p:grpSpPr>
      <p:grpSp>
        <p:nvGrpSpPr>
          <p:cNvPr id="362" name="Google Shape;362;p75"/>
          <p:cNvGrpSpPr/>
          <p:nvPr/>
        </p:nvGrpSpPr>
        <p:grpSpPr>
          <a:xfrm>
            <a:off x="1427823" y="609692"/>
            <a:ext cx="1744160" cy="555668"/>
            <a:chOff x="4862380" y="1985859"/>
            <a:chExt cx="1744160" cy="555668"/>
          </a:xfrm>
        </p:grpSpPr>
        <p:sp>
          <p:nvSpPr>
            <p:cNvPr id="363" name="Google Shape;363;p75"/>
            <p:cNvSpPr/>
            <p:nvPr/>
          </p:nvSpPr>
          <p:spPr>
            <a:xfrm>
              <a:off x="4862380" y="1985859"/>
              <a:ext cx="1744160" cy="465088"/>
            </a:xfrm>
            <a:prstGeom prst="rect">
              <a:avLst/>
            </a:prstGeom>
            <a:solidFill>
              <a:schemeClr val="dk1"/>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Calibri"/>
                <a:ea typeface="Calibri"/>
                <a:cs typeface="Calibri"/>
                <a:sym typeface="Calibri"/>
              </a:endParaRPr>
            </a:p>
          </p:txBody>
        </p:sp>
        <p:sp>
          <p:nvSpPr>
            <p:cNvPr id="364" name="Google Shape;364;p75"/>
            <p:cNvSpPr txBox="1"/>
            <p:nvPr/>
          </p:nvSpPr>
          <p:spPr>
            <a:xfrm>
              <a:off x="4950963" y="2079903"/>
              <a:ext cx="1566900" cy="461624"/>
            </a:xfrm>
            <a:prstGeom prst="rect">
              <a:avLst/>
            </a:prstGeom>
            <a:noFill/>
            <a:ln>
              <a:noFill/>
            </a:ln>
          </p:spPr>
          <p:txBody>
            <a:bodyPr spcFirstLastPara="1" wrap="square" lIns="91433" tIns="45700" rIns="91433" bIns="45700" anchor="t" anchorCtr="0">
              <a:spAutoFit/>
            </a:bodyPr>
            <a:lstStyle/>
            <a:p>
              <a:pPr algn="ctr">
                <a:buClr>
                  <a:schemeClr val="dk1"/>
                </a:buClr>
                <a:buSzPts val="900"/>
              </a:pPr>
              <a:r>
                <a:rPr lang="en" sz="1200" dirty="0">
                  <a:solidFill>
                    <a:schemeClr val="lt1"/>
                  </a:solidFill>
                  <a:latin typeface="Questrial"/>
                  <a:ea typeface="Questrial"/>
                  <a:cs typeface="Questrial"/>
                  <a:sym typeface="Questrial"/>
                </a:rPr>
                <a:t>OUR MISSION</a:t>
              </a:r>
              <a:endParaRPr sz="1467" dirty="0">
                <a:solidFill>
                  <a:schemeClr val="dk1"/>
                </a:solidFill>
              </a:endParaRPr>
            </a:p>
            <a:p>
              <a:pPr algn="ctr">
                <a:buClr>
                  <a:srgbClr val="000000"/>
                </a:buClr>
                <a:buSzPts val="900"/>
              </a:pPr>
              <a:endParaRPr sz="1200" dirty="0">
                <a:solidFill>
                  <a:schemeClr val="lt1"/>
                </a:solidFill>
                <a:latin typeface="Questrial"/>
                <a:ea typeface="Questrial"/>
                <a:cs typeface="Questrial"/>
                <a:sym typeface="Questrial"/>
              </a:endParaRPr>
            </a:p>
          </p:txBody>
        </p:sp>
      </p:grpSp>
      <p:sp>
        <p:nvSpPr>
          <p:cNvPr id="365" name="Google Shape;365;p75"/>
          <p:cNvSpPr txBox="1"/>
          <p:nvPr/>
        </p:nvSpPr>
        <p:spPr>
          <a:xfrm>
            <a:off x="1978439" y="4881851"/>
            <a:ext cx="6404000" cy="353406"/>
          </a:xfrm>
          <a:prstGeom prst="rect">
            <a:avLst/>
          </a:prstGeom>
          <a:noFill/>
          <a:ln>
            <a:noFill/>
          </a:ln>
        </p:spPr>
        <p:txBody>
          <a:bodyPr spcFirstLastPara="1" wrap="square" lIns="91433" tIns="36000" rIns="91433" bIns="45700" anchor="t" anchorCtr="0">
            <a:spAutoFit/>
          </a:bodyPr>
          <a:lstStyle/>
          <a:p>
            <a:pPr>
              <a:lnSpc>
                <a:spcPct val="120000"/>
              </a:lnSpc>
              <a:buClr>
                <a:srgbClr val="000000"/>
              </a:buClr>
              <a:buSzPts val="1200"/>
            </a:pPr>
            <a:r>
              <a:rPr lang="en" sz="1467" b="1" dirty="0">
                <a:solidFill>
                  <a:schemeClr val="dk1"/>
                </a:solidFill>
                <a:latin typeface="Heiti TC Medium" pitchFamily="2" charset="-128"/>
                <a:ea typeface="Heiti TC Medium" pitchFamily="2" charset="-128"/>
                <a:cs typeface="Questrial"/>
                <a:sym typeface="Questrial"/>
              </a:rPr>
              <a:t>Sheila Marcelo | Founder of </a:t>
            </a:r>
            <a:r>
              <a:rPr lang="en" sz="1467" b="1" dirty="0" err="1">
                <a:solidFill>
                  <a:schemeClr val="dk1"/>
                </a:solidFill>
                <a:latin typeface="Heiti TC Medium" pitchFamily="2" charset="-128"/>
                <a:ea typeface="Heiti TC Medium" pitchFamily="2" charset="-128"/>
                <a:cs typeface="Questrial"/>
                <a:sym typeface="Questrial"/>
              </a:rPr>
              <a:t>Care.com</a:t>
            </a:r>
            <a:endParaRPr sz="1333" b="1" dirty="0">
              <a:solidFill>
                <a:srgbClr val="000000"/>
              </a:solidFill>
              <a:latin typeface="Heiti TC Medium" pitchFamily="2" charset="-128"/>
              <a:ea typeface="Heiti TC Medium" pitchFamily="2" charset="-128"/>
              <a:cs typeface="Arial"/>
              <a:sym typeface="Arial"/>
            </a:endParaRPr>
          </a:p>
        </p:txBody>
      </p:sp>
      <p:sp>
        <p:nvSpPr>
          <p:cNvPr id="366" name="Google Shape;366;p75"/>
          <p:cNvSpPr txBox="1"/>
          <p:nvPr/>
        </p:nvSpPr>
        <p:spPr>
          <a:xfrm>
            <a:off x="696193" y="1322676"/>
            <a:ext cx="618000" cy="1118279"/>
          </a:xfrm>
          <a:prstGeom prst="rect">
            <a:avLst/>
          </a:prstGeom>
          <a:noFill/>
          <a:ln>
            <a:noFill/>
          </a:ln>
        </p:spPr>
        <p:txBody>
          <a:bodyPr spcFirstLastPara="1" wrap="square" lIns="91433" tIns="45700" rIns="91433" bIns="45700" anchor="t" anchorCtr="0">
            <a:spAutoFit/>
          </a:bodyPr>
          <a:lstStyle/>
          <a:p>
            <a:pPr>
              <a:buClr>
                <a:srgbClr val="000000"/>
              </a:buClr>
              <a:buSzPts val="5000"/>
            </a:pPr>
            <a:r>
              <a:rPr lang="en" sz="6667" dirty="0">
                <a:solidFill>
                  <a:schemeClr val="bg1"/>
                </a:solidFill>
                <a:latin typeface="Hellix Black" pitchFamily="2" charset="77"/>
                <a:ea typeface="Heiti TC Medium" pitchFamily="2" charset="-128"/>
                <a:cs typeface="Questrial"/>
                <a:sym typeface="Questrial"/>
              </a:rPr>
              <a:t>“</a:t>
            </a:r>
            <a:endParaRPr sz="6667" dirty="0">
              <a:solidFill>
                <a:schemeClr val="bg1"/>
              </a:solidFill>
              <a:latin typeface="Hellix Black" pitchFamily="2" charset="77"/>
              <a:ea typeface="Heiti TC Medium" pitchFamily="2" charset="-128"/>
              <a:cs typeface="Arial"/>
              <a:sym typeface="Arial"/>
            </a:endParaRPr>
          </a:p>
        </p:txBody>
      </p:sp>
      <p:grpSp>
        <p:nvGrpSpPr>
          <p:cNvPr id="367" name="Google Shape;367;p75"/>
          <p:cNvGrpSpPr/>
          <p:nvPr/>
        </p:nvGrpSpPr>
        <p:grpSpPr>
          <a:xfrm>
            <a:off x="1978439" y="4678258"/>
            <a:ext cx="5835651" cy="91337"/>
            <a:chOff x="4870449" y="4287720"/>
            <a:chExt cx="5835651" cy="91338"/>
          </a:xfrm>
        </p:grpSpPr>
        <p:cxnSp>
          <p:nvCxnSpPr>
            <p:cNvPr id="368" name="Google Shape;368;p75"/>
            <p:cNvCxnSpPr/>
            <p:nvPr/>
          </p:nvCxnSpPr>
          <p:spPr>
            <a:xfrm>
              <a:off x="4870449" y="4379057"/>
              <a:ext cx="5835651" cy="0"/>
            </a:xfrm>
            <a:prstGeom prst="straightConnector1">
              <a:avLst/>
            </a:prstGeom>
            <a:noFill/>
            <a:ln w="12700" cap="flat" cmpd="sng">
              <a:solidFill>
                <a:schemeClr val="dk1"/>
              </a:solidFill>
              <a:prstDash val="solid"/>
              <a:miter lim="800000"/>
              <a:headEnd type="none" w="sm" len="sm"/>
              <a:tailEnd type="none" w="sm" len="sm"/>
            </a:ln>
          </p:spPr>
        </p:cxnSp>
        <p:sp>
          <p:nvSpPr>
            <p:cNvPr id="369" name="Google Shape;369;p75"/>
            <p:cNvSpPr/>
            <p:nvPr/>
          </p:nvSpPr>
          <p:spPr>
            <a:xfrm rot="5400000">
              <a:off x="4864150" y="4294019"/>
              <a:ext cx="91338" cy="78739"/>
            </a:xfrm>
            <a:prstGeom prst="triangle">
              <a:avLst>
                <a:gd name="adj" fmla="val 100000"/>
              </a:avLst>
            </a:prstGeom>
            <a:solidFill>
              <a:schemeClr val="dk1"/>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Calibri"/>
                <a:ea typeface="Calibri"/>
                <a:cs typeface="Calibri"/>
                <a:sym typeface="Calibri"/>
              </a:endParaRPr>
            </a:p>
          </p:txBody>
        </p:sp>
      </p:grpSp>
      <p:sp>
        <p:nvSpPr>
          <p:cNvPr id="371" name="Google Shape;371;p75"/>
          <p:cNvSpPr txBox="1"/>
          <p:nvPr/>
        </p:nvSpPr>
        <p:spPr>
          <a:xfrm>
            <a:off x="1838632" y="1576812"/>
            <a:ext cx="9723345" cy="2708393"/>
          </a:xfrm>
          <a:prstGeom prst="rect">
            <a:avLst/>
          </a:prstGeom>
          <a:noFill/>
          <a:ln>
            <a:noFill/>
          </a:ln>
        </p:spPr>
        <p:txBody>
          <a:bodyPr spcFirstLastPara="1" wrap="square" lIns="91433" tIns="45700" rIns="91433" bIns="45700" anchor="t" anchorCtr="0">
            <a:spAutoFit/>
          </a:bodyPr>
          <a:lstStyle/>
          <a:p>
            <a:pPr>
              <a:buClr>
                <a:srgbClr val="000000"/>
              </a:buClr>
              <a:buSzPts val="1600"/>
            </a:pPr>
            <a:r>
              <a:rPr lang="en-US" sz="8500" dirty="0">
                <a:solidFill>
                  <a:schemeClr val="bg1"/>
                </a:solidFill>
                <a:latin typeface="Hellix Black" pitchFamily="2" charset="77"/>
                <a:ea typeface="Heiti TC Medium" pitchFamily="2" charset="-128"/>
                <a:cs typeface="Questrial"/>
                <a:sym typeface="Questrial"/>
              </a:rPr>
              <a:t>Find a mission,</a:t>
            </a:r>
          </a:p>
          <a:p>
            <a:pPr>
              <a:buClr>
                <a:srgbClr val="000000"/>
              </a:buClr>
              <a:buSzPts val="1600"/>
            </a:pPr>
            <a:r>
              <a:rPr lang="en-US" sz="8500" dirty="0">
                <a:solidFill>
                  <a:schemeClr val="bg1"/>
                </a:solidFill>
                <a:latin typeface="Hellix Black" pitchFamily="2" charset="77"/>
                <a:ea typeface="Heiti TC Medium" pitchFamily="2" charset="-128"/>
                <a:cs typeface="Questrial"/>
                <a:sym typeface="Questrial"/>
              </a:rPr>
              <a:t>not a job</a:t>
            </a:r>
            <a:r>
              <a:rPr lang="en" sz="8500" dirty="0">
                <a:solidFill>
                  <a:schemeClr val="bg1"/>
                </a:solidFill>
                <a:latin typeface="Hellix Black" pitchFamily="2" charset="77"/>
                <a:ea typeface="Heiti TC Medium" pitchFamily="2" charset="-128"/>
                <a:cs typeface="Questrial"/>
                <a:sym typeface="Questrial"/>
              </a:rPr>
              <a:t>. </a:t>
            </a:r>
            <a:endParaRPr sz="8500" dirty="0">
              <a:solidFill>
                <a:schemeClr val="bg1"/>
              </a:solidFill>
              <a:latin typeface="Hellix Black" pitchFamily="2" charset="77"/>
              <a:ea typeface="Heiti TC Medium" pitchFamily="2" charset="-128"/>
              <a:cs typeface="Arial"/>
              <a:sym typeface="Arial"/>
            </a:endParaRPr>
          </a:p>
        </p:txBody>
      </p:sp>
      <p:sp>
        <p:nvSpPr>
          <p:cNvPr id="372" name="Google Shape;372;p75"/>
          <p:cNvSpPr txBox="1"/>
          <p:nvPr/>
        </p:nvSpPr>
        <p:spPr>
          <a:xfrm>
            <a:off x="6754821" y="3041304"/>
            <a:ext cx="618005" cy="1118279"/>
          </a:xfrm>
          <a:prstGeom prst="rect">
            <a:avLst/>
          </a:prstGeom>
          <a:noFill/>
          <a:ln>
            <a:noFill/>
          </a:ln>
        </p:spPr>
        <p:txBody>
          <a:bodyPr spcFirstLastPara="1" wrap="square" lIns="91433" tIns="45700" rIns="91433" bIns="45700" anchor="t" anchorCtr="0">
            <a:spAutoFit/>
          </a:bodyPr>
          <a:lstStyle/>
          <a:p>
            <a:pPr>
              <a:buClr>
                <a:srgbClr val="000000"/>
              </a:buClr>
              <a:buSzPts val="5000"/>
            </a:pPr>
            <a:r>
              <a:rPr lang="en" sz="6667" dirty="0">
                <a:solidFill>
                  <a:schemeClr val="bg1"/>
                </a:solidFill>
                <a:latin typeface="Hellix Black" pitchFamily="2" charset="77"/>
                <a:ea typeface="Questrial"/>
                <a:cs typeface="Questrial"/>
                <a:sym typeface="Questrial"/>
              </a:rPr>
              <a:t>”</a:t>
            </a:r>
            <a:endParaRPr sz="6667" dirty="0">
              <a:solidFill>
                <a:schemeClr val="bg1"/>
              </a:solidFill>
              <a:latin typeface="Hellix Black" pitchFamily="2" charset="77"/>
              <a:ea typeface="Arial"/>
              <a:cs typeface="Arial"/>
              <a:sym typeface="Arial"/>
            </a:endParaRPr>
          </a:p>
        </p:txBody>
      </p:sp>
      <p:sp>
        <p:nvSpPr>
          <p:cNvPr id="4" name="TextBox 3">
            <a:extLst>
              <a:ext uri="{FF2B5EF4-FFF2-40B4-BE49-F238E27FC236}">
                <a16:creationId xmlns:a16="http://schemas.microsoft.com/office/drawing/2014/main" id="{A066C1BC-B21E-FDAB-27E9-281103ECC103}"/>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9D2120BE-E682-2790-A9AE-DDD397F90212}"/>
              </a:ext>
            </a:extLst>
          </p:cNvPr>
          <p:cNvSpPr txBox="1"/>
          <p:nvPr/>
        </p:nvSpPr>
        <p:spPr>
          <a:xfrm>
            <a:off x="6067928" y="6488668"/>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5" name="Google Shape;251;p67">
            <a:extLst>
              <a:ext uri="{FF2B5EF4-FFF2-40B4-BE49-F238E27FC236}">
                <a16:creationId xmlns:a16="http://schemas.microsoft.com/office/drawing/2014/main" id="{17C43773-BE8D-0604-FE79-D62674BA1A46}"/>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EEC65619-AA98-102A-5659-900381370506}"/>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WHO</a:t>
            </a:r>
            <a:endParaRPr sz="4000" dirty="0">
              <a:solidFill>
                <a:srgbClr val="000000"/>
              </a:solidFill>
              <a:latin typeface="Hellix Black" pitchFamily="2" charset="77"/>
              <a:ea typeface="Arial"/>
              <a:cs typeface="Arial"/>
              <a:sym typeface="Arial"/>
            </a:endParaRPr>
          </a:p>
        </p:txBody>
      </p:sp>
      <p:sp>
        <p:nvSpPr>
          <p:cNvPr id="3" name="TextBox 2">
            <a:extLst>
              <a:ext uri="{FF2B5EF4-FFF2-40B4-BE49-F238E27FC236}">
                <a16:creationId xmlns:a16="http://schemas.microsoft.com/office/drawing/2014/main" id="{BAE4DD37-D7FA-E239-F7E2-4653647E2B5E}"/>
              </a:ext>
            </a:extLst>
          </p:cNvPr>
          <p:cNvSpPr txBox="1"/>
          <p:nvPr/>
        </p:nvSpPr>
        <p:spPr>
          <a:xfrm>
            <a:off x="1482139" y="1090068"/>
            <a:ext cx="10709861" cy="5525336"/>
          </a:xfrm>
          <a:prstGeom prst="rect">
            <a:avLst/>
          </a:prstGeom>
          <a:noFill/>
        </p:spPr>
        <p:txBody>
          <a:bodyPr wrap="square">
            <a:spAutoFit/>
          </a:bodyPr>
          <a:lstStyle/>
          <a:p>
            <a:pPr algn="ctr"/>
            <a:r>
              <a:rPr lang="en-US" sz="5000" b="1" dirty="0">
                <a:solidFill>
                  <a:schemeClr val="bg1"/>
                </a:solidFill>
                <a:effectLst/>
                <a:latin typeface="Hellix Black" pitchFamily="2" charset="77"/>
                <a:ea typeface="Heiti TC Light" panose="02000000000000000000" pitchFamily="2" charset="-128"/>
              </a:rPr>
              <a:t>Who are you being in your role?</a:t>
            </a:r>
          </a:p>
          <a:p>
            <a:pPr algn="ctr"/>
            <a:r>
              <a:rPr lang="en-US" sz="5000" b="1" dirty="0">
                <a:solidFill>
                  <a:schemeClr val="bg1"/>
                </a:solidFill>
                <a:latin typeface="Hellix Black" pitchFamily="2" charset="77"/>
                <a:ea typeface="Heiti TC Light" panose="02000000000000000000" pitchFamily="2" charset="-128"/>
              </a:rPr>
              <a:t>W</a:t>
            </a:r>
            <a:r>
              <a:rPr lang="en-US" sz="5000" b="1" dirty="0">
                <a:solidFill>
                  <a:schemeClr val="bg1"/>
                </a:solidFill>
                <a:effectLst/>
                <a:latin typeface="Hellix Black" pitchFamily="2" charset="77"/>
                <a:ea typeface="Heiti TC Light" panose="02000000000000000000" pitchFamily="2" charset="-128"/>
              </a:rPr>
              <a:t>ho are you serving? </a:t>
            </a:r>
          </a:p>
          <a:p>
            <a:pPr algn="ctr"/>
            <a:endParaRPr lang="en-US" sz="5000" b="1" dirty="0">
              <a:solidFill>
                <a:schemeClr val="bg1"/>
              </a:solidFill>
              <a:effectLst/>
              <a:latin typeface="Hellix Black" pitchFamily="2" charset="77"/>
              <a:ea typeface="Heiti TC Light" panose="02000000000000000000" pitchFamily="2" charset="-128"/>
            </a:endParaRPr>
          </a:p>
          <a:p>
            <a:pPr algn="ctr"/>
            <a:r>
              <a:rPr lang="en-US" sz="5000" b="1" dirty="0">
                <a:solidFill>
                  <a:schemeClr val="bg1"/>
                </a:solidFill>
                <a:latin typeface="HEITI TC MEDIUM" pitchFamily="2" charset="-128"/>
                <a:ea typeface="HEITI TC MEDIUM" pitchFamily="2" charset="-128"/>
              </a:rPr>
              <a:t>I</a:t>
            </a:r>
            <a:r>
              <a:rPr lang="en-US" sz="5000" b="1" dirty="0">
                <a:solidFill>
                  <a:schemeClr val="bg1"/>
                </a:solidFill>
                <a:effectLst/>
                <a:latin typeface="HEITI TC MEDIUM" pitchFamily="2" charset="-128"/>
                <a:ea typeface="HEITI TC MEDIUM" pitchFamily="2" charset="-128"/>
              </a:rPr>
              <a:t>dentify your consumers, users, audience.</a:t>
            </a:r>
            <a:endParaRPr lang="en-US" sz="5000" dirty="0">
              <a:solidFill>
                <a:schemeClr val="bg1"/>
              </a:solidFill>
              <a:effectLst/>
              <a:latin typeface="Heiti TC Medium" pitchFamily="2" charset="-128"/>
              <a:ea typeface="Heiti TC Medium" pitchFamily="2" charset="-128"/>
            </a:endParaRPr>
          </a:p>
          <a:p>
            <a:pPr algn="ctr"/>
            <a:r>
              <a:rPr lang="en-US" sz="5000" b="1" dirty="0">
                <a:solidFill>
                  <a:schemeClr val="bg1"/>
                </a:solidFill>
                <a:effectLst/>
                <a:latin typeface="HEITI TC MEDIUM" pitchFamily="2" charset="-128"/>
                <a:ea typeface="HEITI TC MEDIUM" pitchFamily="2" charset="-128"/>
              </a:rPr>
              <a:t>Ex. Software Engineer helping customers with a solution</a:t>
            </a:r>
            <a:endParaRPr lang="en-US" sz="5000" dirty="0">
              <a:solidFill>
                <a:schemeClr val="bg1"/>
              </a:solidFill>
              <a:effectLst/>
              <a:latin typeface="Heiti TC Medium" pitchFamily="2" charset="-128"/>
              <a:ea typeface="Heiti TC Medium" pitchFamily="2" charset="-128"/>
            </a:endParaRPr>
          </a:p>
        </p:txBody>
      </p:sp>
    </p:spTree>
    <p:extLst>
      <p:ext uri="{BB962C8B-B14F-4D97-AF65-F5344CB8AC3E}">
        <p14:creationId xmlns:p14="http://schemas.microsoft.com/office/powerpoint/2010/main" val="40328357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5" name="Google Shape;251;p67">
            <a:extLst>
              <a:ext uri="{FF2B5EF4-FFF2-40B4-BE49-F238E27FC236}">
                <a16:creationId xmlns:a16="http://schemas.microsoft.com/office/drawing/2014/main" id="{17C43773-BE8D-0604-FE79-D62674BA1A46}"/>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EEC65619-AA98-102A-5659-900381370506}"/>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STORY OF US</a:t>
            </a:r>
            <a:endParaRPr sz="4000" dirty="0">
              <a:solidFill>
                <a:srgbClr val="000000"/>
              </a:solidFill>
              <a:latin typeface="Hellix Black" pitchFamily="2" charset="77"/>
              <a:ea typeface="Arial"/>
              <a:cs typeface="Arial"/>
              <a:sym typeface="Arial"/>
            </a:endParaRPr>
          </a:p>
        </p:txBody>
      </p:sp>
      <p:sp>
        <p:nvSpPr>
          <p:cNvPr id="3" name="TextBox 2">
            <a:extLst>
              <a:ext uri="{FF2B5EF4-FFF2-40B4-BE49-F238E27FC236}">
                <a16:creationId xmlns:a16="http://schemas.microsoft.com/office/drawing/2014/main" id="{BAE4DD37-D7FA-E239-F7E2-4653647E2B5E}"/>
              </a:ext>
            </a:extLst>
          </p:cNvPr>
          <p:cNvSpPr txBox="1"/>
          <p:nvPr/>
        </p:nvSpPr>
        <p:spPr>
          <a:xfrm>
            <a:off x="1553391" y="145980"/>
            <a:ext cx="10709861" cy="5632311"/>
          </a:xfrm>
          <a:prstGeom prst="rect">
            <a:avLst/>
          </a:prstGeom>
          <a:noFill/>
        </p:spPr>
        <p:txBody>
          <a:bodyPr wrap="square">
            <a:spAutoFit/>
          </a:bodyPr>
          <a:lstStyle/>
          <a:p>
            <a:pPr algn="ctr"/>
            <a:r>
              <a:rPr lang="en-US" sz="4000" b="1" dirty="0">
                <a:solidFill>
                  <a:schemeClr val="bg1"/>
                </a:solidFill>
                <a:effectLst/>
                <a:latin typeface="Hellix Black" pitchFamily="2" charset="77"/>
                <a:ea typeface="Heiti TC Light" panose="02000000000000000000" pitchFamily="2" charset="-128"/>
              </a:rPr>
              <a:t>NEXT STEPS</a:t>
            </a:r>
          </a:p>
          <a:p>
            <a:pPr algn="ctr"/>
            <a:endParaRPr lang="en-US" sz="4000" b="1" dirty="0">
              <a:solidFill>
                <a:schemeClr val="bg1"/>
              </a:solidFill>
              <a:latin typeface="Hellix Black" pitchFamily="2" charset="77"/>
              <a:ea typeface="Heiti TC Light" panose="02000000000000000000" pitchFamily="2" charset="-128"/>
            </a:endParaRPr>
          </a:p>
          <a:p>
            <a:pPr algn="ctr"/>
            <a:r>
              <a:rPr lang="en-US" sz="4000" b="1" dirty="0">
                <a:solidFill>
                  <a:schemeClr val="bg1"/>
                </a:solidFill>
                <a:effectLst/>
                <a:latin typeface="Hellix Black" pitchFamily="2" charset="77"/>
                <a:ea typeface="Heiti TC Light" panose="02000000000000000000" pitchFamily="2" charset="-128"/>
              </a:rPr>
              <a:t>1) BE DO HAVE</a:t>
            </a:r>
          </a:p>
          <a:p>
            <a:pPr algn="ctr"/>
            <a:r>
              <a:rPr lang="en-US" sz="4000" b="1" dirty="0">
                <a:solidFill>
                  <a:schemeClr val="bg1"/>
                </a:solidFill>
                <a:latin typeface="Hellix Black" pitchFamily="2" charset="77"/>
                <a:ea typeface="Heiti TC Light" panose="02000000000000000000" pitchFamily="2" charset="-128"/>
              </a:rPr>
              <a:t>LAW OF ATTRACTION</a:t>
            </a:r>
          </a:p>
          <a:p>
            <a:pPr algn="ctr"/>
            <a:endParaRPr lang="en-US" sz="4000" b="1" dirty="0">
              <a:solidFill>
                <a:schemeClr val="bg1"/>
              </a:solidFill>
              <a:effectLst/>
              <a:latin typeface="Hellix Black" pitchFamily="2" charset="77"/>
              <a:ea typeface="Heiti TC Light" panose="02000000000000000000" pitchFamily="2" charset="-128"/>
            </a:endParaRPr>
          </a:p>
          <a:p>
            <a:pPr algn="ctr"/>
            <a:r>
              <a:rPr lang="en-US" sz="4000" b="1" dirty="0">
                <a:solidFill>
                  <a:schemeClr val="bg1"/>
                </a:solidFill>
                <a:latin typeface="Hellix Black" pitchFamily="2" charset="77"/>
                <a:ea typeface="Heiti TC Light" panose="02000000000000000000" pitchFamily="2" charset="-128"/>
              </a:rPr>
              <a:t>2) DO: 3P’s </a:t>
            </a:r>
          </a:p>
          <a:p>
            <a:pPr algn="ctr"/>
            <a:r>
              <a:rPr lang="en-US" sz="4000" b="1" dirty="0">
                <a:solidFill>
                  <a:schemeClr val="bg1"/>
                </a:solidFill>
                <a:latin typeface="Hellix Black" pitchFamily="2" charset="77"/>
                <a:ea typeface="Heiti TC Light" panose="02000000000000000000" pitchFamily="2" charset="-128"/>
              </a:rPr>
              <a:t>PLAN: PURPOSE, PRODUCT, PEOPLE</a:t>
            </a:r>
          </a:p>
          <a:p>
            <a:pPr algn="ctr"/>
            <a:endParaRPr lang="en-US" sz="4000" b="1" dirty="0">
              <a:solidFill>
                <a:schemeClr val="bg1"/>
              </a:solidFill>
              <a:latin typeface="Hellix Black" pitchFamily="2" charset="77"/>
              <a:ea typeface="Heiti TC Light" panose="02000000000000000000" pitchFamily="2" charset="-128"/>
            </a:endParaRPr>
          </a:p>
          <a:p>
            <a:pPr algn="ctr"/>
            <a:r>
              <a:rPr lang="en-US" sz="4000" b="1" dirty="0">
                <a:solidFill>
                  <a:schemeClr val="bg1"/>
                </a:solidFill>
                <a:latin typeface="Hellix Black" pitchFamily="2" charset="77"/>
                <a:ea typeface="Heiti TC Light" panose="02000000000000000000" pitchFamily="2" charset="-128"/>
              </a:rPr>
              <a:t>3) 5W’s &amp; H</a:t>
            </a:r>
            <a:endParaRPr lang="en-US" sz="40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39110701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5" name="Google Shape;251;p67">
            <a:extLst>
              <a:ext uri="{FF2B5EF4-FFF2-40B4-BE49-F238E27FC236}">
                <a16:creationId xmlns:a16="http://schemas.microsoft.com/office/drawing/2014/main" id="{17C43773-BE8D-0604-FE79-D62674BA1A46}"/>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EEC65619-AA98-102A-5659-900381370506}"/>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STORY OF US</a:t>
            </a:r>
            <a:endParaRPr sz="4000" dirty="0">
              <a:solidFill>
                <a:srgbClr val="000000"/>
              </a:solidFill>
              <a:latin typeface="Hellix Black" pitchFamily="2" charset="77"/>
              <a:ea typeface="Arial"/>
              <a:cs typeface="Arial"/>
              <a:sym typeface="Arial"/>
            </a:endParaRPr>
          </a:p>
        </p:txBody>
      </p:sp>
      <p:sp>
        <p:nvSpPr>
          <p:cNvPr id="3" name="TextBox 2">
            <a:extLst>
              <a:ext uri="{FF2B5EF4-FFF2-40B4-BE49-F238E27FC236}">
                <a16:creationId xmlns:a16="http://schemas.microsoft.com/office/drawing/2014/main" id="{BAE4DD37-D7FA-E239-F7E2-4653647E2B5E}"/>
              </a:ext>
            </a:extLst>
          </p:cNvPr>
          <p:cNvSpPr txBox="1"/>
          <p:nvPr/>
        </p:nvSpPr>
        <p:spPr>
          <a:xfrm>
            <a:off x="1553391" y="145980"/>
            <a:ext cx="10709861" cy="707886"/>
          </a:xfrm>
          <a:prstGeom prst="rect">
            <a:avLst/>
          </a:prstGeom>
          <a:noFill/>
        </p:spPr>
        <p:txBody>
          <a:bodyPr wrap="square">
            <a:spAutoFit/>
          </a:bodyPr>
          <a:lstStyle/>
          <a:p>
            <a:pPr algn="ctr"/>
            <a:r>
              <a:rPr lang="en-US" sz="4000" b="1" dirty="0">
                <a:solidFill>
                  <a:schemeClr val="bg1"/>
                </a:solidFill>
                <a:effectLst/>
                <a:latin typeface="Hellix Black" pitchFamily="2" charset="77"/>
                <a:ea typeface="Heiti TC Light" panose="02000000000000000000" pitchFamily="2" charset="-128"/>
              </a:rPr>
              <a:t>5W’S and H</a:t>
            </a:r>
            <a:endParaRPr lang="en-US" sz="4000" b="1" dirty="0">
              <a:solidFill>
                <a:schemeClr val="bg1"/>
              </a:solidFill>
              <a:latin typeface="Heiti TC Medium" pitchFamily="2" charset="-128"/>
              <a:ea typeface="Heiti TC Medium" pitchFamily="2" charset="-128"/>
            </a:endParaRPr>
          </a:p>
        </p:txBody>
      </p:sp>
      <p:sp>
        <p:nvSpPr>
          <p:cNvPr id="2" name="TextBox 1">
            <a:extLst>
              <a:ext uri="{FF2B5EF4-FFF2-40B4-BE49-F238E27FC236}">
                <a16:creationId xmlns:a16="http://schemas.microsoft.com/office/drawing/2014/main" id="{7976FA42-8726-3F4B-ED01-DE8220DE7794}"/>
              </a:ext>
            </a:extLst>
          </p:cNvPr>
          <p:cNvSpPr txBox="1"/>
          <p:nvPr/>
        </p:nvSpPr>
        <p:spPr>
          <a:xfrm>
            <a:off x="1527661" y="1224655"/>
            <a:ext cx="10664339" cy="3785652"/>
          </a:xfrm>
          <a:prstGeom prst="rect">
            <a:avLst/>
          </a:prstGeom>
          <a:noFill/>
        </p:spPr>
        <p:txBody>
          <a:bodyPr wrap="square">
            <a:spAutoFit/>
          </a:bodyPr>
          <a:lstStyle/>
          <a:p>
            <a:pPr algn="ctr"/>
            <a:r>
              <a:rPr lang="en-US" sz="4000" b="1" dirty="0">
                <a:solidFill>
                  <a:schemeClr val="bg1"/>
                </a:solidFill>
                <a:effectLst/>
                <a:latin typeface="Hellix Black" pitchFamily="2" charset="77"/>
                <a:ea typeface="Heiti TC Light" panose="02000000000000000000" pitchFamily="2" charset="-128"/>
              </a:rPr>
              <a:t>WHO</a:t>
            </a:r>
          </a:p>
          <a:p>
            <a:pPr algn="ctr"/>
            <a:r>
              <a:rPr lang="en-US" sz="4000" b="1" dirty="0">
                <a:solidFill>
                  <a:schemeClr val="bg1"/>
                </a:solidFill>
                <a:latin typeface="Hellix Black" pitchFamily="2" charset="77"/>
                <a:ea typeface="Heiti TC Light" panose="02000000000000000000" pitchFamily="2" charset="-128"/>
              </a:rPr>
              <a:t>WHAT</a:t>
            </a:r>
          </a:p>
          <a:p>
            <a:pPr algn="ctr"/>
            <a:r>
              <a:rPr lang="en-US" sz="4000" b="1" dirty="0">
                <a:solidFill>
                  <a:schemeClr val="bg1"/>
                </a:solidFill>
                <a:latin typeface="Hellix Black" pitchFamily="2" charset="77"/>
                <a:ea typeface="Heiti TC Light" panose="02000000000000000000" pitchFamily="2" charset="-128"/>
              </a:rPr>
              <a:t>WHERE</a:t>
            </a:r>
            <a:br>
              <a:rPr lang="en-US" sz="4000" b="1" dirty="0">
                <a:solidFill>
                  <a:schemeClr val="bg1"/>
                </a:solidFill>
                <a:latin typeface="Hellix Black" pitchFamily="2" charset="77"/>
                <a:ea typeface="Heiti TC Light" panose="02000000000000000000" pitchFamily="2" charset="-128"/>
              </a:rPr>
            </a:br>
            <a:r>
              <a:rPr lang="en-US" sz="4000" b="1" dirty="0">
                <a:solidFill>
                  <a:schemeClr val="bg1"/>
                </a:solidFill>
                <a:latin typeface="Hellix Black" pitchFamily="2" charset="77"/>
                <a:ea typeface="Heiti TC Light" panose="02000000000000000000" pitchFamily="2" charset="-128"/>
              </a:rPr>
              <a:t>WHEN</a:t>
            </a:r>
          </a:p>
          <a:p>
            <a:pPr algn="ctr"/>
            <a:r>
              <a:rPr lang="en-US" sz="4000" b="1" dirty="0">
                <a:solidFill>
                  <a:schemeClr val="bg1"/>
                </a:solidFill>
                <a:latin typeface="Hellix Black" pitchFamily="2" charset="77"/>
                <a:ea typeface="Heiti TC Light" panose="02000000000000000000" pitchFamily="2" charset="-128"/>
              </a:rPr>
              <a:t>WHY</a:t>
            </a:r>
            <a:br>
              <a:rPr lang="en-US" sz="4000" b="1" dirty="0">
                <a:solidFill>
                  <a:schemeClr val="bg1"/>
                </a:solidFill>
                <a:latin typeface="Hellix Black" pitchFamily="2" charset="77"/>
                <a:ea typeface="Heiti TC Light" panose="02000000000000000000" pitchFamily="2" charset="-128"/>
              </a:rPr>
            </a:br>
            <a:r>
              <a:rPr lang="en-US" sz="4000" b="1" dirty="0">
                <a:solidFill>
                  <a:schemeClr val="bg1"/>
                </a:solidFill>
                <a:latin typeface="Hellix Black" pitchFamily="2" charset="77"/>
                <a:ea typeface="Heiti TC Light" panose="02000000000000000000" pitchFamily="2" charset="-128"/>
              </a:rPr>
              <a:t>HOW</a:t>
            </a:r>
            <a:endParaRPr lang="en-US" sz="40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14437345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3" name="Google Shape;251;p67">
            <a:extLst>
              <a:ext uri="{FF2B5EF4-FFF2-40B4-BE49-F238E27FC236}">
                <a16:creationId xmlns:a16="http://schemas.microsoft.com/office/drawing/2014/main" id="{DE5FF22E-324B-45A7-9B48-521CE2BDECE5}"/>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5" name="Google Shape;252;p67">
            <a:extLst>
              <a:ext uri="{FF2B5EF4-FFF2-40B4-BE49-F238E27FC236}">
                <a16:creationId xmlns:a16="http://schemas.microsoft.com/office/drawing/2014/main" id="{3706E01E-5B53-8C9D-7124-6F6123E1B24E}"/>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WHAT</a:t>
            </a:r>
            <a:endParaRPr sz="4000" dirty="0">
              <a:solidFill>
                <a:srgbClr val="000000"/>
              </a:solidFill>
              <a:latin typeface="Hellix Black" pitchFamily="2" charset="77"/>
              <a:ea typeface="Arial"/>
              <a:cs typeface="Arial"/>
              <a:sym typeface="Arial"/>
            </a:endParaRPr>
          </a:p>
        </p:txBody>
      </p:sp>
      <p:sp>
        <p:nvSpPr>
          <p:cNvPr id="6" name="TextBox 5">
            <a:extLst>
              <a:ext uri="{FF2B5EF4-FFF2-40B4-BE49-F238E27FC236}">
                <a16:creationId xmlns:a16="http://schemas.microsoft.com/office/drawing/2014/main" id="{218C0DD4-57CA-2C8A-1FFC-56B128122130}"/>
              </a:ext>
            </a:extLst>
          </p:cNvPr>
          <p:cNvSpPr txBox="1"/>
          <p:nvPr/>
        </p:nvSpPr>
        <p:spPr>
          <a:xfrm>
            <a:off x="1482139" y="2387023"/>
            <a:ext cx="10709861" cy="1631216"/>
          </a:xfrm>
          <a:prstGeom prst="rect">
            <a:avLst/>
          </a:prstGeom>
          <a:noFill/>
        </p:spPr>
        <p:txBody>
          <a:bodyPr wrap="square">
            <a:spAutoFit/>
          </a:bodyPr>
          <a:lstStyle/>
          <a:p>
            <a:pPr algn="ctr"/>
            <a:r>
              <a:rPr lang="en-US" sz="5000" b="1" dirty="0">
                <a:solidFill>
                  <a:schemeClr val="bg1"/>
                </a:solidFill>
                <a:effectLst/>
                <a:latin typeface="Hellix Black" pitchFamily="2" charset="77"/>
                <a:ea typeface="Heiti TC Light" panose="02000000000000000000" pitchFamily="2" charset="-128"/>
              </a:rPr>
              <a:t>What is your purpose?</a:t>
            </a:r>
          </a:p>
          <a:p>
            <a:pPr algn="ctr"/>
            <a:endParaRPr lang="en-US" sz="5000" b="1" dirty="0">
              <a:solidFill>
                <a:schemeClr val="bg1"/>
              </a:solidFill>
              <a:effectLst/>
              <a:latin typeface="Hellix Black" pitchFamily="2" charset="77"/>
              <a:ea typeface="Heiti TC Light" panose="02000000000000000000" pitchFamily="2" charset="-128"/>
            </a:endParaRPr>
          </a:p>
        </p:txBody>
      </p:sp>
    </p:spTree>
    <p:extLst>
      <p:ext uri="{BB962C8B-B14F-4D97-AF65-F5344CB8AC3E}">
        <p14:creationId xmlns:p14="http://schemas.microsoft.com/office/powerpoint/2010/main" val="134051086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3" name="Google Shape;251;p67">
            <a:extLst>
              <a:ext uri="{FF2B5EF4-FFF2-40B4-BE49-F238E27FC236}">
                <a16:creationId xmlns:a16="http://schemas.microsoft.com/office/drawing/2014/main" id="{DE5FF22E-324B-45A7-9B48-521CE2BDECE5}"/>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5" name="Google Shape;252;p67">
            <a:extLst>
              <a:ext uri="{FF2B5EF4-FFF2-40B4-BE49-F238E27FC236}">
                <a16:creationId xmlns:a16="http://schemas.microsoft.com/office/drawing/2014/main" id="{3706E01E-5B53-8C9D-7124-6F6123E1B24E}"/>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WHERE</a:t>
            </a:r>
            <a:endParaRPr sz="4000" dirty="0">
              <a:solidFill>
                <a:srgbClr val="000000"/>
              </a:solidFill>
              <a:latin typeface="Hellix Black" pitchFamily="2" charset="77"/>
              <a:ea typeface="Arial"/>
              <a:cs typeface="Arial"/>
              <a:sym typeface="Arial"/>
            </a:endParaRPr>
          </a:p>
        </p:txBody>
      </p:sp>
      <p:sp>
        <p:nvSpPr>
          <p:cNvPr id="10" name="TextBox 9">
            <a:extLst>
              <a:ext uri="{FF2B5EF4-FFF2-40B4-BE49-F238E27FC236}">
                <a16:creationId xmlns:a16="http://schemas.microsoft.com/office/drawing/2014/main" id="{EA0FF4E3-29C9-A108-BCC8-AA4B23A76FB6}"/>
              </a:ext>
            </a:extLst>
          </p:cNvPr>
          <p:cNvSpPr txBox="1"/>
          <p:nvPr/>
        </p:nvSpPr>
        <p:spPr>
          <a:xfrm>
            <a:off x="3965510" y="1284009"/>
            <a:ext cx="6120880" cy="3939540"/>
          </a:xfrm>
          <a:prstGeom prst="rect">
            <a:avLst/>
          </a:prstGeom>
          <a:noFill/>
        </p:spPr>
        <p:txBody>
          <a:bodyPr wrap="square">
            <a:spAutoFit/>
          </a:bodyPr>
          <a:lstStyle/>
          <a:p>
            <a:pPr algn="ctr"/>
            <a:r>
              <a:rPr lang="en-US" sz="5000" b="1" dirty="0">
                <a:solidFill>
                  <a:schemeClr val="bg1"/>
                </a:solidFill>
                <a:effectLst/>
                <a:latin typeface="Hellix Black" pitchFamily="2" charset="77"/>
                <a:ea typeface="Heiti TC Light" panose="02000000000000000000" pitchFamily="2" charset="-128"/>
              </a:rPr>
              <a:t>What platforms are you targeting?</a:t>
            </a:r>
          </a:p>
          <a:p>
            <a:pPr algn="ctr"/>
            <a:endParaRPr lang="en-US" sz="5000" b="1" dirty="0">
              <a:solidFill>
                <a:schemeClr val="bg1"/>
              </a:solidFill>
              <a:latin typeface="Hellix Black" pitchFamily="2" charset="77"/>
              <a:ea typeface="Heiti TC Light" panose="02000000000000000000" pitchFamily="2" charset="-128"/>
            </a:endParaRPr>
          </a:p>
          <a:p>
            <a:pPr algn="ctr"/>
            <a:r>
              <a:rPr lang="en-US" sz="5000" b="1" dirty="0">
                <a:solidFill>
                  <a:schemeClr val="bg1"/>
                </a:solidFill>
                <a:effectLst/>
                <a:latin typeface="Hellix Black" pitchFamily="2" charset="77"/>
                <a:ea typeface="Heiti TC Light" panose="02000000000000000000" pitchFamily="2" charset="-128"/>
              </a:rPr>
              <a:t>Identify space constraints.  </a:t>
            </a:r>
          </a:p>
        </p:txBody>
      </p:sp>
    </p:spTree>
    <p:extLst>
      <p:ext uri="{BB962C8B-B14F-4D97-AF65-F5344CB8AC3E}">
        <p14:creationId xmlns:p14="http://schemas.microsoft.com/office/powerpoint/2010/main" val="38822693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3" name="Google Shape;251;p67">
            <a:extLst>
              <a:ext uri="{FF2B5EF4-FFF2-40B4-BE49-F238E27FC236}">
                <a16:creationId xmlns:a16="http://schemas.microsoft.com/office/drawing/2014/main" id="{DE5FF22E-324B-45A7-9B48-521CE2BDECE5}"/>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5" name="Google Shape;252;p67">
            <a:extLst>
              <a:ext uri="{FF2B5EF4-FFF2-40B4-BE49-F238E27FC236}">
                <a16:creationId xmlns:a16="http://schemas.microsoft.com/office/drawing/2014/main" id="{3706E01E-5B53-8C9D-7124-6F6123E1B24E}"/>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WHEN</a:t>
            </a:r>
            <a:endParaRPr sz="4000" dirty="0">
              <a:solidFill>
                <a:srgbClr val="000000"/>
              </a:solidFill>
              <a:latin typeface="Hellix Black" pitchFamily="2" charset="77"/>
              <a:ea typeface="Arial"/>
              <a:cs typeface="Arial"/>
              <a:sym typeface="Arial"/>
            </a:endParaRPr>
          </a:p>
        </p:txBody>
      </p:sp>
      <p:sp>
        <p:nvSpPr>
          <p:cNvPr id="10" name="TextBox 9">
            <a:extLst>
              <a:ext uri="{FF2B5EF4-FFF2-40B4-BE49-F238E27FC236}">
                <a16:creationId xmlns:a16="http://schemas.microsoft.com/office/drawing/2014/main" id="{EA0FF4E3-29C9-A108-BCC8-AA4B23A76FB6}"/>
              </a:ext>
            </a:extLst>
          </p:cNvPr>
          <p:cNvSpPr txBox="1"/>
          <p:nvPr/>
        </p:nvSpPr>
        <p:spPr>
          <a:xfrm>
            <a:off x="3974841" y="584213"/>
            <a:ext cx="6120880" cy="5478423"/>
          </a:xfrm>
          <a:prstGeom prst="rect">
            <a:avLst/>
          </a:prstGeom>
          <a:noFill/>
        </p:spPr>
        <p:txBody>
          <a:bodyPr wrap="square">
            <a:spAutoFit/>
          </a:bodyPr>
          <a:lstStyle/>
          <a:p>
            <a:pPr algn="ctr"/>
            <a:r>
              <a:rPr lang="en-US" sz="5000" b="1" dirty="0">
                <a:solidFill>
                  <a:schemeClr val="bg1"/>
                </a:solidFill>
                <a:effectLst/>
                <a:latin typeface="Hellix Black" pitchFamily="2" charset="77"/>
                <a:ea typeface="Heiti TC Light" panose="02000000000000000000" pitchFamily="2" charset="-128"/>
              </a:rPr>
              <a:t>When will you start, experiment, release, and iterate?</a:t>
            </a:r>
          </a:p>
          <a:p>
            <a:pPr algn="ctr"/>
            <a:endParaRPr lang="en-US" sz="5000" b="1" dirty="0">
              <a:solidFill>
                <a:schemeClr val="bg1"/>
              </a:solidFill>
              <a:latin typeface="Hellix Black" pitchFamily="2" charset="77"/>
              <a:ea typeface="Heiti TC Light" panose="02000000000000000000" pitchFamily="2" charset="-128"/>
            </a:endParaRPr>
          </a:p>
          <a:p>
            <a:pPr algn="ctr"/>
            <a:r>
              <a:rPr lang="en-US" sz="5000" b="1" dirty="0">
                <a:solidFill>
                  <a:schemeClr val="bg1"/>
                </a:solidFill>
                <a:effectLst/>
                <a:latin typeface="Hellix Black" pitchFamily="2" charset="77"/>
                <a:ea typeface="Heiti TC Light" panose="02000000000000000000" pitchFamily="2" charset="-128"/>
              </a:rPr>
              <a:t>Identify </a:t>
            </a:r>
            <a:r>
              <a:rPr lang="en-US" sz="5000" b="1" dirty="0">
                <a:solidFill>
                  <a:schemeClr val="bg1"/>
                </a:solidFill>
                <a:latin typeface="Hellix Black" pitchFamily="2" charset="77"/>
                <a:ea typeface="Heiti TC Light" panose="02000000000000000000" pitchFamily="2" charset="-128"/>
              </a:rPr>
              <a:t>time</a:t>
            </a:r>
            <a:r>
              <a:rPr lang="en-US" sz="5000" b="1" dirty="0">
                <a:solidFill>
                  <a:schemeClr val="bg1"/>
                </a:solidFill>
                <a:effectLst/>
                <a:latin typeface="Hellix Black" pitchFamily="2" charset="77"/>
                <a:ea typeface="Heiti TC Light" panose="02000000000000000000" pitchFamily="2" charset="-128"/>
              </a:rPr>
              <a:t> constraints.  </a:t>
            </a:r>
          </a:p>
        </p:txBody>
      </p:sp>
    </p:spTree>
    <p:extLst>
      <p:ext uri="{BB962C8B-B14F-4D97-AF65-F5344CB8AC3E}">
        <p14:creationId xmlns:p14="http://schemas.microsoft.com/office/powerpoint/2010/main" val="13339795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2FFCE-C505-127E-188F-9C3664F63244}"/>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3" name="Google Shape;251;p67">
            <a:extLst>
              <a:ext uri="{FF2B5EF4-FFF2-40B4-BE49-F238E27FC236}">
                <a16:creationId xmlns:a16="http://schemas.microsoft.com/office/drawing/2014/main" id="{DE5FF22E-324B-45A7-9B48-521CE2BDECE5}"/>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5" name="Google Shape;252;p67">
            <a:extLst>
              <a:ext uri="{FF2B5EF4-FFF2-40B4-BE49-F238E27FC236}">
                <a16:creationId xmlns:a16="http://schemas.microsoft.com/office/drawing/2014/main" id="{3706E01E-5B53-8C9D-7124-6F6123E1B24E}"/>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WHY</a:t>
            </a:r>
            <a:endParaRPr sz="4000" dirty="0">
              <a:solidFill>
                <a:srgbClr val="000000"/>
              </a:solidFill>
              <a:latin typeface="Hellix Black" pitchFamily="2" charset="77"/>
              <a:ea typeface="Arial"/>
              <a:cs typeface="Arial"/>
              <a:sym typeface="Arial"/>
            </a:endParaRPr>
          </a:p>
        </p:txBody>
      </p:sp>
      <p:sp>
        <p:nvSpPr>
          <p:cNvPr id="7" name="TextBox 6">
            <a:extLst>
              <a:ext uri="{FF2B5EF4-FFF2-40B4-BE49-F238E27FC236}">
                <a16:creationId xmlns:a16="http://schemas.microsoft.com/office/drawing/2014/main" id="{1C265409-84E3-70F6-994E-F61A1BB6C5CD}"/>
              </a:ext>
            </a:extLst>
          </p:cNvPr>
          <p:cNvSpPr txBox="1"/>
          <p:nvPr/>
        </p:nvSpPr>
        <p:spPr>
          <a:xfrm>
            <a:off x="1482139" y="2068628"/>
            <a:ext cx="10709861" cy="1631216"/>
          </a:xfrm>
          <a:prstGeom prst="rect">
            <a:avLst/>
          </a:prstGeom>
          <a:noFill/>
        </p:spPr>
        <p:txBody>
          <a:bodyPr wrap="square">
            <a:spAutoFit/>
          </a:bodyPr>
          <a:lstStyle/>
          <a:p>
            <a:pPr algn="ctr"/>
            <a:r>
              <a:rPr lang="en-US" sz="5000" b="1" dirty="0">
                <a:solidFill>
                  <a:schemeClr val="bg1"/>
                </a:solidFill>
                <a:effectLst/>
                <a:latin typeface="Hellix Black" pitchFamily="2" charset="77"/>
                <a:ea typeface="Heiti TC Light" panose="02000000000000000000" pitchFamily="2" charset="-128"/>
              </a:rPr>
              <a:t>Why is this important to you? Personally? Professionally?</a:t>
            </a:r>
          </a:p>
        </p:txBody>
      </p:sp>
    </p:spTree>
    <p:extLst>
      <p:ext uri="{BB962C8B-B14F-4D97-AF65-F5344CB8AC3E}">
        <p14:creationId xmlns:p14="http://schemas.microsoft.com/office/powerpoint/2010/main" val="350184366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3" name="Google Shape;251;p67">
            <a:extLst>
              <a:ext uri="{FF2B5EF4-FFF2-40B4-BE49-F238E27FC236}">
                <a16:creationId xmlns:a16="http://schemas.microsoft.com/office/drawing/2014/main" id="{DE5FF22E-324B-45A7-9B48-521CE2BDECE5}"/>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5" name="Google Shape;252;p67">
            <a:extLst>
              <a:ext uri="{FF2B5EF4-FFF2-40B4-BE49-F238E27FC236}">
                <a16:creationId xmlns:a16="http://schemas.microsoft.com/office/drawing/2014/main" id="{3706E01E-5B53-8C9D-7124-6F6123E1B24E}"/>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HOW</a:t>
            </a:r>
            <a:endParaRPr sz="4000" dirty="0">
              <a:solidFill>
                <a:srgbClr val="000000"/>
              </a:solidFill>
              <a:latin typeface="Hellix Black" pitchFamily="2" charset="77"/>
              <a:ea typeface="Arial"/>
              <a:cs typeface="Arial"/>
              <a:sym typeface="Arial"/>
            </a:endParaRPr>
          </a:p>
        </p:txBody>
      </p:sp>
      <p:sp>
        <p:nvSpPr>
          <p:cNvPr id="6" name="TextBox 5">
            <a:extLst>
              <a:ext uri="{FF2B5EF4-FFF2-40B4-BE49-F238E27FC236}">
                <a16:creationId xmlns:a16="http://schemas.microsoft.com/office/drawing/2014/main" id="{051A725E-8364-22B1-4B1C-A5DBD93546D1}"/>
              </a:ext>
            </a:extLst>
          </p:cNvPr>
          <p:cNvSpPr txBox="1"/>
          <p:nvPr/>
        </p:nvSpPr>
        <p:spPr>
          <a:xfrm>
            <a:off x="2064470" y="452487"/>
            <a:ext cx="10127530" cy="4401205"/>
          </a:xfrm>
          <a:prstGeom prst="rect">
            <a:avLst/>
          </a:prstGeom>
          <a:noFill/>
        </p:spPr>
        <p:txBody>
          <a:bodyPr wrap="square">
            <a:spAutoFit/>
          </a:bodyPr>
          <a:lstStyle/>
          <a:p>
            <a:r>
              <a:rPr lang="en-US" sz="4000" b="1" dirty="0">
                <a:solidFill>
                  <a:schemeClr val="bg1"/>
                </a:solidFill>
                <a:latin typeface="Hellix Black" pitchFamily="2" charset="77"/>
                <a:ea typeface="Heiti TC Light" panose="02000000000000000000" pitchFamily="2" charset="-128"/>
              </a:rPr>
              <a:t>Choose your method</a:t>
            </a:r>
          </a:p>
          <a:p>
            <a:endParaRPr lang="en-US" sz="4000" b="1" dirty="0">
              <a:solidFill>
                <a:schemeClr val="bg1"/>
              </a:solidFill>
              <a:latin typeface="Hellix Black" pitchFamily="2" charset="77"/>
              <a:ea typeface="Heiti TC Light" panose="02000000000000000000" pitchFamily="2" charset="-128"/>
            </a:endParaRPr>
          </a:p>
          <a:p>
            <a:r>
              <a:rPr lang="en-US" sz="4000" dirty="0">
                <a:solidFill>
                  <a:srgbClr val="000000"/>
                </a:solidFill>
                <a:effectLst/>
                <a:latin typeface="Apple Color Emoji" pitchFamily="2" charset="0"/>
              </a:rPr>
              <a:t>✅ </a:t>
            </a:r>
            <a:r>
              <a:rPr lang="en-US" sz="4000" b="1" dirty="0">
                <a:solidFill>
                  <a:schemeClr val="bg1"/>
                </a:solidFill>
                <a:effectLst/>
                <a:latin typeface="Hellix Black" pitchFamily="2" charset="77"/>
                <a:ea typeface="Heiti TC Light" panose="02000000000000000000" pitchFamily="2" charset="-128"/>
              </a:rPr>
              <a:t>Sel</a:t>
            </a:r>
            <a:r>
              <a:rPr lang="en-US" sz="4000" b="1" dirty="0">
                <a:solidFill>
                  <a:schemeClr val="bg1"/>
                </a:solidFill>
                <a:latin typeface="Hellix Black" pitchFamily="2" charset="77"/>
                <a:ea typeface="Heiti TC Light" panose="02000000000000000000" pitchFamily="2" charset="-128"/>
              </a:rPr>
              <a:t>ect subsector</a:t>
            </a:r>
          </a:p>
          <a:p>
            <a:endParaRPr lang="en-US" sz="4000" b="1" dirty="0">
              <a:solidFill>
                <a:schemeClr val="bg1"/>
              </a:solidFill>
              <a:latin typeface="Hellix Black" pitchFamily="2" charset="77"/>
              <a:ea typeface="Heiti TC Light" panose="02000000000000000000" pitchFamily="2" charset="-128"/>
            </a:endParaRPr>
          </a:p>
          <a:p>
            <a:r>
              <a:rPr lang="en-US" sz="4000" dirty="0">
                <a:solidFill>
                  <a:srgbClr val="000000"/>
                </a:solidFill>
                <a:effectLst/>
                <a:latin typeface="Apple Color Emoji" pitchFamily="2" charset="0"/>
              </a:rPr>
              <a:t>✅ </a:t>
            </a:r>
            <a:r>
              <a:rPr lang="en-US" sz="4000" b="1" dirty="0">
                <a:solidFill>
                  <a:schemeClr val="bg1"/>
                </a:solidFill>
                <a:effectLst/>
                <a:latin typeface="Hellix Black" pitchFamily="2" charset="77"/>
                <a:ea typeface="Heiti TC Light" panose="02000000000000000000" pitchFamily="2" charset="-128"/>
              </a:rPr>
              <a:t>Sel</a:t>
            </a:r>
            <a:r>
              <a:rPr lang="en-US" sz="4000" b="1" dirty="0">
                <a:solidFill>
                  <a:schemeClr val="bg1"/>
                </a:solidFill>
                <a:latin typeface="Hellix Black" pitchFamily="2" charset="77"/>
                <a:ea typeface="Heiti TC Light" panose="02000000000000000000" pitchFamily="2" charset="-128"/>
              </a:rPr>
              <a:t>ect challenge</a:t>
            </a:r>
          </a:p>
          <a:p>
            <a:endParaRPr lang="en-US" sz="4000" b="1" dirty="0">
              <a:solidFill>
                <a:schemeClr val="bg1"/>
              </a:solidFill>
              <a:latin typeface="Hellix Black" pitchFamily="2" charset="77"/>
              <a:ea typeface="Heiti TC Light" panose="02000000000000000000" pitchFamily="2" charset="-128"/>
            </a:endParaRPr>
          </a:p>
          <a:p>
            <a:r>
              <a:rPr lang="en-US" sz="4000" dirty="0">
                <a:solidFill>
                  <a:srgbClr val="000000"/>
                </a:solidFill>
                <a:effectLst/>
                <a:latin typeface="Apple Color Emoji" pitchFamily="2" charset="0"/>
              </a:rPr>
              <a:t>✅ </a:t>
            </a:r>
            <a:r>
              <a:rPr lang="en-US" sz="4000" b="1" dirty="0">
                <a:solidFill>
                  <a:schemeClr val="bg1"/>
                </a:solidFill>
                <a:latin typeface="Hellix Black" pitchFamily="2" charset="77"/>
                <a:ea typeface="Heiti TC Light" panose="02000000000000000000" pitchFamily="2" charset="-128"/>
              </a:rPr>
              <a:t>Get feedback, test, and iterate</a:t>
            </a:r>
            <a:endParaRPr lang="en-US" sz="4000" b="1" dirty="0">
              <a:solidFill>
                <a:schemeClr val="bg1"/>
              </a:solidFill>
              <a:effectLst/>
              <a:latin typeface="Hellix Black" pitchFamily="2" charset="77"/>
              <a:ea typeface="Heiti TC Light" panose="02000000000000000000" pitchFamily="2" charset="-128"/>
            </a:endParaRPr>
          </a:p>
        </p:txBody>
      </p:sp>
    </p:spTree>
    <p:extLst>
      <p:ext uri="{BB962C8B-B14F-4D97-AF65-F5344CB8AC3E}">
        <p14:creationId xmlns:p14="http://schemas.microsoft.com/office/powerpoint/2010/main" val="33191126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3" name="Google Shape;251;p67">
            <a:extLst>
              <a:ext uri="{FF2B5EF4-FFF2-40B4-BE49-F238E27FC236}">
                <a16:creationId xmlns:a16="http://schemas.microsoft.com/office/drawing/2014/main" id="{DE5FF22E-324B-45A7-9B48-521CE2BDECE5}"/>
              </a:ext>
            </a:extLst>
          </p:cNvPr>
          <p:cNvSpPr/>
          <p:nvPr/>
        </p:nvSpPr>
        <p:spPr>
          <a:xfrm>
            <a:off x="0" y="0"/>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5" name="Google Shape;252;p67">
            <a:extLst>
              <a:ext uri="{FF2B5EF4-FFF2-40B4-BE49-F238E27FC236}">
                <a16:creationId xmlns:a16="http://schemas.microsoft.com/office/drawing/2014/main" id="{3706E01E-5B53-8C9D-7124-6F6123E1B24E}"/>
              </a:ext>
            </a:extLst>
          </p:cNvPr>
          <p:cNvSpPr txBox="1"/>
          <p:nvPr/>
        </p:nvSpPr>
        <p:spPr>
          <a:xfrm rot="16200000">
            <a:off x="-2519324" y="3289428"/>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GROW CHARTING</a:t>
            </a:r>
            <a:endParaRPr sz="4000" dirty="0">
              <a:solidFill>
                <a:srgbClr val="000000"/>
              </a:solidFill>
              <a:latin typeface="Hellix Black" pitchFamily="2" charset="77"/>
              <a:ea typeface="Arial"/>
              <a:cs typeface="Arial"/>
              <a:sym typeface="Arial"/>
            </a:endParaRPr>
          </a:p>
        </p:txBody>
      </p:sp>
      <p:sp>
        <p:nvSpPr>
          <p:cNvPr id="10" name="TextBox 9">
            <a:extLst>
              <a:ext uri="{FF2B5EF4-FFF2-40B4-BE49-F238E27FC236}">
                <a16:creationId xmlns:a16="http://schemas.microsoft.com/office/drawing/2014/main" id="{EA0FF4E3-29C9-A108-BCC8-AA4B23A76FB6}"/>
              </a:ext>
            </a:extLst>
          </p:cNvPr>
          <p:cNvSpPr txBox="1"/>
          <p:nvPr/>
        </p:nvSpPr>
        <p:spPr>
          <a:xfrm>
            <a:off x="2064470" y="452487"/>
            <a:ext cx="10127530" cy="5632311"/>
          </a:xfrm>
          <a:prstGeom prst="rect">
            <a:avLst/>
          </a:prstGeom>
          <a:noFill/>
        </p:spPr>
        <p:txBody>
          <a:bodyPr wrap="square">
            <a:spAutoFit/>
          </a:bodyPr>
          <a:lstStyle/>
          <a:p>
            <a:r>
              <a:rPr lang="en-US" sz="4000" b="1" dirty="0">
                <a:solidFill>
                  <a:schemeClr val="bg1"/>
                </a:solidFill>
                <a:latin typeface="Hellix Black" pitchFamily="2" charset="77"/>
                <a:ea typeface="Heiti TC Light" panose="02000000000000000000" pitchFamily="2" charset="-128"/>
              </a:rPr>
              <a:t>After 5W’s and H i</a:t>
            </a:r>
            <a:r>
              <a:rPr lang="en-US" sz="4000" b="1" dirty="0">
                <a:solidFill>
                  <a:schemeClr val="bg1"/>
                </a:solidFill>
                <a:effectLst/>
                <a:latin typeface="Hellix Black" pitchFamily="2" charset="77"/>
                <a:ea typeface="Heiti TC Light" panose="02000000000000000000" pitchFamily="2" charset="-128"/>
              </a:rPr>
              <a:t>d</a:t>
            </a:r>
            <a:r>
              <a:rPr lang="en-US" sz="4000" b="1" dirty="0">
                <a:solidFill>
                  <a:schemeClr val="bg1"/>
                </a:solidFill>
                <a:latin typeface="Hellix Black" pitchFamily="2" charset="77"/>
                <a:ea typeface="Heiti TC Light" panose="02000000000000000000" pitchFamily="2" charset="-128"/>
              </a:rPr>
              <a:t>entify:</a:t>
            </a:r>
          </a:p>
          <a:p>
            <a:endParaRPr lang="en-US" sz="4000" b="1" dirty="0">
              <a:solidFill>
                <a:schemeClr val="bg1"/>
              </a:solidFill>
              <a:latin typeface="Hellix Black" pitchFamily="2" charset="77"/>
              <a:ea typeface="Heiti TC Light" panose="02000000000000000000" pitchFamily="2" charset="-128"/>
            </a:endParaRPr>
          </a:p>
          <a:p>
            <a:r>
              <a:rPr lang="en-US" sz="4000" dirty="0">
                <a:solidFill>
                  <a:srgbClr val="000000"/>
                </a:solidFill>
                <a:effectLst/>
                <a:latin typeface="Apple Color Emoji" pitchFamily="2" charset="0"/>
              </a:rPr>
              <a:t>✅ </a:t>
            </a:r>
            <a:r>
              <a:rPr lang="en-US" sz="4000" b="1" dirty="0">
                <a:solidFill>
                  <a:schemeClr val="bg1"/>
                </a:solidFill>
                <a:effectLst/>
                <a:latin typeface="Hellix Black" pitchFamily="2" charset="77"/>
                <a:ea typeface="Heiti TC Light" panose="02000000000000000000" pitchFamily="2" charset="-128"/>
              </a:rPr>
              <a:t>Your r</a:t>
            </a:r>
            <a:r>
              <a:rPr lang="en-US" sz="4000" b="1" dirty="0">
                <a:solidFill>
                  <a:schemeClr val="bg1"/>
                </a:solidFill>
                <a:latin typeface="Hellix Black" pitchFamily="2" charset="77"/>
                <a:ea typeface="Heiti TC Light" panose="02000000000000000000" pitchFamily="2" charset="-128"/>
              </a:rPr>
              <a:t>esource and capacity constraints </a:t>
            </a:r>
          </a:p>
          <a:p>
            <a:endParaRPr lang="en-US" sz="4000" b="1" dirty="0">
              <a:solidFill>
                <a:schemeClr val="bg1"/>
              </a:solidFill>
              <a:latin typeface="Hellix Black" pitchFamily="2" charset="77"/>
              <a:ea typeface="Heiti TC Light" panose="02000000000000000000" pitchFamily="2" charset="-128"/>
            </a:endParaRPr>
          </a:p>
          <a:p>
            <a:r>
              <a:rPr lang="en-US" sz="4000" dirty="0">
                <a:solidFill>
                  <a:srgbClr val="000000"/>
                </a:solidFill>
                <a:effectLst/>
                <a:latin typeface="Apple Color Emoji" pitchFamily="2" charset="0"/>
              </a:rPr>
              <a:t>✅ </a:t>
            </a:r>
            <a:r>
              <a:rPr lang="en-US" sz="4000" b="1" dirty="0">
                <a:solidFill>
                  <a:schemeClr val="bg1"/>
                </a:solidFill>
                <a:latin typeface="Hellix Black" pitchFamily="2" charset="77"/>
                <a:ea typeface="Heiti TC Light" panose="02000000000000000000" pitchFamily="2" charset="-128"/>
              </a:rPr>
              <a:t>Your anticipated considerations and challenges</a:t>
            </a:r>
          </a:p>
          <a:p>
            <a:endParaRPr lang="en-US" sz="4000" b="1" dirty="0">
              <a:solidFill>
                <a:schemeClr val="bg1"/>
              </a:solidFill>
              <a:latin typeface="Hellix Black" pitchFamily="2" charset="77"/>
              <a:ea typeface="Heiti TC Light" panose="02000000000000000000" pitchFamily="2" charset="-128"/>
            </a:endParaRPr>
          </a:p>
          <a:p>
            <a:r>
              <a:rPr lang="en-US" sz="4000" dirty="0">
                <a:solidFill>
                  <a:srgbClr val="000000"/>
                </a:solidFill>
                <a:effectLst/>
                <a:latin typeface="Apple Color Emoji" pitchFamily="2" charset="0"/>
              </a:rPr>
              <a:t>✅ </a:t>
            </a:r>
            <a:r>
              <a:rPr lang="en-US" sz="4000" b="1" dirty="0">
                <a:solidFill>
                  <a:schemeClr val="bg1"/>
                </a:solidFill>
                <a:latin typeface="Hellix Black" pitchFamily="2" charset="77"/>
                <a:ea typeface="Heiti TC Light" panose="02000000000000000000" pitchFamily="2" charset="-128"/>
              </a:rPr>
              <a:t>Your a back-up plan</a:t>
            </a:r>
            <a:endParaRPr lang="en-US" sz="4000" b="1" dirty="0">
              <a:solidFill>
                <a:schemeClr val="bg1"/>
              </a:solidFill>
              <a:effectLst/>
              <a:latin typeface="Hellix Black" pitchFamily="2" charset="77"/>
              <a:ea typeface="Heiti TC Light" panose="02000000000000000000" pitchFamily="2" charset="-128"/>
            </a:endParaRPr>
          </a:p>
        </p:txBody>
      </p:sp>
    </p:spTree>
    <p:extLst>
      <p:ext uri="{BB962C8B-B14F-4D97-AF65-F5344CB8AC3E}">
        <p14:creationId xmlns:p14="http://schemas.microsoft.com/office/powerpoint/2010/main" val="41691645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360"/>
        <p:cNvGrpSpPr/>
        <p:nvPr/>
      </p:nvGrpSpPr>
      <p:grpSpPr>
        <a:xfrm>
          <a:off x="0" y="0"/>
          <a:ext cx="0" cy="0"/>
          <a:chOff x="0" y="0"/>
          <a:chExt cx="0" cy="0"/>
        </a:xfrm>
      </p:grpSpPr>
      <p:pic>
        <p:nvPicPr>
          <p:cNvPr id="7" name="Picture 6" descr="A picture containing text, monitor, television, screen&#10;&#10;Description automatically generated">
            <a:extLst>
              <a:ext uri="{FF2B5EF4-FFF2-40B4-BE49-F238E27FC236}">
                <a16:creationId xmlns:a16="http://schemas.microsoft.com/office/drawing/2014/main" id="{9A3E7F09-EF11-D76E-218E-4C92F062A0EE}"/>
              </a:ext>
            </a:extLst>
          </p:cNvPr>
          <p:cNvPicPr>
            <a:picLocks noChangeAspect="1"/>
          </p:cNvPicPr>
          <p:nvPr/>
        </p:nvPicPr>
        <p:blipFill>
          <a:blip r:embed="rId3"/>
          <a:stretch>
            <a:fillRect/>
          </a:stretch>
        </p:blipFill>
        <p:spPr>
          <a:xfrm>
            <a:off x="0" y="-1"/>
            <a:ext cx="12192000" cy="8161867"/>
          </a:xfrm>
          <a:prstGeom prst="rect">
            <a:avLst/>
          </a:prstGeom>
        </p:spPr>
      </p:pic>
      <p:sp>
        <p:nvSpPr>
          <p:cNvPr id="365" name="Google Shape;365;p75"/>
          <p:cNvSpPr txBox="1"/>
          <p:nvPr/>
        </p:nvSpPr>
        <p:spPr>
          <a:xfrm>
            <a:off x="571512" y="4028853"/>
            <a:ext cx="6404000" cy="353406"/>
          </a:xfrm>
          <a:prstGeom prst="rect">
            <a:avLst/>
          </a:prstGeom>
          <a:noFill/>
          <a:ln>
            <a:noFill/>
          </a:ln>
        </p:spPr>
        <p:txBody>
          <a:bodyPr spcFirstLastPara="1" wrap="square" lIns="91433" tIns="36000" rIns="91433" bIns="45700" anchor="t" anchorCtr="0">
            <a:spAutoFit/>
          </a:bodyPr>
          <a:lstStyle/>
          <a:p>
            <a:pPr>
              <a:lnSpc>
                <a:spcPct val="120000"/>
              </a:lnSpc>
              <a:buClr>
                <a:srgbClr val="000000"/>
              </a:buClr>
              <a:buSzPts val="1200"/>
            </a:pPr>
            <a:r>
              <a:rPr lang="en" sz="1467" dirty="0">
                <a:solidFill>
                  <a:schemeClr val="dk1"/>
                </a:solidFill>
                <a:latin typeface="Heiti TC Medium" pitchFamily="2" charset="-128"/>
                <a:ea typeface="Heiti TC Medium" pitchFamily="2" charset="-128"/>
                <a:cs typeface="Questrial"/>
                <a:sym typeface="Questrial"/>
              </a:rPr>
              <a:t>Ready Player One</a:t>
            </a:r>
            <a:endParaRPr sz="1333" dirty="0">
              <a:solidFill>
                <a:srgbClr val="000000"/>
              </a:solidFill>
              <a:latin typeface="Heiti TC Medium" pitchFamily="2" charset="-128"/>
              <a:ea typeface="Heiti TC Medium" pitchFamily="2" charset="-128"/>
              <a:cs typeface="Arial"/>
              <a:sym typeface="Arial"/>
            </a:endParaRPr>
          </a:p>
        </p:txBody>
      </p:sp>
      <p:sp>
        <p:nvSpPr>
          <p:cNvPr id="366" name="Google Shape;366;p75"/>
          <p:cNvSpPr txBox="1"/>
          <p:nvPr/>
        </p:nvSpPr>
        <p:spPr>
          <a:xfrm>
            <a:off x="441842" y="263840"/>
            <a:ext cx="618000" cy="1118279"/>
          </a:xfrm>
          <a:prstGeom prst="rect">
            <a:avLst/>
          </a:prstGeom>
          <a:noFill/>
          <a:ln>
            <a:noFill/>
          </a:ln>
        </p:spPr>
        <p:txBody>
          <a:bodyPr spcFirstLastPara="1" wrap="square" lIns="91433" tIns="45700" rIns="91433" bIns="45700" anchor="t" anchorCtr="0">
            <a:spAutoFit/>
          </a:bodyPr>
          <a:lstStyle/>
          <a:p>
            <a:pPr>
              <a:buClr>
                <a:srgbClr val="000000"/>
              </a:buClr>
              <a:buSzPts val="5000"/>
            </a:pPr>
            <a:r>
              <a:rPr lang="en" sz="6667" dirty="0">
                <a:solidFill>
                  <a:schemeClr val="bg1"/>
                </a:solidFill>
                <a:latin typeface="Hellix Black" pitchFamily="2" charset="77"/>
                <a:ea typeface="Heiti TC Medium" pitchFamily="2" charset="-128"/>
                <a:cs typeface="Questrial"/>
                <a:sym typeface="Questrial"/>
              </a:rPr>
              <a:t>“</a:t>
            </a:r>
            <a:endParaRPr sz="6667" dirty="0">
              <a:solidFill>
                <a:schemeClr val="bg1"/>
              </a:solidFill>
              <a:latin typeface="Hellix Black" pitchFamily="2" charset="77"/>
              <a:ea typeface="Heiti TC Medium" pitchFamily="2" charset="-128"/>
              <a:cs typeface="Arial"/>
              <a:sym typeface="Arial"/>
            </a:endParaRPr>
          </a:p>
        </p:txBody>
      </p:sp>
      <p:grpSp>
        <p:nvGrpSpPr>
          <p:cNvPr id="367" name="Google Shape;367;p75"/>
          <p:cNvGrpSpPr/>
          <p:nvPr/>
        </p:nvGrpSpPr>
        <p:grpSpPr>
          <a:xfrm>
            <a:off x="571512" y="3825260"/>
            <a:ext cx="5835651" cy="91337"/>
            <a:chOff x="4870449" y="4287720"/>
            <a:chExt cx="5835651" cy="91338"/>
          </a:xfrm>
        </p:grpSpPr>
        <p:cxnSp>
          <p:nvCxnSpPr>
            <p:cNvPr id="368" name="Google Shape;368;p75"/>
            <p:cNvCxnSpPr/>
            <p:nvPr/>
          </p:nvCxnSpPr>
          <p:spPr>
            <a:xfrm>
              <a:off x="4870449" y="4379057"/>
              <a:ext cx="5835651" cy="0"/>
            </a:xfrm>
            <a:prstGeom prst="straightConnector1">
              <a:avLst/>
            </a:prstGeom>
            <a:noFill/>
            <a:ln w="12700" cap="flat" cmpd="sng">
              <a:solidFill>
                <a:schemeClr val="dk1"/>
              </a:solidFill>
              <a:prstDash val="solid"/>
              <a:miter lim="800000"/>
              <a:headEnd type="none" w="sm" len="sm"/>
              <a:tailEnd type="none" w="sm" len="sm"/>
            </a:ln>
          </p:spPr>
        </p:cxnSp>
        <p:sp>
          <p:nvSpPr>
            <p:cNvPr id="369" name="Google Shape;369;p75"/>
            <p:cNvSpPr/>
            <p:nvPr/>
          </p:nvSpPr>
          <p:spPr>
            <a:xfrm rot="5400000">
              <a:off x="4864150" y="4294019"/>
              <a:ext cx="91338" cy="78739"/>
            </a:xfrm>
            <a:prstGeom prst="triangle">
              <a:avLst>
                <a:gd name="adj" fmla="val 100000"/>
              </a:avLst>
            </a:prstGeom>
            <a:solidFill>
              <a:schemeClr val="dk1"/>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Calibri"/>
                <a:ea typeface="Calibri"/>
                <a:cs typeface="Calibri"/>
                <a:sym typeface="Calibri"/>
              </a:endParaRPr>
            </a:p>
          </p:txBody>
        </p:sp>
      </p:grpSp>
      <p:sp>
        <p:nvSpPr>
          <p:cNvPr id="371" name="Google Shape;371;p75"/>
          <p:cNvSpPr txBox="1"/>
          <p:nvPr/>
        </p:nvSpPr>
        <p:spPr>
          <a:xfrm>
            <a:off x="691547" y="675292"/>
            <a:ext cx="6638672" cy="2708393"/>
          </a:xfrm>
          <a:prstGeom prst="rect">
            <a:avLst/>
          </a:prstGeom>
          <a:noFill/>
          <a:ln>
            <a:noFill/>
          </a:ln>
        </p:spPr>
        <p:txBody>
          <a:bodyPr spcFirstLastPara="1" wrap="square" lIns="91433" tIns="45700" rIns="91433" bIns="45700" anchor="t" anchorCtr="0">
            <a:spAutoFit/>
          </a:bodyPr>
          <a:lstStyle/>
          <a:p>
            <a:pPr>
              <a:buClr>
                <a:srgbClr val="000000"/>
              </a:buClr>
              <a:buSzPts val="1600"/>
            </a:pPr>
            <a:r>
              <a:rPr lang="en-US" sz="8500" dirty="0">
                <a:solidFill>
                  <a:schemeClr val="bg1"/>
                </a:solidFill>
                <a:latin typeface="Hellix Black" pitchFamily="2" charset="77"/>
                <a:ea typeface="Heiti TC Medium" pitchFamily="2" charset="-128"/>
                <a:cs typeface="Questrial"/>
                <a:sym typeface="Questrial"/>
              </a:rPr>
              <a:t>Enter the oasis</a:t>
            </a:r>
          </a:p>
        </p:txBody>
      </p:sp>
      <p:sp>
        <p:nvSpPr>
          <p:cNvPr id="372" name="Google Shape;372;p75"/>
          <p:cNvSpPr txBox="1"/>
          <p:nvPr/>
        </p:nvSpPr>
        <p:spPr>
          <a:xfrm>
            <a:off x="3575252" y="2128047"/>
            <a:ext cx="618005" cy="1118279"/>
          </a:xfrm>
          <a:prstGeom prst="rect">
            <a:avLst/>
          </a:prstGeom>
          <a:noFill/>
          <a:ln>
            <a:noFill/>
          </a:ln>
        </p:spPr>
        <p:txBody>
          <a:bodyPr spcFirstLastPara="1" wrap="square" lIns="91433" tIns="45700" rIns="91433" bIns="45700" anchor="t" anchorCtr="0">
            <a:spAutoFit/>
          </a:bodyPr>
          <a:lstStyle/>
          <a:p>
            <a:pPr>
              <a:buClr>
                <a:srgbClr val="000000"/>
              </a:buClr>
              <a:buSzPts val="5000"/>
            </a:pPr>
            <a:r>
              <a:rPr lang="en" sz="6667" dirty="0">
                <a:solidFill>
                  <a:schemeClr val="bg1"/>
                </a:solidFill>
                <a:latin typeface="Hellix Black" pitchFamily="2" charset="77"/>
                <a:ea typeface="Questrial"/>
                <a:cs typeface="Questrial"/>
                <a:sym typeface="Questrial"/>
              </a:rPr>
              <a:t>”</a:t>
            </a:r>
            <a:endParaRPr sz="6667" dirty="0">
              <a:solidFill>
                <a:schemeClr val="bg1"/>
              </a:solidFill>
              <a:latin typeface="Hellix Black" pitchFamily="2" charset="77"/>
              <a:ea typeface="Arial"/>
              <a:cs typeface="Arial"/>
              <a:sym typeface="Arial"/>
            </a:endParaRPr>
          </a:p>
        </p:txBody>
      </p:sp>
      <p:sp>
        <p:nvSpPr>
          <p:cNvPr id="2" name="TextBox 1">
            <a:extLst>
              <a:ext uri="{FF2B5EF4-FFF2-40B4-BE49-F238E27FC236}">
                <a16:creationId xmlns:a16="http://schemas.microsoft.com/office/drawing/2014/main" id="{EAF46873-10E4-5691-E467-05A5704F4EDD}"/>
              </a:ext>
            </a:extLst>
          </p:cNvPr>
          <p:cNvSpPr txBox="1"/>
          <p:nvPr/>
        </p:nvSpPr>
        <p:spPr>
          <a:xfrm>
            <a:off x="0" y="6383825"/>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30D8D4DA-ECBD-CD02-F88C-0AF33172FBAD}"/>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1477457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360"/>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C4145E86-06C1-2DAC-C6FF-E7D166C70F53}"/>
              </a:ext>
            </a:extLst>
          </p:cNvPr>
          <p:cNvPicPr>
            <a:picLocks noChangeAspect="1"/>
          </p:cNvPicPr>
          <p:nvPr/>
        </p:nvPicPr>
        <p:blipFill>
          <a:blip r:embed="rId3"/>
          <a:stretch>
            <a:fillRect/>
          </a:stretch>
        </p:blipFill>
        <p:spPr>
          <a:xfrm>
            <a:off x="-1" y="0"/>
            <a:ext cx="12204601" cy="6865088"/>
          </a:xfrm>
          <a:prstGeom prst="rect">
            <a:avLst/>
          </a:prstGeom>
        </p:spPr>
      </p:pic>
      <p:sp>
        <p:nvSpPr>
          <p:cNvPr id="4" name="TextBox 3">
            <a:extLst>
              <a:ext uri="{FF2B5EF4-FFF2-40B4-BE49-F238E27FC236}">
                <a16:creationId xmlns:a16="http://schemas.microsoft.com/office/drawing/2014/main" id="{30D8D4DA-ECBD-CD02-F88C-0AF33172FBAD}"/>
              </a:ext>
            </a:extLst>
          </p:cNvPr>
          <p:cNvSpPr txBox="1"/>
          <p:nvPr/>
        </p:nvSpPr>
        <p:spPr>
          <a:xfrm>
            <a:off x="6067928" y="6495756"/>
            <a:ext cx="6124072" cy="369332"/>
          </a:xfrm>
          <a:prstGeom prst="rect">
            <a:avLst/>
          </a:prstGeom>
          <a:noFill/>
        </p:spPr>
        <p:txBody>
          <a:bodyPr wrap="square">
            <a:spAutoFit/>
          </a:bodyPr>
          <a:lstStyle/>
          <a:p>
            <a:pPr algn="r"/>
            <a:r>
              <a:rPr lang="en-US" b="1" dirty="0">
                <a:solidFill>
                  <a:srgbClr val="000000"/>
                </a:solidFill>
                <a:latin typeface="HEITI TC MEDIUM" pitchFamily="2" charset="-128"/>
                <a:ea typeface="HEITI TC MEDIUM" pitchFamily="2" charset="-128"/>
              </a:rPr>
              <a:t>@</a:t>
            </a:r>
            <a:r>
              <a:rPr lang="en-US" b="1" dirty="0" err="1">
                <a:solidFill>
                  <a:srgbClr val="000000"/>
                </a:solidFill>
                <a:latin typeface="HEITI TC MEDIUM" pitchFamily="2" charset="-128"/>
                <a:ea typeface="HEITI TC MEDIUM" pitchFamily="2" charset="-128"/>
              </a:rPr>
              <a:t>erinjerri</a:t>
            </a:r>
            <a:endParaRPr lang="en-US" b="1" dirty="0">
              <a:solidFill>
                <a:srgbClr val="000000"/>
              </a:solidFill>
              <a:latin typeface="HEITI TC MEDIUM" pitchFamily="2" charset="-128"/>
              <a:ea typeface="HEITI TC MEDIUM" pitchFamily="2" charset="-128"/>
            </a:endParaRPr>
          </a:p>
        </p:txBody>
      </p:sp>
    </p:spTree>
    <p:extLst>
      <p:ext uri="{BB962C8B-B14F-4D97-AF65-F5344CB8AC3E}">
        <p14:creationId xmlns:p14="http://schemas.microsoft.com/office/powerpoint/2010/main" val="39903073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15" name="Picture 14" descr="Graphical user interface&#10;&#10;Description automatically generated with medium confidence">
            <a:extLst>
              <a:ext uri="{FF2B5EF4-FFF2-40B4-BE49-F238E27FC236}">
                <a16:creationId xmlns:a16="http://schemas.microsoft.com/office/drawing/2014/main" id="{A7986F6A-67BF-474F-2A04-850DBF609D5A}"/>
              </a:ext>
            </a:extLst>
          </p:cNvPr>
          <p:cNvPicPr>
            <a:picLocks noChangeAspect="1"/>
          </p:cNvPicPr>
          <p:nvPr/>
        </p:nvPicPr>
        <p:blipFill>
          <a:blip r:embed="rId3"/>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CFBACF74-E6AB-E11E-4CC2-6D6760B9F6FE}"/>
              </a:ext>
            </a:extLst>
          </p:cNvPr>
          <p:cNvSpPr txBox="1">
            <a:spLocks/>
          </p:cNvSpPr>
          <p:nvPr/>
        </p:nvSpPr>
        <p:spPr>
          <a:xfrm>
            <a:off x="-123371" y="3091543"/>
            <a:ext cx="12192000" cy="232610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1"/>
              </a:solidFill>
              <a:latin typeface="Heiti TC Medium" pitchFamily="2" charset="-128"/>
              <a:ea typeface="Heiti TC Medium" pitchFamily="2" charset="-128"/>
              <a:cs typeface="Aharoni" panose="02010803020104030203" pitchFamily="2" charset="-79"/>
            </a:endParaRPr>
          </a:p>
        </p:txBody>
      </p:sp>
      <p:pic>
        <p:nvPicPr>
          <p:cNvPr id="7" name="Picture 6" descr="A group of people posing for a photo&#10;&#10;Description automatically generated with medium confidence">
            <a:extLst>
              <a:ext uri="{FF2B5EF4-FFF2-40B4-BE49-F238E27FC236}">
                <a16:creationId xmlns:a16="http://schemas.microsoft.com/office/drawing/2014/main" id="{26257339-9CDE-187A-03D2-7B1655B4B52C}"/>
              </a:ext>
            </a:extLst>
          </p:cNvPr>
          <p:cNvPicPr>
            <a:picLocks noChangeAspect="1"/>
          </p:cNvPicPr>
          <p:nvPr/>
        </p:nvPicPr>
        <p:blipFill rotWithShape="1">
          <a:blip r:embed="rId4"/>
          <a:srcRect t="19685"/>
          <a:stretch/>
        </p:blipFill>
        <p:spPr>
          <a:xfrm>
            <a:off x="123371" y="2856322"/>
            <a:ext cx="3944258" cy="2111365"/>
          </a:xfrm>
          <a:prstGeom prst="rect">
            <a:avLst/>
          </a:prstGeom>
        </p:spPr>
      </p:pic>
      <p:pic>
        <p:nvPicPr>
          <p:cNvPr id="10" name="Picture 9" descr="A group of people posing for a photo&#10;&#10;Description automatically generated">
            <a:extLst>
              <a:ext uri="{FF2B5EF4-FFF2-40B4-BE49-F238E27FC236}">
                <a16:creationId xmlns:a16="http://schemas.microsoft.com/office/drawing/2014/main" id="{0292380F-4217-F525-AE6F-2CBC5FC6EBF1}"/>
              </a:ext>
            </a:extLst>
          </p:cNvPr>
          <p:cNvPicPr>
            <a:picLocks noChangeAspect="1"/>
          </p:cNvPicPr>
          <p:nvPr/>
        </p:nvPicPr>
        <p:blipFill>
          <a:blip r:embed="rId5"/>
          <a:stretch>
            <a:fillRect/>
          </a:stretch>
        </p:blipFill>
        <p:spPr>
          <a:xfrm>
            <a:off x="8894975" y="2842099"/>
            <a:ext cx="3230519" cy="1249134"/>
          </a:xfrm>
          <a:prstGeom prst="rect">
            <a:avLst/>
          </a:prstGeom>
        </p:spPr>
      </p:pic>
      <p:pic>
        <p:nvPicPr>
          <p:cNvPr id="12" name="Picture 11" descr="A group of people posing for a photo&#10;&#10;Description automatically generated">
            <a:extLst>
              <a:ext uri="{FF2B5EF4-FFF2-40B4-BE49-F238E27FC236}">
                <a16:creationId xmlns:a16="http://schemas.microsoft.com/office/drawing/2014/main" id="{686584DF-1A32-22BA-545E-66B572E77A36}"/>
              </a:ext>
            </a:extLst>
          </p:cNvPr>
          <p:cNvPicPr>
            <a:picLocks noChangeAspect="1"/>
          </p:cNvPicPr>
          <p:nvPr/>
        </p:nvPicPr>
        <p:blipFill rotWithShape="1">
          <a:blip r:embed="rId6"/>
          <a:srcRect t="15064"/>
          <a:stretch/>
        </p:blipFill>
        <p:spPr>
          <a:xfrm>
            <a:off x="4191000" y="2856322"/>
            <a:ext cx="4580604" cy="2917955"/>
          </a:xfrm>
          <a:prstGeom prst="rect">
            <a:avLst/>
          </a:prstGeom>
        </p:spPr>
      </p:pic>
      <p:sp>
        <p:nvSpPr>
          <p:cNvPr id="13" name="TextBox 12">
            <a:extLst>
              <a:ext uri="{FF2B5EF4-FFF2-40B4-BE49-F238E27FC236}">
                <a16:creationId xmlns:a16="http://schemas.microsoft.com/office/drawing/2014/main" id="{1CF879FF-C44A-271C-A900-E036CBCD0909}"/>
              </a:ext>
            </a:extLst>
          </p:cNvPr>
          <p:cNvSpPr txBox="1"/>
          <p:nvPr/>
        </p:nvSpPr>
        <p:spPr>
          <a:xfrm>
            <a:off x="-123371" y="1945695"/>
            <a:ext cx="12192000" cy="553998"/>
          </a:xfrm>
          <a:prstGeom prst="rect">
            <a:avLst/>
          </a:prstGeom>
          <a:noFill/>
        </p:spPr>
        <p:txBody>
          <a:bodyPr wrap="square">
            <a:spAutoFit/>
          </a:bodyPr>
          <a:lstStyle/>
          <a:p>
            <a:pPr algn="ctr">
              <a:buClr>
                <a:schemeClr val="dk1"/>
              </a:buClr>
              <a:buSzPts val="800"/>
            </a:pPr>
            <a:r>
              <a:rPr lang="en-US" sz="3000" b="1" dirty="0">
                <a:solidFill>
                  <a:srgbClr val="CF9E02"/>
                </a:solidFill>
                <a:latin typeface="HEITI TC MEDIUM" pitchFamily="2" charset="-128"/>
                <a:ea typeface="HEITI TC MEDIUM" pitchFamily="2" charset="-128"/>
                <a:sym typeface="Montserrat SemiBold"/>
              </a:rPr>
              <a:t>Teaching next generation spatial computing</a:t>
            </a:r>
            <a:endParaRPr lang="en-US" sz="3000" b="1" dirty="0">
              <a:solidFill>
                <a:srgbClr val="CF9E02"/>
              </a:solidFill>
              <a:latin typeface="HEITI TC MEDIUM" pitchFamily="2" charset="-128"/>
              <a:ea typeface="HEITI TC MEDIUM" pitchFamily="2" charset="-128"/>
            </a:endParaRPr>
          </a:p>
        </p:txBody>
      </p:sp>
      <p:sp>
        <p:nvSpPr>
          <p:cNvPr id="16" name="TextBox 15">
            <a:extLst>
              <a:ext uri="{FF2B5EF4-FFF2-40B4-BE49-F238E27FC236}">
                <a16:creationId xmlns:a16="http://schemas.microsoft.com/office/drawing/2014/main" id="{AB4431F5-8CC4-0E73-3B0D-338C29F521D0}"/>
              </a:ext>
            </a:extLst>
          </p:cNvPr>
          <p:cNvSpPr txBox="1"/>
          <p:nvPr/>
        </p:nvSpPr>
        <p:spPr>
          <a:xfrm>
            <a:off x="123371" y="5232549"/>
            <a:ext cx="3944258" cy="1015663"/>
          </a:xfrm>
          <a:prstGeom prst="rect">
            <a:avLst/>
          </a:prstGeom>
          <a:noFill/>
        </p:spPr>
        <p:txBody>
          <a:bodyPr wrap="square">
            <a:spAutoFit/>
          </a:bodyPr>
          <a:lstStyle/>
          <a:p>
            <a:pPr algn="ctr">
              <a:buClr>
                <a:schemeClr val="dk1"/>
              </a:buClr>
              <a:buSzPts val="800"/>
            </a:pPr>
            <a:r>
              <a:rPr lang="en-US" sz="3000" b="1" dirty="0">
                <a:solidFill>
                  <a:srgbClr val="CF9E02"/>
                </a:solidFill>
                <a:latin typeface="HEITI TC MEDIUM" pitchFamily="2" charset="-128"/>
                <a:ea typeface="HEITI TC MEDIUM" pitchFamily="2" charset="-128"/>
                <a:sym typeface="Montserrat SemiBold"/>
              </a:rPr>
              <a:t>Girls Who Code 2018</a:t>
            </a:r>
            <a:endParaRPr lang="en-US" sz="3000" b="1" dirty="0">
              <a:solidFill>
                <a:srgbClr val="CF9E02"/>
              </a:solidFill>
              <a:latin typeface="HEITI TC MEDIUM" pitchFamily="2" charset="-128"/>
              <a:ea typeface="HEITI TC MEDIUM" pitchFamily="2" charset="-128"/>
            </a:endParaRPr>
          </a:p>
        </p:txBody>
      </p:sp>
      <p:sp>
        <p:nvSpPr>
          <p:cNvPr id="17" name="TextBox 16">
            <a:extLst>
              <a:ext uri="{FF2B5EF4-FFF2-40B4-BE49-F238E27FC236}">
                <a16:creationId xmlns:a16="http://schemas.microsoft.com/office/drawing/2014/main" id="{60DDCD32-BAC4-29D1-0098-F3D24700DCC7}"/>
              </a:ext>
            </a:extLst>
          </p:cNvPr>
          <p:cNvSpPr txBox="1"/>
          <p:nvPr/>
        </p:nvSpPr>
        <p:spPr>
          <a:xfrm>
            <a:off x="4190999" y="5835154"/>
            <a:ext cx="4580604" cy="553998"/>
          </a:xfrm>
          <a:prstGeom prst="rect">
            <a:avLst/>
          </a:prstGeom>
          <a:noFill/>
        </p:spPr>
        <p:txBody>
          <a:bodyPr wrap="square">
            <a:spAutoFit/>
          </a:bodyPr>
          <a:lstStyle/>
          <a:p>
            <a:pPr algn="ctr">
              <a:buClr>
                <a:schemeClr val="dk1"/>
              </a:buClr>
              <a:buSzPts val="800"/>
            </a:pPr>
            <a:r>
              <a:rPr lang="en-US" sz="3000" b="1" dirty="0" err="1">
                <a:solidFill>
                  <a:srgbClr val="CF9E02"/>
                </a:solidFill>
                <a:latin typeface="HEITI TC MEDIUM" pitchFamily="2" charset="-128"/>
                <a:ea typeface="HEITI TC MEDIUM" pitchFamily="2" charset="-128"/>
                <a:sym typeface="Montserrat SemiBold"/>
              </a:rPr>
              <a:t>PixelHacks</a:t>
            </a:r>
            <a:r>
              <a:rPr lang="en-US" sz="3000" b="1" dirty="0">
                <a:solidFill>
                  <a:srgbClr val="CF9E02"/>
                </a:solidFill>
                <a:latin typeface="HEITI TC MEDIUM" pitchFamily="2" charset="-128"/>
                <a:ea typeface="HEITI TC MEDIUM" pitchFamily="2" charset="-128"/>
                <a:sym typeface="Montserrat SemiBold"/>
              </a:rPr>
              <a:t> 2019</a:t>
            </a:r>
            <a:endParaRPr lang="en-US" sz="3000" b="1" dirty="0">
              <a:solidFill>
                <a:srgbClr val="CF9E02"/>
              </a:solidFill>
              <a:latin typeface="HEITI TC MEDIUM" pitchFamily="2" charset="-128"/>
              <a:ea typeface="HEITI TC MEDIUM" pitchFamily="2" charset="-128"/>
            </a:endParaRPr>
          </a:p>
        </p:txBody>
      </p:sp>
      <p:sp>
        <p:nvSpPr>
          <p:cNvPr id="18" name="TextBox 17">
            <a:extLst>
              <a:ext uri="{FF2B5EF4-FFF2-40B4-BE49-F238E27FC236}">
                <a16:creationId xmlns:a16="http://schemas.microsoft.com/office/drawing/2014/main" id="{FD878B74-EE15-C9B0-7A87-40FB21A636C7}"/>
              </a:ext>
            </a:extLst>
          </p:cNvPr>
          <p:cNvSpPr txBox="1"/>
          <p:nvPr/>
        </p:nvSpPr>
        <p:spPr>
          <a:xfrm>
            <a:off x="8129815" y="4221623"/>
            <a:ext cx="4580604" cy="553998"/>
          </a:xfrm>
          <a:prstGeom prst="rect">
            <a:avLst/>
          </a:prstGeom>
          <a:noFill/>
        </p:spPr>
        <p:txBody>
          <a:bodyPr wrap="square">
            <a:spAutoFit/>
          </a:bodyPr>
          <a:lstStyle/>
          <a:p>
            <a:pPr algn="ctr">
              <a:buClr>
                <a:schemeClr val="dk1"/>
              </a:buClr>
              <a:buSzPts val="800"/>
            </a:pPr>
            <a:r>
              <a:rPr lang="en-US" sz="3000" b="1" dirty="0">
                <a:solidFill>
                  <a:srgbClr val="CF9E02"/>
                </a:solidFill>
                <a:latin typeface="HEITI TC MEDIUM" pitchFamily="2" charset="-128"/>
                <a:ea typeface="HEITI TC MEDIUM" pitchFamily="2" charset="-128"/>
                <a:sym typeface="Montserrat SemiBold"/>
              </a:rPr>
              <a:t>Cisco 2016</a:t>
            </a:r>
            <a:endParaRPr lang="en-US" sz="3000" b="1" dirty="0">
              <a:solidFill>
                <a:srgbClr val="CF9E02"/>
              </a:solidFill>
              <a:latin typeface="HEITI TC MEDIUM" pitchFamily="2" charset="-128"/>
              <a:ea typeface="HEITI TC MEDIUM" pitchFamily="2" charset="-128"/>
            </a:endParaRPr>
          </a:p>
        </p:txBody>
      </p:sp>
      <p:sp>
        <p:nvSpPr>
          <p:cNvPr id="19" name="TextBox 18">
            <a:extLst>
              <a:ext uri="{FF2B5EF4-FFF2-40B4-BE49-F238E27FC236}">
                <a16:creationId xmlns:a16="http://schemas.microsoft.com/office/drawing/2014/main" id="{94B9193D-09A3-37A3-08D4-EDF9F18AFEC6}"/>
              </a:ext>
            </a:extLst>
          </p:cNvPr>
          <p:cNvSpPr txBox="1"/>
          <p:nvPr/>
        </p:nvSpPr>
        <p:spPr>
          <a:xfrm>
            <a:off x="0" y="6383825"/>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20" name="TextBox 19">
            <a:extLst>
              <a:ext uri="{FF2B5EF4-FFF2-40B4-BE49-F238E27FC236}">
                <a16:creationId xmlns:a16="http://schemas.microsoft.com/office/drawing/2014/main" id="{A8DE215A-3181-C22A-26B8-61CB288AA8EA}"/>
              </a:ext>
            </a:extLst>
          </p:cNvPr>
          <p:cNvSpPr txBox="1"/>
          <p:nvPr/>
        </p:nvSpPr>
        <p:spPr>
          <a:xfrm>
            <a:off x="6067928" y="6495756"/>
            <a:ext cx="6124072" cy="369332"/>
          </a:xfrm>
          <a:prstGeom prst="rect">
            <a:avLst/>
          </a:prstGeom>
          <a:noFill/>
        </p:spPr>
        <p:txBody>
          <a:bodyPr wrap="square">
            <a:spAutoFit/>
          </a:bodyPr>
          <a:lstStyle/>
          <a:p>
            <a:pPr algn="r"/>
            <a:r>
              <a:rPr lang="en-US" b="1" dirty="0">
                <a:solidFill>
                  <a:srgbClr val="000000"/>
                </a:solidFill>
                <a:latin typeface="HEITI TC MEDIUM" pitchFamily="2" charset="-128"/>
                <a:ea typeface="HEITI TC MEDIUM" pitchFamily="2" charset="-128"/>
              </a:rPr>
              <a:t>@</a:t>
            </a:r>
            <a:r>
              <a:rPr lang="en-US" b="1" dirty="0" err="1">
                <a:solidFill>
                  <a:srgbClr val="000000"/>
                </a:solidFill>
                <a:latin typeface="HEITI TC MEDIUM" pitchFamily="2" charset="-128"/>
                <a:ea typeface="HEITI TC MEDIUM" pitchFamily="2" charset="-128"/>
              </a:rPr>
              <a:t>erinjerri</a:t>
            </a:r>
            <a:endParaRPr lang="en-US" b="1" dirty="0">
              <a:solidFill>
                <a:srgbClr val="000000"/>
              </a:solidFill>
              <a:latin typeface="HEITI TC MEDIUM" pitchFamily="2" charset="-128"/>
              <a:ea typeface="HEITI TC MEDIUM" pitchFamily="2" charset="-128"/>
            </a:endParaRPr>
          </a:p>
        </p:txBody>
      </p:sp>
    </p:spTree>
    <p:extLst>
      <p:ext uri="{BB962C8B-B14F-4D97-AF65-F5344CB8AC3E}">
        <p14:creationId xmlns:p14="http://schemas.microsoft.com/office/powerpoint/2010/main" val="364888395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360"/>
        <p:cNvGrpSpPr/>
        <p:nvPr/>
      </p:nvGrpSpPr>
      <p:grpSpPr>
        <a:xfrm>
          <a:off x="0" y="0"/>
          <a:ext cx="0" cy="0"/>
          <a:chOff x="0" y="0"/>
          <a:chExt cx="0" cy="0"/>
        </a:xfrm>
      </p:grpSpPr>
      <p:grpSp>
        <p:nvGrpSpPr>
          <p:cNvPr id="362" name="Google Shape;362;p75"/>
          <p:cNvGrpSpPr/>
          <p:nvPr/>
        </p:nvGrpSpPr>
        <p:grpSpPr>
          <a:xfrm>
            <a:off x="4937939" y="724232"/>
            <a:ext cx="1744160" cy="555668"/>
            <a:chOff x="4862380" y="1985859"/>
            <a:chExt cx="1744160" cy="555668"/>
          </a:xfrm>
        </p:grpSpPr>
        <p:sp>
          <p:nvSpPr>
            <p:cNvPr id="363" name="Google Shape;363;p75"/>
            <p:cNvSpPr/>
            <p:nvPr/>
          </p:nvSpPr>
          <p:spPr>
            <a:xfrm>
              <a:off x="4862380" y="1985859"/>
              <a:ext cx="1744160" cy="465088"/>
            </a:xfrm>
            <a:prstGeom prst="rect">
              <a:avLst/>
            </a:prstGeom>
            <a:solidFill>
              <a:schemeClr val="dk1"/>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Calibri"/>
                <a:ea typeface="Calibri"/>
                <a:cs typeface="Calibri"/>
                <a:sym typeface="Calibri"/>
              </a:endParaRPr>
            </a:p>
          </p:txBody>
        </p:sp>
        <p:sp>
          <p:nvSpPr>
            <p:cNvPr id="364" name="Google Shape;364;p75"/>
            <p:cNvSpPr txBox="1"/>
            <p:nvPr/>
          </p:nvSpPr>
          <p:spPr>
            <a:xfrm>
              <a:off x="4950963" y="2079903"/>
              <a:ext cx="1566900" cy="461624"/>
            </a:xfrm>
            <a:prstGeom prst="rect">
              <a:avLst/>
            </a:prstGeom>
            <a:noFill/>
            <a:ln>
              <a:noFill/>
            </a:ln>
          </p:spPr>
          <p:txBody>
            <a:bodyPr spcFirstLastPara="1" wrap="square" lIns="91433" tIns="45700" rIns="91433" bIns="45700" anchor="t" anchorCtr="0">
              <a:spAutoFit/>
            </a:bodyPr>
            <a:lstStyle/>
            <a:p>
              <a:pPr algn="ctr">
                <a:buClr>
                  <a:schemeClr val="dk1"/>
                </a:buClr>
                <a:buSzPts val="900"/>
              </a:pPr>
              <a:r>
                <a:rPr lang="en-US" sz="1200" dirty="0">
                  <a:solidFill>
                    <a:schemeClr val="lt1"/>
                  </a:solidFill>
                  <a:latin typeface="Questrial"/>
                  <a:ea typeface="Questrial"/>
                  <a:cs typeface="Questrial"/>
                  <a:sym typeface="Questrial"/>
                </a:rPr>
                <a:t>OUR STACK</a:t>
              </a:r>
              <a:endParaRPr sz="1467" dirty="0">
                <a:solidFill>
                  <a:schemeClr val="dk1"/>
                </a:solidFill>
              </a:endParaRPr>
            </a:p>
            <a:p>
              <a:pPr algn="ctr">
                <a:buClr>
                  <a:srgbClr val="000000"/>
                </a:buClr>
                <a:buSzPts val="900"/>
              </a:pPr>
              <a:endParaRPr sz="1200" dirty="0">
                <a:solidFill>
                  <a:schemeClr val="lt1"/>
                </a:solidFill>
                <a:latin typeface="Questrial"/>
                <a:ea typeface="Questrial"/>
                <a:cs typeface="Questrial"/>
                <a:sym typeface="Questrial"/>
              </a:endParaRPr>
            </a:p>
          </p:txBody>
        </p:sp>
      </p:grpSp>
      <p:sp>
        <p:nvSpPr>
          <p:cNvPr id="365" name="Google Shape;365;p75"/>
          <p:cNvSpPr txBox="1"/>
          <p:nvPr/>
        </p:nvSpPr>
        <p:spPr>
          <a:xfrm>
            <a:off x="2823779" y="3970966"/>
            <a:ext cx="7539285" cy="353406"/>
          </a:xfrm>
          <a:prstGeom prst="rect">
            <a:avLst/>
          </a:prstGeom>
          <a:noFill/>
          <a:ln>
            <a:noFill/>
          </a:ln>
        </p:spPr>
        <p:txBody>
          <a:bodyPr spcFirstLastPara="1" wrap="square" lIns="91433" tIns="36000" rIns="91433" bIns="45700" anchor="t" anchorCtr="0">
            <a:spAutoFit/>
          </a:bodyPr>
          <a:lstStyle/>
          <a:p>
            <a:pPr>
              <a:lnSpc>
                <a:spcPct val="120000"/>
              </a:lnSpc>
              <a:buClr>
                <a:srgbClr val="000000"/>
              </a:buClr>
              <a:buSzPts val="1200"/>
            </a:pPr>
            <a:r>
              <a:rPr lang="en" sz="1467" dirty="0">
                <a:solidFill>
                  <a:schemeClr val="dk1"/>
                </a:solidFill>
                <a:latin typeface="Heiti TC Medium" pitchFamily="2" charset="-128"/>
                <a:ea typeface="Heiti TC Medium" pitchFamily="2" charset="-128"/>
                <a:cs typeface="Questrial"/>
                <a:sym typeface="Questrial"/>
              </a:rPr>
              <a:t>Paraphrase of Andrew Ng | Founder of </a:t>
            </a:r>
            <a:r>
              <a:rPr lang="en" sz="1467" dirty="0" err="1">
                <a:solidFill>
                  <a:schemeClr val="dk1"/>
                </a:solidFill>
                <a:latin typeface="Heiti TC Medium" pitchFamily="2" charset="-128"/>
                <a:ea typeface="Heiti TC Medium" pitchFamily="2" charset="-128"/>
                <a:cs typeface="Questrial"/>
                <a:sym typeface="Questrial"/>
              </a:rPr>
              <a:t>Coursera.com</a:t>
            </a:r>
            <a:r>
              <a:rPr lang="en" sz="1467" dirty="0">
                <a:solidFill>
                  <a:schemeClr val="dk1"/>
                </a:solidFill>
                <a:latin typeface="Heiti TC Medium" pitchFamily="2" charset="-128"/>
                <a:ea typeface="Heiti TC Medium" pitchFamily="2" charset="-128"/>
                <a:cs typeface="Questrial"/>
                <a:sym typeface="Questrial"/>
              </a:rPr>
              <a:t> I Stanford Professor</a:t>
            </a:r>
            <a:endParaRPr sz="1333" dirty="0">
              <a:solidFill>
                <a:srgbClr val="000000"/>
              </a:solidFill>
              <a:latin typeface="Heiti TC Medium" pitchFamily="2" charset="-128"/>
              <a:ea typeface="Heiti TC Medium" pitchFamily="2" charset="-128"/>
              <a:cs typeface="Arial"/>
              <a:sym typeface="Arial"/>
            </a:endParaRPr>
          </a:p>
        </p:txBody>
      </p:sp>
      <p:sp>
        <p:nvSpPr>
          <p:cNvPr id="366" name="Google Shape;366;p75"/>
          <p:cNvSpPr txBox="1"/>
          <p:nvPr/>
        </p:nvSpPr>
        <p:spPr>
          <a:xfrm>
            <a:off x="190621" y="1906282"/>
            <a:ext cx="618000" cy="1118279"/>
          </a:xfrm>
          <a:prstGeom prst="rect">
            <a:avLst/>
          </a:prstGeom>
          <a:noFill/>
          <a:ln>
            <a:noFill/>
          </a:ln>
        </p:spPr>
        <p:txBody>
          <a:bodyPr spcFirstLastPara="1" wrap="square" lIns="91433" tIns="45700" rIns="91433" bIns="45700" anchor="t" anchorCtr="0">
            <a:spAutoFit/>
          </a:bodyPr>
          <a:lstStyle/>
          <a:p>
            <a:pPr>
              <a:buClr>
                <a:srgbClr val="000000"/>
              </a:buClr>
              <a:buSzPts val="5000"/>
            </a:pPr>
            <a:r>
              <a:rPr lang="en" sz="6667" dirty="0">
                <a:solidFill>
                  <a:schemeClr val="bg1"/>
                </a:solidFill>
                <a:latin typeface="Hellix Black" pitchFamily="2" charset="77"/>
                <a:ea typeface="Heiti TC Medium" pitchFamily="2" charset="-128"/>
                <a:cs typeface="Questrial"/>
                <a:sym typeface="Questrial"/>
              </a:rPr>
              <a:t>“</a:t>
            </a:r>
            <a:endParaRPr sz="6667" dirty="0">
              <a:solidFill>
                <a:schemeClr val="bg1"/>
              </a:solidFill>
              <a:latin typeface="Hellix Black" pitchFamily="2" charset="77"/>
              <a:ea typeface="Heiti TC Medium" pitchFamily="2" charset="-128"/>
              <a:cs typeface="Arial"/>
              <a:sym typeface="Arial"/>
            </a:endParaRPr>
          </a:p>
        </p:txBody>
      </p:sp>
      <p:grpSp>
        <p:nvGrpSpPr>
          <p:cNvPr id="367" name="Google Shape;367;p75"/>
          <p:cNvGrpSpPr/>
          <p:nvPr/>
        </p:nvGrpSpPr>
        <p:grpSpPr>
          <a:xfrm>
            <a:off x="3520681" y="3602216"/>
            <a:ext cx="5835651" cy="91337"/>
            <a:chOff x="4870449" y="4287720"/>
            <a:chExt cx="5835651" cy="91338"/>
          </a:xfrm>
        </p:grpSpPr>
        <p:cxnSp>
          <p:nvCxnSpPr>
            <p:cNvPr id="368" name="Google Shape;368;p75"/>
            <p:cNvCxnSpPr/>
            <p:nvPr/>
          </p:nvCxnSpPr>
          <p:spPr>
            <a:xfrm>
              <a:off x="4870449" y="4379057"/>
              <a:ext cx="5835651" cy="0"/>
            </a:xfrm>
            <a:prstGeom prst="straightConnector1">
              <a:avLst/>
            </a:prstGeom>
            <a:noFill/>
            <a:ln w="12700" cap="flat" cmpd="sng">
              <a:solidFill>
                <a:schemeClr val="dk1"/>
              </a:solidFill>
              <a:prstDash val="solid"/>
              <a:miter lim="800000"/>
              <a:headEnd type="none" w="sm" len="sm"/>
              <a:tailEnd type="none" w="sm" len="sm"/>
            </a:ln>
          </p:spPr>
        </p:cxnSp>
        <p:sp>
          <p:nvSpPr>
            <p:cNvPr id="369" name="Google Shape;369;p75"/>
            <p:cNvSpPr/>
            <p:nvPr/>
          </p:nvSpPr>
          <p:spPr>
            <a:xfrm rot="5400000">
              <a:off x="4864150" y="4294019"/>
              <a:ext cx="91338" cy="78739"/>
            </a:xfrm>
            <a:prstGeom prst="triangle">
              <a:avLst>
                <a:gd name="adj" fmla="val 100000"/>
              </a:avLst>
            </a:prstGeom>
            <a:solidFill>
              <a:schemeClr val="dk1"/>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Calibri"/>
                <a:ea typeface="Calibri"/>
                <a:cs typeface="Calibri"/>
                <a:sym typeface="Calibri"/>
              </a:endParaRPr>
            </a:p>
          </p:txBody>
        </p:sp>
      </p:grpSp>
      <p:sp>
        <p:nvSpPr>
          <p:cNvPr id="371" name="Google Shape;371;p75"/>
          <p:cNvSpPr txBox="1"/>
          <p:nvPr/>
        </p:nvSpPr>
        <p:spPr>
          <a:xfrm>
            <a:off x="0" y="2089899"/>
            <a:ext cx="12877014" cy="1323399"/>
          </a:xfrm>
          <a:prstGeom prst="rect">
            <a:avLst/>
          </a:prstGeom>
          <a:noFill/>
          <a:ln>
            <a:noFill/>
          </a:ln>
        </p:spPr>
        <p:txBody>
          <a:bodyPr spcFirstLastPara="1" wrap="square" lIns="91433" tIns="45700" rIns="91433" bIns="45700" anchor="t" anchorCtr="0">
            <a:spAutoFit/>
          </a:bodyPr>
          <a:lstStyle/>
          <a:p>
            <a:pPr algn="ctr">
              <a:buClr>
                <a:srgbClr val="000000"/>
              </a:buClr>
              <a:buSzPts val="1600"/>
            </a:pPr>
            <a:r>
              <a:rPr lang="en-US" sz="8000" dirty="0">
                <a:solidFill>
                  <a:schemeClr val="bg1"/>
                </a:solidFill>
                <a:latin typeface="Hellix Black" pitchFamily="2" charset="77"/>
                <a:ea typeface="Heiti TC Medium" pitchFamily="2" charset="-128"/>
                <a:cs typeface="Questrial"/>
                <a:sym typeface="Questrial"/>
              </a:rPr>
              <a:t>AI is the new electricity.  </a:t>
            </a:r>
          </a:p>
        </p:txBody>
      </p:sp>
      <p:sp>
        <p:nvSpPr>
          <p:cNvPr id="372" name="Google Shape;372;p75"/>
          <p:cNvSpPr txBox="1"/>
          <p:nvPr/>
        </p:nvSpPr>
        <p:spPr>
          <a:xfrm>
            <a:off x="11479030" y="3693553"/>
            <a:ext cx="618005" cy="1118279"/>
          </a:xfrm>
          <a:prstGeom prst="rect">
            <a:avLst/>
          </a:prstGeom>
          <a:noFill/>
          <a:ln>
            <a:noFill/>
          </a:ln>
        </p:spPr>
        <p:txBody>
          <a:bodyPr spcFirstLastPara="1" wrap="square" lIns="91433" tIns="45700" rIns="91433" bIns="45700" anchor="t" anchorCtr="0">
            <a:spAutoFit/>
          </a:bodyPr>
          <a:lstStyle/>
          <a:p>
            <a:pPr>
              <a:buClr>
                <a:srgbClr val="000000"/>
              </a:buClr>
              <a:buSzPts val="5000"/>
            </a:pPr>
            <a:r>
              <a:rPr lang="en" sz="6667" dirty="0">
                <a:solidFill>
                  <a:schemeClr val="bg1"/>
                </a:solidFill>
                <a:latin typeface="Hellix Black" pitchFamily="2" charset="77"/>
                <a:ea typeface="Questrial"/>
                <a:cs typeface="Questrial"/>
                <a:sym typeface="Questrial"/>
              </a:rPr>
              <a:t>”</a:t>
            </a:r>
            <a:endParaRPr sz="6667" dirty="0">
              <a:solidFill>
                <a:schemeClr val="bg1"/>
              </a:solidFill>
              <a:latin typeface="Hellix Black" pitchFamily="2" charset="77"/>
              <a:ea typeface="Arial"/>
              <a:cs typeface="Arial"/>
              <a:sym typeface="Arial"/>
            </a:endParaRPr>
          </a:p>
        </p:txBody>
      </p:sp>
      <p:sp>
        <p:nvSpPr>
          <p:cNvPr id="2" name="TextBox 1">
            <a:extLst>
              <a:ext uri="{FF2B5EF4-FFF2-40B4-BE49-F238E27FC236}">
                <a16:creationId xmlns:a16="http://schemas.microsoft.com/office/drawing/2014/main" id="{EAF46873-10E4-5691-E467-05A5704F4EDD}"/>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30D8D4DA-ECBD-CD02-F88C-0AF33172FBAD}"/>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29429982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360"/>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A4D80264-4C9A-315E-AC50-3BDD0D2F029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65F9564-3218-3F84-12C3-A976AA72A981}"/>
              </a:ext>
            </a:extLst>
          </p:cNvPr>
          <p:cNvSpPr txBox="1"/>
          <p:nvPr/>
        </p:nvSpPr>
        <p:spPr>
          <a:xfrm>
            <a:off x="0" y="6383825"/>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9FA17BCF-69C1-B917-0DA3-444D7ED80292}"/>
              </a:ext>
            </a:extLst>
          </p:cNvPr>
          <p:cNvSpPr txBox="1"/>
          <p:nvPr/>
        </p:nvSpPr>
        <p:spPr>
          <a:xfrm>
            <a:off x="6067928" y="6495756"/>
            <a:ext cx="612407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6" name="Subtitle 2">
            <a:extLst>
              <a:ext uri="{FF2B5EF4-FFF2-40B4-BE49-F238E27FC236}">
                <a16:creationId xmlns:a16="http://schemas.microsoft.com/office/drawing/2014/main" id="{4DBFFAEA-DBCA-A65A-4FB4-EBA4C781B966}"/>
              </a:ext>
            </a:extLst>
          </p:cNvPr>
          <p:cNvSpPr txBox="1">
            <a:spLocks/>
          </p:cNvSpPr>
          <p:nvPr/>
        </p:nvSpPr>
        <p:spPr>
          <a:xfrm>
            <a:off x="-28072" y="364512"/>
            <a:ext cx="12192000" cy="13706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6000" dirty="0">
                <a:solidFill>
                  <a:schemeClr val="bg1"/>
                </a:solidFill>
                <a:latin typeface="Hellix Black" pitchFamily="2" charset="77"/>
                <a:ea typeface="Heiti TC Medium" pitchFamily="2" charset="-128"/>
                <a:cs typeface="Montserrat SemiBold"/>
                <a:sym typeface="Montserrat SemiBold"/>
              </a:rPr>
              <a:t>AI PRAXIS</a:t>
            </a:r>
          </a:p>
          <a:p>
            <a:pPr>
              <a:buClr>
                <a:schemeClr val="dk1"/>
              </a:buClr>
              <a:buSzPts val="800"/>
            </a:pPr>
            <a:endParaRPr lang="en-US" sz="7000"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10144845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F1714721-1D6E-C46C-4DFA-668B4AAAD0FB}"/>
              </a:ext>
            </a:extLst>
          </p:cNvPr>
          <p:cNvPicPr>
            <a:picLocks noChangeAspect="1"/>
          </p:cNvPicPr>
          <p:nvPr/>
        </p:nvPicPr>
        <p:blipFill>
          <a:blip r:embed="rId3"/>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8" name="TextBox 7">
            <a:extLst>
              <a:ext uri="{FF2B5EF4-FFF2-40B4-BE49-F238E27FC236}">
                <a16:creationId xmlns:a16="http://schemas.microsoft.com/office/drawing/2014/main" id="{C724CAD7-5D57-F0EB-C7E3-3A3EDA47631C}"/>
              </a:ext>
            </a:extLst>
          </p:cNvPr>
          <p:cNvSpPr txBox="1"/>
          <p:nvPr/>
        </p:nvSpPr>
        <p:spPr>
          <a:xfrm>
            <a:off x="4382219" y="2441277"/>
            <a:ext cx="7809780" cy="5355312"/>
          </a:xfrm>
          <a:prstGeom prst="rect">
            <a:avLst/>
          </a:prstGeom>
          <a:noFill/>
        </p:spPr>
        <p:txBody>
          <a:bodyPr wrap="square">
            <a:spAutoFit/>
          </a:bodyPr>
          <a:lstStyle/>
          <a:p>
            <a:pPr algn="ctr"/>
            <a:r>
              <a:rPr lang="en-US" b="1" dirty="0">
                <a:solidFill>
                  <a:srgbClr val="000000"/>
                </a:solidFill>
                <a:effectLst/>
                <a:latin typeface="Hellix Black" pitchFamily="2" charset="77"/>
                <a:ea typeface="Heiti TC Light" panose="02000000000000000000" pitchFamily="2" charset="-128"/>
              </a:rPr>
              <a:t>Courses and Books</a:t>
            </a:r>
            <a:endParaRPr lang="en-US" dirty="0">
              <a:solidFill>
                <a:srgbClr val="000000"/>
              </a:solidFill>
              <a:effectLst/>
              <a:latin typeface="Hellix Black" pitchFamily="2" charset="77"/>
              <a:ea typeface="Heiti TC Light" panose="02000000000000000000" pitchFamily="2" charset="-128"/>
            </a:endParaRPr>
          </a:p>
          <a:p>
            <a:pPr algn="ctr"/>
            <a:r>
              <a:rPr lang="en-US" b="1" dirty="0">
                <a:solidFill>
                  <a:srgbClr val="000000"/>
                </a:solidFill>
                <a:effectLst/>
                <a:latin typeface="Helmet" pitchFamily="2" charset="-128"/>
                <a:ea typeface="Helmet" pitchFamily="2" charset="-128"/>
                <a:cs typeface="Helmet" pitchFamily="2" charset="-128"/>
              </a:rPr>
              <a:t>How to Speak Machine by John Maeda</a:t>
            </a:r>
            <a:endParaRPr lang="en-US" dirty="0">
              <a:solidFill>
                <a:srgbClr val="000000"/>
              </a:solidFill>
              <a:effectLst/>
              <a:latin typeface="Helmet" pitchFamily="2" charset="-128"/>
              <a:ea typeface="Helmet" pitchFamily="2" charset="-128"/>
              <a:cs typeface="Helmet" pitchFamily="2" charset="-128"/>
            </a:endParaRPr>
          </a:p>
          <a:p>
            <a:pPr algn="ctr"/>
            <a:r>
              <a:rPr lang="en-US" b="1" dirty="0">
                <a:solidFill>
                  <a:srgbClr val="000000"/>
                </a:solidFill>
                <a:effectLst/>
                <a:latin typeface="Helmet" pitchFamily="2" charset="-128"/>
                <a:ea typeface="Helmet" pitchFamily="2" charset="-128"/>
                <a:cs typeface="Helmet" pitchFamily="2" charset="-128"/>
              </a:rPr>
              <a:t>Data Feminism by Catherine </a:t>
            </a:r>
            <a:r>
              <a:rPr lang="en-US" b="1" dirty="0" err="1">
                <a:solidFill>
                  <a:srgbClr val="000000"/>
                </a:solidFill>
                <a:effectLst/>
                <a:latin typeface="Helmet" pitchFamily="2" charset="-128"/>
                <a:ea typeface="Helmet" pitchFamily="2" charset="-128"/>
                <a:cs typeface="Helmet" pitchFamily="2" charset="-128"/>
              </a:rPr>
              <a:t>D’Ignazio</a:t>
            </a:r>
            <a:r>
              <a:rPr lang="en-US" b="1" dirty="0">
                <a:solidFill>
                  <a:srgbClr val="000000"/>
                </a:solidFill>
                <a:effectLst/>
                <a:latin typeface="Helmet" pitchFamily="2" charset="-128"/>
                <a:ea typeface="Helmet" pitchFamily="2" charset="-128"/>
                <a:cs typeface="Helmet" pitchFamily="2" charset="-128"/>
              </a:rPr>
              <a:t> and Lauren F. Klein</a:t>
            </a:r>
            <a:endParaRPr lang="en-US" dirty="0">
              <a:solidFill>
                <a:srgbClr val="000000"/>
              </a:solidFill>
              <a:effectLst/>
              <a:latin typeface="Helmet" pitchFamily="2" charset="-128"/>
              <a:ea typeface="Helmet" pitchFamily="2" charset="-128"/>
              <a:cs typeface="Helmet" pitchFamily="2" charset="-128"/>
            </a:endParaRPr>
          </a:p>
          <a:p>
            <a:pPr algn="ctr"/>
            <a:r>
              <a:rPr lang="en-US" b="1" dirty="0">
                <a:solidFill>
                  <a:srgbClr val="000000"/>
                </a:solidFill>
                <a:effectLst/>
                <a:latin typeface="Helmet" pitchFamily="2" charset="-128"/>
                <a:ea typeface="Helmet" pitchFamily="2" charset="-128"/>
                <a:cs typeface="Helmet" pitchFamily="2" charset="-128"/>
              </a:rPr>
              <a:t>Data Ethics</a:t>
            </a:r>
          </a:p>
          <a:p>
            <a:pPr algn="ctr"/>
            <a:endParaRPr lang="en-US" b="1" dirty="0">
              <a:solidFill>
                <a:srgbClr val="000000"/>
              </a:solidFill>
              <a:latin typeface="Helmet" pitchFamily="2" charset="-128"/>
              <a:ea typeface="Helmet" pitchFamily="2" charset="-128"/>
              <a:cs typeface="Helmet" pitchFamily="2" charset="-128"/>
            </a:endParaRPr>
          </a:p>
          <a:p>
            <a:pPr algn="ctr"/>
            <a:r>
              <a:rPr lang="en-US" b="1" dirty="0">
                <a:solidFill>
                  <a:srgbClr val="000000"/>
                </a:solidFill>
                <a:effectLst/>
                <a:latin typeface="Hellix Black" pitchFamily="2" charset="77"/>
                <a:ea typeface="Helmet" pitchFamily="2" charset="-128"/>
                <a:cs typeface="Helmet" pitchFamily="2" charset="-128"/>
              </a:rPr>
              <a:t>Deep Learning</a:t>
            </a:r>
          </a:p>
          <a:p>
            <a:pPr algn="ctr"/>
            <a:r>
              <a:rPr lang="en-US" b="1" dirty="0">
                <a:solidFill>
                  <a:srgbClr val="000000"/>
                </a:solidFill>
                <a:effectLst/>
                <a:latin typeface="Helmet" pitchFamily="2" charset="-128"/>
                <a:ea typeface="Helmet" pitchFamily="2" charset="-128"/>
                <a:cs typeface="Helmet" pitchFamily="2" charset="-128"/>
              </a:rPr>
              <a:t>Stanford CS 231N - Computer Vision</a:t>
            </a:r>
            <a:endParaRPr lang="en-US" dirty="0">
              <a:solidFill>
                <a:srgbClr val="000000"/>
              </a:solidFill>
              <a:effectLst/>
              <a:latin typeface="Helmet" pitchFamily="2" charset="-128"/>
              <a:ea typeface="Helmet" pitchFamily="2" charset="-128"/>
              <a:cs typeface="Helmet" pitchFamily="2" charset="-128"/>
            </a:endParaRPr>
          </a:p>
          <a:p>
            <a:pPr algn="ctr"/>
            <a:r>
              <a:rPr lang="en-US" b="1" dirty="0" err="1">
                <a:solidFill>
                  <a:srgbClr val="000000"/>
                </a:solidFill>
                <a:effectLst/>
                <a:latin typeface="Helmet" pitchFamily="2" charset="-128"/>
                <a:ea typeface="Helmet" pitchFamily="2" charset="-128"/>
                <a:cs typeface="Helmet" pitchFamily="2" charset="-128"/>
              </a:rPr>
              <a:t>fast.ai</a:t>
            </a:r>
            <a:r>
              <a:rPr lang="en-US" b="1" dirty="0">
                <a:solidFill>
                  <a:srgbClr val="000000"/>
                </a:solidFill>
                <a:effectLst/>
                <a:latin typeface="Helmet" pitchFamily="2" charset="-128"/>
                <a:ea typeface="Helmet" pitchFamily="2" charset="-128"/>
                <a:cs typeface="Helmet" pitchFamily="2" charset="-128"/>
              </a:rPr>
              <a:t> - Deep Learning</a:t>
            </a:r>
            <a:endParaRPr lang="en-US" dirty="0">
              <a:solidFill>
                <a:srgbClr val="000000"/>
              </a:solidFill>
              <a:effectLst/>
              <a:latin typeface="Helmet" pitchFamily="2" charset="-128"/>
              <a:ea typeface="Helmet" pitchFamily="2" charset="-128"/>
              <a:cs typeface="Helmet" pitchFamily="2" charset="-128"/>
            </a:endParaRPr>
          </a:p>
          <a:p>
            <a:pPr algn="ctr"/>
            <a:r>
              <a:rPr lang="en-US" b="1" dirty="0">
                <a:solidFill>
                  <a:srgbClr val="000000"/>
                </a:solidFill>
                <a:effectLst/>
                <a:latin typeface="Helmet" pitchFamily="2" charset="-128"/>
                <a:ea typeface="Helmet" pitchFamily="2" charset="-128"/>
                <a:cs typeface="Helmet" pitchFamily="2" charset="-128"/>
              </a:rPr>
              <a:t>Andrew Ng - Machine Yearning (book)</a:t>
            </a:r>
            <a:endParaRPr lang="en-US" dirty="0">
              <a:solidFill>
                <a:srgbClr val="000000"/>
              </a:solidFill>
              <a:effectLst/>
              <a:latin typeface="Helmet" pitchFamily="2" charset="-128"/>
              <a:ea typeface="Helmet" pitchFamily="2" charset="-128"/>
              <a:cs typeface="Helmet" pitchFamily="2" charset="-128"/>
            </a:endParaRPr>
          </a:p>
          <a:p>
            <a:pPr algn="ctr"/>
            <a:r>
              <a:rPr lang="en-US" b="1" dirty="0" err="1">
                <a:solidFill>
                  <a:srgbClr val="000000"/>
                </a:solidFill>
                <a:effectLst/>
                <a:latin typeface="Helmet" pitchFamily="2" charset="-128"/>
                <a:ea typeface="Helmet" pitchFamily="2" charset="-128"/>
                <a:cs typeface="Helmet" pitchFamily="2" charset="-128"/>
              </a:rPr>
              <a:t>deeplearning.ai</a:t>
            </a:r>
            <a:r>
              <a:rPr lang="en-US" b="1" dirty="0">
                <a:solidFill>
                  <a:srgbClr val="000000"/>
                </a:solidFill>
                <a:effectLst/>
                <a:latin typeface="Helmet" pitchFamily="2" charset="-128"/>
                <a:ea typeface="Helmet" pitchFamily="2" charset="-128"/>
                <a:cs typeface="Helmet" pitchFamily="2" charset="-128"/>
              </a:rPr>
              <a:t> (Andrew Ng) </a:t>
            </a:r>
            <a:endParaRPr lang="en-US" dirty="0">
              <a:solidFill>
                <a:srgbClr val="000000"/>
              </a:solidFill>
              <a:effectLst/>
              <a:latin typeface="Helmet" pitchFamily="2" charset="-128"/>
              <a:ea typeface="Helmet" pitchFamily="2" charset="-128"/>
              <a:cs typeface="Helmet" pitchFamily="2" charset="-128"/>
            </a:endParaRPr>
          </a:p>
          <a:p>
            <a:pPr algn="ctr"/>
            <a:r>
              <a:rPr lang="en-US" b="1" dirty="0">
                <a:solidFill>
                  <a:srgbClr val="000000"/>
                </a:solidFill>
                <a:effectLst/>
                <a:latin typeface="Helmet" pitchFamily="2" charset="-128"/>
                <a:ea typeface="Helmet" pitchFamily="2" charset="-128"/>
                <a:cs typeface="Helmet" pitchFamily="2" charset="-128"/>
              </a:rPr>
              <a:t>Full Stack Deep Learning (UC Berkeley)</a:t>
            </a:r>
          </a:p>
          <a:p>
            <a:pPr algn="ctr"/>
            <a:endParaRPr lang="en-US" dirty="0">
              <a:solidFill>
                <a:srgbClr val="000000"/>
              </a:solidFill>
              <a:effectLst/>
              <a:latin typeface="Helmet" pitchFamily="2" charset="-128"/>
              <a:ea typeface="Helmet" pitchFamily="2" charset="-128"/>
              <a:cs typeface="Helmet" pitchFamily="2" charset="-128"/>
            </a:endParaRPr>
          </a:p>
          <a:p>
            <a:pPr algn="ctr"/>
            <a:r>
              <a:rPr lang="en-US" b="1" dirty="0">
                <a:solidFill>
                  <a:srgbClr val="000000"/>
                </a:solidFill>
                <a:effectLst/>
                <a:latin typeface="Helmet" pitchFamily="2" charset="-128"/>
                <a:ea typeface="Helmet" pitchFamily="2" charset="-128"/>
                <a:cs typeface="Helmet" pitchFamily="2" charset="-128"/>
              </a:rPr>
              <a:t>Geometric Deep Learning - Book and YouTube Course</a:t>
            </a:r>
            <a:endParaRPr lang="en-US" dirty="0">
              <a:solidFill>
                <a:srgbClr val="000000"/>
              </a:solidFill>
              <a:effectLst/>
              <a:latin typeface="Helmet" pitchFamily="2" charset="-128"/>
              <a:ea typeface="Helmet" pitchFamily="2" charset="-128"/>
              <a:cs typeface="Helmet" pitchFamily="2" charset="-128"/>
            </a:endParaRPr>
          </a:p>
          <a:p>
            <a:pPr algn="ctr"/>
            <a:r>
              <a:rPr lang="en-US" b="1" dirty="0">
                <a:solidFill>
                  <a:srgbClr val="000000"/>
                </a:solidFill>
                <a:effectLst/>
                <a:latin typeface="Helmet" pitchFamily="2" charset="-128"/>
                <a:ea typeface="Helmet" pitchFamily="2" charset="-128"/>
                <a:cs typeface="Helmet" pitchFamily="2" charset="-128"/>
              </a:rPr>
              <a:t> (Michael Bronstein, head of ML, Twitter, DeepMind Professor College of London)  </a:t>
            </a:r>
            <a:endParaRPr lang="en-US" dirty="0">
              <a:solidFill>
                <a:srgbClr val="000000"/>
              </a:solidFill>
              <a:effectLst/>
              <a:latin typeface="Helmet" pitchFamily="2" charset="-128"/>
              <a:ea typeface="Helmet" pitchFamily="2" charset="-128"/>
              <a:cs typeface="Helmet" pitchFamily="2" charset="-128"/>
            </a:endParaRPr>
          </a:p>
          <a:p>
            <a:pPr algn="ctr"/>
            <a:br>
              <a:rPr lang="en-US" dirty="0">
                <a:solidFill>
                  <a:srgbClr val="000000"/>
                </a:solidFill>
                <a:effectLst/>
                <a:latin typeface="Hellix Black" pitchFamily="2" charset="77"/>
                <a:ea typeface="Heiti TC Light" panose="02000000000000000000" pitchFamily="2" charset="-128"/>
              </a:rPr>
            </a:br>
            <a:endParaRPr lang="en-US" dirty="0">
              <a:solidFill>
                <a:srgbClr val="000000"/>
              </a:solidFill>
              <a:effectLst/>
              <a:latin typeface="Hellix Black" pitchFamily="2" charset="77"/>
              <a:ea typeface="Heiti TC Light" panose="02000000000000000000" pitchFamily="2" charset="-128"/>
            </a:endParaRPr>
          </a:p>
          <a:p>
            <a:pPr algn="ctr"/>
            <a:br>
              <a:rPr lang="en-US" dirty="0">
                <a:solidFill>
                  <a:srgbClr val="000000"/>
                </a:solidFill>
                <a:effectLst/>
                <a:latin typeface="Hellix Black" pitchFamily="2" charset="77"/>
                <a:ea typeface="Heiti TC Light" panose="02000000000000000000" pitchFamily="2" charset="-128"/>
              </a:rPr>
            </a:br>
            <a:endParaRPr lang="en-US" dirty="0">
              <a:solidFill>
                <a:srgbClr val="000000"/>
              </a:solidFill>
              <a:effectLst/>
              <a:latin typeface="Hellix Black" pitchFamily="2" charset="77"/>
              <a:ea typeface="Heiti TC Light" panose="02000000000000000000" pitchFamily="2" charset="-128"/>
            </a:endParaRPr>
          </a:p>
        </p:txBody>
      </p:sp>
    </p:spTree>
    <p:extLst>
      <p:ext uri="{BB962C8B-B14F-4D97-AF65-F5344CB8AC3E}">
        <p14:creationId xmlns:p14="http://schemas.microsoft.com/office/powerpoint/2010/main" val="67320378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360"/>
        <p:cNvGrpSpPr/>
        <p:nvPr/>
      </p:nvGrpSpPr>
      <p:grpSpPr>
        <a:xfrm>
          <a:off x="0" y="0"/>
          <a:ext cx="0" cy="0"/>
          <a:chOff x="0" y="0"/>
          <a:chExt cx="0" cy="0"/>
        </a:xfrm>
      </p:grpSpPr>
      <p:pic>
        <p:nvPicPr>
          <p:cNvPr id="5" name="Picture 4" descr="A picture containing text, kitchenware&#10;&#10;Description automatically generated">
            <a:extLst>
              <a:ext uri="{FF2B5EF4-FFF2-40B4-BE49-F238E27FC236}">
                <a16:creationId xmlns:a16="http://schemas.microsoft.com/office/drawing/2014/main" id="{B4280231-3FC9-D941-BE61-8D848C35766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65F9564-3218-3F84-12C3-A976AA72A981}"/>
              </a:ext>
            </a:extLst>
          </p:cNvPr>
          <p:cNvSpPr txBox="1"/>
          <p:nvPr/>
        </p:nvSpPr>
        <p:spPr>
          <a:xfrm>
            <a:off x="0" y="6383825"/>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9FA17BCF-69C1-B917-0DA3-444D7ED80292}"/>
              </a:ext>
            </a:extLst>
          </p:cNvPr>
          <p:cNvSpPr txBox="1"/>
          <p:nvPr/>
        </p:nvSpPr>
        <p:spPr>
          <a:xfrm>
            <a:off x="6067928" y="6495756"/>
            <a:ext cx="612407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6" name="Subtitle 2">
            <a:extLst>
              <a:ext uri="{FF2B5EF4-FFF2-40B4-BE49-F238E27FC236}">
                <a16:creationId xmlns:a16="http://schemas.microsoft.com/office/drawing/2014/main" id="{4DBFFAEA-DBCA-A65A-4FB4-EBA4C781B966}"/>
              </a:ext>
            </a:extLst>
          </p:cNvPr>
          <p:cNvSpPr txBox="1">
            <a:spLocks/>
          </p:cNvSpPr>
          <p:nvPr/>
        </p:nvSpPr>
        <p:spPr>
          <a:xfrm>
            <a:off x="-28072" y="733844"/>
            <a:ext cx="12192000" cy="13706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6000" dirty="0">
                <a:solidFill>
                  <a:schemeClr val="bg1"/>
                </a:solidFill>
                <a:latin typeface="Hellix Black" pitchFamily="2" charset="77"/>
                <a:ea typeface="Heiti TC Medium" pitchFamily="2" charset="-128"/>
                <a:cs typeface="Montserrat SemiBold"/>
                <a:sym typeface="Montserrat SemiBold"/>
              </a:rPr>
              <a:t>AI PRODUCT FEASIBILITY</a:t>
            </a:r>
            <a:endParaRPr lang="en-US" sz="7000" b="1" dirty="0">
              <a:solidFill>
                <a:schemeClr val="bg1"/>
              </a:solidFill>
              <a:latin typeface="HEITI TC MEDIUM" pitchFamily="2" charset="-128"/>
              <a:ea typeface="HEITI TC MEDIUM" pitchFamily="2" charset="-128"/>
            </a:endParaRPr>
          </a:p>
        </p:txBody>
      </p:sp>
      <p:pic>
        <p:nvPicPr>
          <p:cNvPr id="7" name="Picture 6" descr="Graphical user interface, text&#10;&#10;Description automatically generated">
            <a:extLst>
              <a:ext uri="{FF2B5EF4-FFF2-40B4-BE49-F238E27FC236}">
                <a16:creationId xmlns:a16="http://schemas.microsoft.com/office/drawing/2014/main" id="{2EF94075-1FFC-30F5-F1B2-E27793A276F0}"/>
              </a:ext>
            </a:extLst>
          </p:cNvPr>
          <p:cNvPicPr>
            <a:picLocks noChangeAspect="1"/>
          </p:cNvPicPr>
          <p:nvPr/>
        </p:nvPicPr>
        <p:blipFill>
          <a:blip r:embed="rId4"/>
          <a:stretch>
            <a:fillRect/>
          </a:stretch>
        </p:blipFill>
        <p:spPr>
          <a:xfrm>
            <a:off x="3010393" y="2663759"/>
            <a:ext cx="5822505" cy="3272781"/>
          </a:xfrm>
          <a:prstGeom prst="rect">
            <a:avLst/>
          </a:prstGeom>
        </p:spPr>
      </p:pic>
      <p:cxnSp>
        <p:nvCxnSpPr>
          <p:cNvPr id="8" name="Straight Arrow Connector 7">
            <a:extLst>
              <a:ext uri="{FF2B5EF4-FFF2-40B4-BE49-F238E27FC236}">
                <a16:creationId xmlns:a16="http://schemas.microsoft.com/office/drawing/2014/main" id="{3FE3D0B7-905B-96F4-B153-BC4F8D5930B5}"/>
              </a:ext>
            </a:extLst>
          </p:cNvPr>
          <p:cNvCxnSpPr>
            <a:cxnSpLocks/>
          </p:cNvCxnSpPr>
          <p:nvPr/>
        </p:nvCxnSpPr>
        <p:spPr>
          <a:xfrm>
            <a:off x="1460665" y="3348842"/>
            <a:ext cx="1442852" cy="11756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3715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360"/>
        <p:cNvGrpSpPr/>
        <p:nvPr/>
      </p:nvGrpSpPr>
      <p:grpSpPr>
        <a:xfrm>
          <a:off x="0" y="0"/>
          <a:ext cx="0" cy="0"/>
          <a:chOff x="0" y="0"/>
          <a:chExt cx="0" cy="0"/>
        </a:xfrm>
      </p:grpSpPr>
      <p:pic>
        <p:nvPicPr>
          <p:cNvPr id="5" name="Picture 4" descr="A picture containing text, kitchenware&#10;&#10;Description automatically generated">
            <a:extLst>
              <a:ext uri="{FF2B5EF4-FFF2-40B4-BE49-F238E27FC236}">
                <a16:creationId xmlns:a16="http://schemas.microsoft.com/office/drawing/2014/main" id="{B4280231-3FC9-D941-BE61-8D848C35766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65F9564-3218-3F84-12C3-A976AA72A981}"/>
              </a:ext>
            </a:extLst>
          </p:cNvPr>
          <p:cNvSpPr txBox="1"/>
          <p:nvPr/>
        </p:nvSpPr>
        <p:spPr>
          <a:xfrm>
            <a:off x="0" y="6383825"/>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9FA17BCF-69C1-B917-0DA3-444D7ED80292}"/>
              </a:ext>
            </a:extLst>
          </p:cNvPr>
          <p:cNvSpPr txBox="1"/>
          <p:nvPr/>
        </p:nvSpPr>
        <p:spPr>
          <a:xfrm>
            <a:off x="6067928" y="6495756"/>
            <a:ext cx="612407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6" name="Subtitle 2">
            <a:extLst>
              <a:ext uri="{FF2B5EF4-FFF2-40B4-BE49-F238E27FC236}">
                <a16:creationId xmlns:a16="http://schemas.microsoft.com/office/drawing/2014/main" id="{4DBFFAEA-DBCA-A65A-4FB4-EBA4C781B966}"/>
              </a:ext>
            </a:extLst>
          </p:cNvPr>
          <p:cNvSpPr txBox="1">
            <a:spLocks/>
          </p:cNvSpPr>
          <p:nvPr/>
        </p:nvSpPr>
        <p:spPr>
          <a:xfrm>
            <a:off x="-28072" y="733844"/>
            <a:ext cx="12192000" cy="13706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chemeClr val="dk1"/>
              </a:buClr>
              <a:buSzPts val="800"/>
            </a:pPr>
            <a:r>
              <a:rPr lang="en-US" sz="6000" dirty="0">
                <a:solidFill>
                  <a:schemeClr val="bg1"/>
                </a:solidFill>
                <a:latin typeface="Hellix Black" pitchFamily="2" charset="77"/>
                <a:ea typeface="Heiti TC Medium" pitchFamily="2" charset="-128"/>
                <a:cs typeface="Montserrat SemiBold"/>
                <a:sym typeface="Montserrat SemiBold"/>
              </a:rPr>
              <a:t>AI PRODUCT DEVELOPMENT</a:t>
            </a:r>
            <a:endParaRPr lang="en-US" sz="7000" b="1" dirty="0">
              <a:solidFill>
                <a:schemeClr val="bg1"/>
              </a:solidFill>
              <a:latin typeface="HEITI TC MEDIUM" pitchFamily="2" charset="-128"/>
              <a:ea typeface="HEITI TC MEDIUM" pitchFamily="2" charset="-128"/>
            </a:endParaRPr>
          </a:p>
        </p:txBody>
      </p:sp>
      <p:pic>
        <p:nvPicPr>
          <p:cNvPr id="9" name="Picture 8">
            <a:extLst>
              <a:ext uri="{FF2B5EF4-FFF2-40B4-BE49-F238E27FC236}">
                <a16:creationId xmlns:a16="http://schemas.microsoft.com/office/drawing/2014/main" id="{138C6E40-8230-681E-DCFD-BDB2A68E055C}"/>
              </a:ext>
            </a:extLst>
          </p:cNvPr>
          <p:cNvPicPr>
            <a:picLocks noChangeAspect="1"/>
          </p:cNvPicPr>
          <p:nvPr/>
        </p:nvPicPr>
        <p:blipFill>
          <a:blip r:embed="rId4"/>
          <a:stretch>
            <a:fillRect/>
          </a:stretch>
        </p:blipFill>
        <p:spPr>
          <a:xfrm>
            <a:off x="3747655" y="2637426"/>
            <a:ext cx="5123213" cy="3851242"/>
          </a:xfrm>
          <a:prstGeom prst="rect">
            <a:avLst/>
          </a:prstGeom>
        </p:spPr>
      </p:pic>
    </p:spTree>
    <p:extLst>
      <p:ext uri="{BB962C8B-B14F-4D97-AF65-F5344CB8AC3E}">
        <p14:creationId xmlns:p14="http://schemas.microsoft.com/office/powerpoint/2010/main" val="31136726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360"/>
        <p:cNvGrpSpPr/>
        <p:nvPr/>
      </p:nvGrpSpPr>
      <p:grpSpPr>
        <a:xfrm>
          <a:off x="0" y="0"/>
          <a:ext cx="0" cy="0"/>
          <a:chOff x="0" y="0"/>
          <a:chExt cx="0" cy="0"/>
        </a:xfrm>
      </p:grpSpPr>
      <p:grpSp>
        <p:nvGrpSpPr>
          <p:cNvPr id="362" name="Google Shape;362;p75"/>
          <p:cNvGrpSpPr/>
          <p:nvPr/>
        </p:nvGrpSpPr>
        <p:grpSpPr>
          <a:xfrm>
            <a:off x="5644522" y="739402"/>
            <a:ext cx="1744160" cy="673079"/>
            <a:chOff x="4862380" y="1985859"/>
            <a:chExt cx="1744160" cy="673079"/>
          </a:xfrm>
        </p:grpSpPr>
        <p:sp>
          <p:nvSpPr>
            <p:cNvPr id="363" name="Google Shape;363;p75"/>
            <p:cNvSpPr/>
            <p:nvPr/>
          </p:nvSpPr>
          <p:spPr>
            <a:xfrm>
              <a:off x="4862380" y="1985859"/>
              <a:ext cx="1744160" cy="465088"/>
            </a:xfrm>
            <a:prstGeom prst="rect">
              <a:avLst/>
            </a:prstGeom>
            <a:solidFill>
              <a:schemeClr val="dk1"/>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Calibri"/>
                <a:ea typeface="Calibri"/>
                <a:cs typeface="Calibri"/>
                <a:sym typeface="Calibri"/>
              </a:endParaRPr>
            </a:p>
          </p:txBody>
        </p:sp>
        <p:sp>
          <p:nvSpPr>
            <p:cNvPr id="364" name="Google Shape;364;p75"/>
            <p:cNvSpPr txBox="1"/>
            <p:nvPr/>
          </p:nvSpPr>
          <p:spPr>
            <a:xfrm>
              <a:off x="4950963" y="2012648"/>
              <a:ext cx="1566900" cy="646290"/>
            </a:xfrm>
            <a:prstGeom prst="rect">
              <a:avLst/>
            </a:prstGeom>
            <a:noFill/>
            <a:ln>
              <a:noFill/>
            </a:ln>
          </p:spPr>
          <p:txBody>
            <a:bodyPr spcFirstLastPara="1" wrap="square" lIns="91433" tIns="45700" rIns="91433" bIns="45700" anchor="t" anchorCtr="0">
              <a:spAutoFit/>
            </a:bodyPr>
            <a:lstStyle/>
            <a:p>
              <a:pPr algn="ctr">
                <a:buClr>
                  <a:schemeClr val="dk1"/>
                </a:buClr>
                <a:buSzPts val="900"/>
              </a:pPr>
              <a:r>
                <a:rPr lang="en-US" sz="1200" dirty="0">
                  <a:solidFill>
                    <a:schemeClr val="lt1"/>
                  </a:solidFill>
                  <a:latin typeface="Questrial"/>
                  <a:ea typeface="Questrial"/>
                  <a:cs typeface="Questrial"/>
                  <a:sym typeface="Questrial"/>
                </a:rPr>
                <a:t>A REALISTIC APPROACH TO </a:t>
              </a:r>
              <a:endParaRPr sz="1467" dirty="0">
                <a:solidFill>
                  <a:schemeClr val="dk1"/>
                </a:solidFill>
              </a:endParaRPr>
            </a:p>
            <a:p>
              <a:pPr algn="ctr">
                <a:buClr>
                  <a:srgbClr val="000000"/>
                </a:buClr>
                <a:buSzPts val="900"/>
              </a:pPr>
              <a:endParaRPr sz="1200" dirty="0">
                <a:solidFill>
                  <a:schemeClr val="lt1"/>
                </a:solidFill>
                <a:latin typeface="Questrial"/>
                <a:ea typeface="Questrial"/>
                <a:cs typeface="Questrial"/>
                <a:sym typeface="Questrial"/>
              </a:endParaRPr>
            </a:p>
          </p:txBody>
        </p:sp>
      </p:grpSp>
      <p:sp>
        <p:nvSpPr>
          <p:cNvPr id="365" name="Google Shape;365;p75"/>
          <p:cNvSpPr txBox="1"/>
          <p:nvPr/>
        </p:nvSpPr>
        <p:spPr>
          <a:xfrm>
            <a:off x="5228894" y="5708910"/>
            <a:ext cx="6404000" cy="353406"/>
          </a:xfrm>
          <a:prstGeom prst="rect">
            <a:avLst/>
          </a:prstGeom>
          <a:noFill/>
          <a:ln>
            <a:noFill/>
          </a:ln>
        </p:spPr>
        <p:txBody>
          <a:bodyPr spcFirstLastPara="1" wrap="square" lIns="91433" tIns="36000" rIns="91433" bIns="45700" anchor="t" anchorCtr="0">
            <a:spAutoFit/>
          </a:bodyPr>
          <a:lstStyle/>
          <a:p>
            <a:pPr>
              <a:lnSpc>
                <a:spcPct val="120000"/>
              </a:lnSpc>
              <a:buClr>
                <a:srgbClr val="000000"/>
              </a:buClr>
              <a:buSzPts val="1200"/>
            </a:pPr>
            <a:r>
              <a:rPr lang="en" sz="1467" dirty="0">
                <a:solidFill>
                  <a:schemeClr val="dk1"/>
                </a:solidFill>
                <a:latin typeface="Heiti TC Medium" pitchFamily="2" charset="-128"/>
                <a:ea typeface="Heiti TC Medium" pitchFamily="2" charset="-128"/>
                <a:cs typeface="Questrial"/>
                <a:sym typeface="Questrial"/>
              </a:rPr>
              <a:t>#Web3</a:t>
            </a:r>
            <a:endParaRPr sz="1333" dirty="0">
              <a:solidFill>
                <a:srgbClr val="000000"/>
              </a:solidFill>
              <a:latin typeface="Heiti TC Medium" pitchFamily="2" charset="-128"/>
              <a:ea typeface="Heiti TC Medium" pitchFamily="2" charset="-128"/>
              <a:cs typeface="Arial"/>
              <a:sym typeface="Arial"/>
            </a:endParaRPr>
          </a:p>
        </p:txBody>
      </p:sp>
      <p:sp>
        <p:nvSpPr>
          <p:cNvPr id="366" name="Google Shape;366;p75"/>
          <p:cNvSpPr txBox="1"/>
          <p:nvPr/>
        </p:nvSpPr>
        <p:spPr>
          <a:xfrm>
            <a:off x="5277982" y="1182493"/>
            <a:ext cx="618000" cy="1118279"/>
          </a:xfrm>
          <a:prstGeom prst="rect">
            <a:avLst/>
          </a:prstGeom>
          <a:noFill/>
          <a:ln>
            <a:noFill/>
          </a:ln>
        </p:spPr>
        <p:txBody>
          <a:bodyPr spcFirstLastPara="1" wrap="square" lIns="91433" tIns="45700" rIns="91433" bIns="45700" anchor="t" anchorCtr="0">
            <a:spAutoFit/>
          </a:bodyPr>
          <a:lstStyle/>
          <a:p>
            <a:pPr>
              <a:buClr>
                <a:srgbClr val="000000"/>
              </a:buClr>
              <a:buSzPts val="5000"/>
            </a:pPr>
            <a:r>
              <a:rPr lang="en" sz="6667" dirty="0">
                <a:solidFill>
                  <a:schemeClr val="bg1"/>
                </a:solidFill>
                <a:latin typeface="Hellix Black" pitchFamily="2" charset="77"/>
                <a:ea typeface="Heiti TC Medium" pitchFamily="2" charset="-128"/>
                <a:cs typeface="Questrial"/>
                <a:sym typeface="Questrial"/>
              </a:rPr>
              <a:t>“</a:t>
            </a:r>
            <a:endParaRPr sz="6667" dirty="0">
              <a:solidFill>
                <a:schemeClr val="bg1"/>
              </a:solidFill>
              <a:latin typeface="Hellix Black" pitchFamily="2" charset="77"/>
              <a:ea typeface="Heiti TC Medium" pitchFamily="2" charset="-128"/>
              <a:cs typeface="Arial"/>
              <a:sym typeface="Arial"/>
            </a:endParaRPr>
          </a:p>
        </p:txBody>
      </p:sp>
      <p:grpSp>
        <p:nvGrpSpPr>
          <p:cNvPr id="367" name="Google Shape;367;p75"/>
          <p:cNvGrpSpPr/>
          <p:nvPr/>
        </p:nvGrpSpPr>
        <p:grpSpPr>
          <a:xfrm>
            <a:off x="5330739" y="5486090"/>
            <a:ext cx="5835651" cy="91337"/>
            <a:chOff x="4870449" y="4287720"/>
            <a:chExt cx="5835651" cy="91338"/>
          </a:xfrm>
        </p:grpSpPr>
        <p:cxnSp>
          <p:nvCxnSpPr>
            <p:cNvPr id="368" name="Google Shape;368;p75"/>
            <p:cNvCxnSpPr/>
            <p:nvPr/>
          </p:nvCxnSpPr>
          <p:spPr>
            <a:xfrm>
              <a:off x="4870449" y="4379057"/>
              <a:ext cx="5835651" cy="0"/>
            </a:xfrm>
            <a:prstGeom prst="straightConnector1">
              <a:avLst/>
            </a:prstGeom>
            <a:noFill/>
            <a:ln w="12700" cap="flat" cmpd="sng">
              <a:solidFill>
                <a:schemeClr val="dk1"/>
              </a:solidFill>
              <a:prstDash val="solid"/>
              <a:miter lim="800000"/>
              <a:headEnd type="none" w="sm" len="sm"/>
              <a:tailEnd type="none" w="sm" len="sm"/>
            </a:ln>
          </p:spPr>
        </p:cxnSp>
        <p:sp>
          <p:nvSpPr>
            <p:cNvPr id="369" name="Google Shape;369;p75"/>
            <p:cNvSpPr/>
            <p:nvPr/>
          </p:nvSpPr>
          <p:spPr>
            <a:xfrm rot="5400000">
              <a:off x="4864150" y="4294019"/>
              <a:ext cx="91338" cy="78739"/>
            </a:xfrm>
            <a:prstGeom prst="triangle">
              <a:avLst>
                <a:gd name="adj" fmla="val 100000"/>
              </a:avLst>
            </a:prstGeom>
            <a:solidFill>
              <a:schemeClr val="dk1"/>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Calibri"/>
                <a:ea typeface="Calibri"/>
                <a:cs typeface="Calibri"/>
                <a:sym typeface="Calibri"/>
              </a:endParaRPr>
            </a:p>
          </p:txBody>
        </p:sp>
      </p:grpSp>
      <p:sp>
        <p:nvSpPr>
          <p:cNvPr id="371" name="Google Shape;371;p75"/>
          <p:cNvSpPr txBox="1"/>
          <p:nvPr/>
        </p:nvSpPr>
        <p:spPr>
          <a:xfrm>
            <a:off x="5733105" y="1374668"/>
            <a:ext cx="6638672" cy="4016444"/>
          </a:xfrm>
          <a:prstGeom prst="rect">
            <a:avLst/>
          </a:prstGeom>
          <a:noFill/>
          <a:ln>
            <a:noFill/>
          </a:ln>
        </p:spPr>
        <p:txBody>
          <a:bodyPr spcFirstLastPara="1" wrap="square" lIns="91433" tIns="45700" rIns="91433" bIns="45700" anchor="t" anchorCtr="0">
            <a:spAutoFit/>
          </a:bodyPr>
          <a:lstStyle/>
          <a:p>
            <a:pPr>
              <a:buClr>
                <a:srgbClr val="000000"/>
              </a:buClr>
              <a:buSzPts val="1600"/>
            </a:pPr>
            <a:r>
              <a:rPr lang="en-US" sz="8500" dirty="0">
                <a:solidFill>
                  <a:schemeClr val="bg1"/>
                </a:solidFill>
                <a:latin typeface="Hellix Black" pitchFamily="2" charset="77"/>
                <a:ea typeface="Heiti TC Medium" pitchFamily="2" charset="-128"/>
                <a:cs typeface="Questrial"/>
                <a:sym typeface="Questrial"/>
              </a:rPr>
              <a:t>We Are All </a:t>
            </a:r>
            <a:r>
              <a:rPr lang="en-US" sz="8500" dirty="0" err="1">
                <a:solidFill>
                  <a:schemeClr val="bg1"/>
                </a:solidFill>
                <a:latin typeface="Hellix Black" pitchFamily="2" charset="77"/>
                <a:ea typeface="Heiti TC Medium" pitchFamily="2" charset="-128"/>
                <a:cs typeface="Questrial"/>
                <a:sym typeface="Questrial"/>
              </a:rPr>
              <a:t>Gonna</a:t>
            </a:r>
            <a:r>
              <a:rPr lang="en-US" sz="8500" dirty="0">
                <a:solidFill>
                  <a:schemeClr val="bg1"/>
                </a:solidFill>
                <a:latin typeface="Hellix Black" pitchFamily="2" charset="77"/>
                <a:ea typeface="Heiti TC Medium" pitchFamily="2" charset="-128"/>
                <a:cs typeface="Questrial"/>
                <a:sym typeface="Questrial"/>
              </a:rPr>
              <a:t> Make It (WAGMI). </a:t>
            </a:r>
          </a:p>
        </p:txBody>
      </p:sp>
      <p:sp>
        <p:nvSpPr>
          <p:cNvPr id="372" name="Google Shape;372;p75"/>
          <p:cNvSpPr txBox="1"/>
          <p:nvPr/>
        </p:nvSpPr>
        <p:spPr>
          <a:xfrm>
            <a:off x="11451471" y="3965750"/>
            <a:ext cx="618005" cy="1118279"/>
          </a:xfrm>
          <a:prstGeom prst="rect">
            <a:avLst/>
          </a:prstGeom>
          <a:noFill/>
          <a:ln>
            <a:noFill/>
          </a:ln>
        </p:spPr>
        <p:txBody>
          <a:bodyPr spcFirstLastPara="1" wrap="square" lIns="91433" tIns="45700" rIns="91433" bIns="45700" anchor="t" anchorCtr="0">
            <a:spAutoFit/>
          </a:bodyPr>
          <a:lstStyle/>
          <a:p>
            <a:pPr>
              <a:buClr>
                <a:srgbClr val="000000"/>
              </a:buClr>
              <a:buSzPts val="5000"/>
            </a:pPr>
            <a:r>
              <a:rPr lang="en" sz="6667" dirty="0">
                <a:solidFill>
                  <a:schemeClr val="bg1"/>
                </a:solidFill>
                <a:latin typeface="Hellix Black" pitchFamily="2" charset="77"/>
                <a:ea typeface="Questrial"/>
                <a:cs typeface="Questrial"/>
                <a:sym typeface="Questrial"/>
              </a:rPr>
              <a:t>”</a:t>
            </a:r>
            <a:endParaRPr sz="6667" dirty="0">
              <a:solidFill>
                <a:schemeClr val="bg1"/>
              </a:solidFill>
              <a:latin typeface="Hellix Black" pitchFamily="2" charset="77"/>
              <a:ea typeface="Arial"/>
              <a:cs typeface="Arial"/>
              <a:sym typeface="Arial"/>
            </a:endParaRPr>
          </a:p>
        </p:txBody>
      </p:sp>
      <p:sp>
        <p:nvSpPr>
          <p:cNvPr id="2" name="TextBox 1">
            <a:extLst>
              <a:ext uri="{FF2B5EF4-FFF2-40B4-BE49-F238E27FC236}">
                <a16:creationId xmlns:a16="http://schemas.microsoft.com/office/drawing/2014/main" id="{D65F9564-3218-3F84-12C3-A976AA72A981}"/>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9FA17BCF-69C1-B917-0DA3-444D7ED80292}"/>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pic>
        <p:nvPicPr>
          <p:cNvPr id="5" name="Picture 4">
            <a:extLst>
              <a:ext uri="{FF2B5EF4-FFF2-40B4-BE49-F238E27FC236}">
                <a16:creationId xmlns:a16="http://schemas.microsoft.com/office/drawing/2014/main" id="{98E96D0A-694F-EEB9-059B-4EF3354244D0}"/>
              </a:ext>
            </a:extLst>
          </p:cNvPr>
          <p:cNvPicPr>
            <a:picLocks noChangeAspect="1"/>
          </p:cNvPicPr>
          <p:nvPr/>
        </p:nvPicPr>
        <p:blipFill>
          <a:blip r:embed="rId3"/>
          <a:stretch>
            <a:fillRect/>
          </a:stretch>
        </p:blipFill>
        <p:spPr>
          <a:xfrm>
            <a:off x="0" y="0"/>
            <a:ext cx="5155181" cy="6858000"/>
          </a:xfrm>
          <a:prstGeom prst="rect">
            <a:avLst/>
          </a:prstGeom>
        </p:spPr>
      </p:pic>
    </p:spTree>
    <p:extLst>
      <p:ext uri="{BB962C8B-B14F-4D97-AF65-F5344CB8AC3E}">
        <p14:creationId xmlns:p14="http://schemas.microsoft.com/office/powerpoint/2010/main" val="30831156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8" name="Picture 7" descr="Shape, rectangle&#10;&#10;Description automatically generated">
            <a:extLst>
              <a:ext uri="{FF2B5EF4-FFF2-40B4-BE49-F238E27FC236}">
                <a16:creationId xmlns:a16="http://schemas.microsoft.com/office/drawing/2014/main" id="{9D945E1A-DDDE-F551-D3F8-A1B8F647C0AD}"/>
              </a:ext>
            </a:extLst>
          </p:cNvPr>
          <p:cNvPicPr>
            <a:picLocks noChangeAspect="1"/>
          </p:cNvPicPr>
          <p:nvPr/>
        </p:nvPicPr>
        <p:blipFill>
          <a:blip r:embed="rId3"/>
          <a:stretch>
            <a:fillRect/>
          </a:stretch>
        </p:blipFill>
        <p:spPr>
          <a:xfrm>
            <a:off x="-1" y="0"/>
            <a:ext cx="12191999" cy="6857999"/>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6" name="TextBox 5">
            <a:extLst>
              <a:ext uri="{FF2B5EF4-FFF2-40B4-BE49-F238E27FC236}">
                <a16:creationId xmlns:a16="http://schemas.microsoft.com/office/drawing/2014/main" id="{B033F832-30C2-08AE-923F-D1BA45B96E58}"/>
              </a:ext>
            </a:extLst>
          </p:cNvPr>
          <p:cNvSpPr txBox="1"/>
          <p:nvPr/>
        </p:nvSpPr>
        <p:spPr>
          <a:xfrm>
            <a:off x="7303243" y="2418983"/>
            <a:ext cx="4231029" cy="2585323"/>
          </a:xfrm>
          <a:prstGeom prst="rect">
            <a:avLst/>
          </a:prstGeom>
          <a:noFill/>
        </p:spPr>
        <p:txBody>
          <a:bodyPr wrap="square">
            <a:spAutoFit/>
          </a:bodyPr>
          <a:lstStyle/>
          <a:p>
            <a:pPr algn="ctr"/>
            <a:r>
              <a:rPr lang="en-US" b="1" dirty="0">
                <a:solidFill>
                  <a:srgbClr val="000000"/>
                </a:solidFill>
                <a:latin typeface="Heiti TC Light" panose="02000000000000000000" pitchFamily="2" charset="-128"/>
                <a:ea typeface="Heiti TC Light" panose="02000000000000000000" pitchFamily="2" charset="-128"/>
              </a:rPr>
              <a:t>You can just buy and HODL.</a:t>
            </a:r>
          </a:p>
          <a:p>
            <a:pPr algn="ctr"/>
            <a:endParaRPr lang="en-US" b="1" dirty="0">
              <a:solidFill>
                <a:srgbClr val="000000"/>
              </a:solidFill>
              <a:effectLst/>
              <a:latin typeface="Heiti TC Light" panose="02000000000000000000" pitchFamily="2" charset="-128"/>
              <a:ea typeface="Heiti TC Light" panose="02000000000000000000" pitchFamily="2" charset="-128"/>
            </a:endParaRPr>
          </a:p>
          <a:p>
            <a:pPr algn="ctr"/>
            <a:r>
              <a:rPr lang="en-US" dirty="0">
                <a:solidFill>
                  <a:srgbClr val="000000"/>
                </a:solidFill>
                <a:effectLst/>
                <a:latin typeface="Heiti TC Light" panose="02000000000000000000" pitchFamily="2" charset="-128"/>
                <a:ea typeface="Heiti TC Light" panose="02000000000000000000" pitchFamily="2" charset="-128"/>
              </a:rPr>
              <a:t>“Do more than HODL, push on chain”</a:t>
            </a:r>
          </a:p>
          <a:p>
            <a:pPr algn="ctr"/>
            <a:br>
              <a:rPr lang="en-US" dirty="0">
                <a:solidFill>
                  <a:srgbClr val="000000"/>
                </a:solidFill>
                <a:effectLst/>
                <a:latin typeface="Heiti TC Light" panose="02000000000000000000" pitchFamily="2" charset="-128"/>
                <a:ea typeface="Heiti TC Light" panose="02000000000000000000" pitchFamily="2" charset="-128"/>
              </a:rPr>
            </a:br>
            <a:endParaRPr lang="en-US" dirty="0">
              <a:solidFill>
                <a:srgbClr val="000000"/>
              </a:solidFill>
              <a:effectLst/>
              <a:latin typeface="Heiti TC Light" panose="02000000000000000000" pitchFamily="2" charset="-128"/>
              <a:ea typeface="Heiti TC Light" panose="02000000000000000000" pitchFamily="2" charset="-128"/>
            </a:endParaRPr>
          </a:p>
          <a:p>
            <a:pPr algn="ctr"/>
            <a:r>
              <a:rPr lang="en-US" dirty="0">
                <a:solidFill>
                  <a:srgbClr val="000000"/>
                </a:solidFill>
                <a:effectLst/>
                <a:latin typeface="Heiti TC Light" panose="02000000000000000000" pitchFamily="2" charset="-128"/>
                <a:ea typeface="Heiti TC Light" panose="02000000000000000000" pitchFamily="2" charset="-128"/>
              </a:rPr>
              <a:t>Satoshi Nakamoto - </a:t>
            </a:r>
            <a:r>
              <a:rPr lang="en-US" dirty="0" err="1">
                <a:solidFill>
                  <a:srgbClr val="000000"/>
                </a:solidFill>
                <a:effectLst/>
                <a:latin typeface="Heiti TC Light" panose="02000000000000000000" pitchFamily="2" charset="-128"/>
                <a:ea typeface="Heiti TC Light" panose="02000000000000000000" pitchFamily="2" charset="-128"/>
              </a:rPr>
              <a:t>BitCoin</a:t>
            </a:r>
            <a:r>
              <a:rPr lang="en-US" dirty="0">
                <a:solidFill>
                  <a:srgbClr val="000000"/>
                </a:solidFill>
                <a:effectLst/>
                <a:latin typeface="Heiti TC Light" panose="02000000000000000000" pitchFamily="2" charset="-128"/>
                <a:ea typeface="Heiti TC Light" panose="02000000000000000000" pitchFamily="2" charset="-128"/>
              </a:rPr>
              <a:t> Whitepaper</a:t>
            </a:r>
          </a:p>
          <a:p>
            <a:pPr algn="ctr"/>
            <a:r>
              <a:rPr lang="en-US" dirty="0" err="1">
                <a:solidFill>
                  <a:srgbClr val="000000"/>
                </a:solidFill>
                <a:effectLst/>
                <a:latin typeface="Heiti TC Light" panose="02000000000000000000" pitchFamily="2" charset="-128"/>
                <a:ea typeface="Heiti TC Light" panose="02000000000000000000" pitchFamily="2" charset="-128"/>
              </a:rPr>
              <a:t>Cypherpunks</a:t>
            </a:r>
            <a:endParaRPr lang="en-US" dirty="0">
              <a:solidFill>
                <a:srgbClr val="000000"/>
              </a:solidFill>
              <a:effectLst/>
              <a:latin typeface="Heiti TC Light" panose="02000000000000000000" pitchFamily="2" charset="-128"/>
              <a:ea typeface="Heiti TC Light" panose="02000000000000000000" pitchFamily="2" charset="-128"/>
            </a:endParaRPr>
          </a:p>
        </p:txBody>
      </p:sp>
      <p:pic>
        <p:nvPicPr>
          <p:cNvPr id="2" name="Picture 1">
            <a:extLst>
              <a:ext uri="{FF2B5EF4-FFF2-40B4-BE49-F238E27FC236}">
                <a16:creationId xmlns:a16="http://schemas.microsoft.com/office/drawing/2014/main" id="{5A840E51-DCC3-743A-B676-70973395B600}"/>
              </a:ext>
            </a:extLst>
          </p:cNvPr>
          <p:cNvPicPr>
            <a:picLocks noChangeAspect="1"/>
          </p:cNvPicPr>
          <p:nvPr/>
        </p:nvPicPr>
        <p:blipFill>
          <a:blip r:embed="rId4"/>
          <a:stretch>
            <a:fillRect/>
          </a:stretch>
        </p:blipFill>
        <p:spPr>
          <a:xfrm>
            <a:off x="2579408" y="1832085"/>
            <a:ext cx="4182894" cy="4182894"/>
          </a:xfrm>
          <a:prstGeom prst="rect">
            <a:avLst/>
          </a:prstGeom>
        </p:spPr>
      </p:pic>
      <p:sp>
        <p:nvSpPr>
          <p:cNvPr id="9" name="TextBox 8">
            <a:extLst>
              <a:ext uri="{FF2B5EF4-FFF2-40B4-BE49-F238E27FC236}">
                <a16:creationId xmlns:a16="http://schemas.microsoft.com/office/drawing/2014/main" id="{3CF8C71D-23CA-B903-B637-97BC64E1E321}"/>
              </a:ext>
            </a:extLst>
          </p:cNvPr>
          <p:cNvSpPr txBox="1"/>
          <p:nvPr/>
        </p:nvSpPr>
        <p:spPr>
          <a:xfrm>
            <a:off x="-2" y="88939"/>
            <a:ext cx="12192000" cy="1631216"/>
          </a:xfrm>
          <a:prstGeom prst="rect">
            <a:avLst/>
          </a:prstGeom>
          <a:noFill/>
        </p:spPr>
        <p:txBody>
          <a:bodyPr wrap="square">
            <a:spAutoFit/>
          </a:bodyPr>
          <a:lstStyle/>
          <a:p>
            <a:pPr algn="ctr"/>
            <a:r>
              <a:rPr lang="en-US" sz="5000" dirty="0">
                <a:solidFill>
                  <a:srgbClr val="FFFFFF"/>
                </a:solidFill>
                <a:effectLst/>
                <a:latin typeface="Hellix" pitchFamily="2" charset="77"/>
              </a:rPr>
              <a:t>But I’m just a crypto n00b how do I get started?</a:t>
            </a:r>
          </a:p>
        </p:txBody>
      </p:sp>
    </p:spTree>
    <p:extLst>
      <p:ext uri="{BB962C8B-B14F-4D97-AF65-F5344CB8AC3E}">
        <p14:creationId xmlns:p14="http://schemas.microsoft.com/office/powerpoint/2010/main" val="10530741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9" name="Picture 8" descr="Graphical user interface&#10;&#10;Description automatically generated">
            <a:extLst>
              <a:ext uri="{FF2B5EF4-FFF2-40B4-BE49-F238E27FC236}">
                <a16:creationId xmlns:a16="http://schemas.microsoft.com/office/drawing/2014/main" id="{FEE3DEA5-9569-D169-F32A-C605C5459F53}"/>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392482565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#TechIntersections23</a:t>
            </a: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pic>
        <p:nvPicPr>
          <p:cNvPr id="3" name="Picture 2" descr="Text&#10;&#10;Description automatically generated">
            <a:extLst>
              <a:ext uri="{FF2B5EF4-FFF2-40B4-BE49-F238E27FC236}">
                <a16:creationId xmlns:a16="http://schemas.microsoft.com/office/drawing/2014/main" id="{FD435BA5-C49C-F3DD-186E-03CC02DE106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734666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6" name="Picture 5" descr="Diagram&#10;&#10;Description automatically generated">
            <a:extLst>
              <a:ext uri="{FF2B5EF4-FFF2-40B4-BE49-F238E27FC236}">
                <a16:creationId xmlns:a16="http://schemas.microsoft.com/office/drawing/2014/main" id="{26D18F94-3937-BFC3-6B29-59DF07FD2CCE}"/>
              </a:ext>
            </a:extLst>
          </p:cNvPr>
          <p:cNvPicPr>
            <a:picLocks noChangeAspect="1"/>
          </p:cNvPicPr>
          <p:nvPr/>
        </p:nvPicPr>
        <p:blipFill>
          <a:blip r:embed="rId3"/>
          <a:stretch>
            <a:fillRect/>
          </a:stretch>
        </p:blipFill>
        <p:spPr>
          <a:xfrm>
            <a:off x="-1" y="0"/>
            <a:ext cx="12191999" cy="6857999"/>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12831392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0">
  <p:cSld>
    <p:bg>
      <p:bgPr>
        <a:solidFill>
          <a:srgbClr val="17968D"/>
        </a:solidFill>
        <a:effectLst/>
      </p:bgPr>
    </p:bg>
    <p:spTree>
      <p:nvGrpSpPr>
        <p:cNvPr id="1" name="Shape 323"/>
        <p:cNvGrpSpPr/>
        <p:nvPr/>
      </p:nvGrpSpPr>
      <p:grpSpPr>
        <a:xfrm>
          <a:off x="0" y="0"/>
          <a:ext cx="0" cy="0"/>
          <a:chOff x="0" y="0"/>
          <a:chExt cx="0" cy="0"/>
        </a:xfrm>
      </p:grpSpPr>
      <p:sp>
        <p:nvSpPr>
          <p:cNvPr id="325" name="Google Shape;325;p72"/>
          <p:cNvSpPr txBox="1"/>
          <p:nvPr/>
        </p:nvSpPr>
        <p:spPr>
          <a:xfrm>
            <a:off x="1034016" y="847912"/>
            <a:ext cx="3099200" cy="2308284"/>
          </a:xfrm>
          <a:prstGeom prst="rect">
            <a:avLst/>
          </a:prstGeom>
          <a:noFill/>
          <a:ln>
            <a:noFill/>
          </a:ln>
        </p:spPr>
        <p:txBody>
          <a:bodyPr spcFirstLastPara="1" wrap="square" lIns="91433" tIns="45700" rIns="91433" bIns="45700" anchor="t" anchorCtr="0">
            <a:spAutoFit/>
          </a:bodyPr>
          <a:lstStyle/>
          <a:p>
            <a:pPr>
              <a:buClr>
                <a:srgbClr val="000000"/>
              </a:buClr>
              <a:buSzPts val="3600"/>
            </a:pPr>
            <a:r>
              <a:rPr lang="en" sz="4800" dirty="0">
                <a:solidFill>
                  <a:schemeClr val="lt1"/>
                </a:solidFill>
                <a:latin typeface="Questrial"/>
                <a:ea typeface="Questrial"/>
                <a:cs typeface="Questrial"/>
                <a:sym typeface="Questrial"/>
              </a:rPr>
              <a:t>Our </a:t>
            </a:r>
            <a:r>
              <a:rPr lang="en" sz="4800" dirty="0" err="1">
                <a:solidFill>
                  <a:schemeClr val="lt1"/>
                </a:solidFill>
                <a:latin typeface="Questrial"/>
                <a:ea typeface="Questrial"/>
                <a:cs typeface="Questrial"/>
                <a:sym typeface="Questrial"/>
              </a:rPr>
              <a:t>CollectiveSolutions</a:t>
            </a:r>
            <a:endParaRPr sz="1467" dirty="0">
              <a:solidFill>
                <a:srgbClr val="000000"/>
              </a:solidFill>
              <a:latin typeface="Arial"/>
              <a:ea typeface="Arial"/>
              <a:cs typeface="Arial"/>
              <a:sym typeface="Arial"/>
            </a:endParaRPr>
          </a:p>
        </p:txBody>
      </p:sp>
      <p:sp>
        <p:nvSpPr>
          <p:cNvPr id="326" name="Google Shape;326;p72"/>
          <p:cNvSpPr txBox="1"/>
          <p:nvPr/>
        </p:nvSpPr>
        <p:spPr>
          <a:xfrm>
            <a:off x="3188944" y="3949023"/>
            <a:ext cx="2545200" cy="1077691"/>
          </a:xfrm>
          <a:prstGeom prst="rect">
            <a:avLst/>
          </a:prstGeom>
          <a:noFill/>
          <a:ln>
            <a:noFill/>
          </a:ln>
        </p:spPr>
        <p:txBody>
          <a:bodyPr spcFirstLastPara="1" wrap="square" lIns="91433" tIns="45700" rIns="91433" bIns="45700" anchor="t" anchorCtr="0">
            <a:spAutoFit/>
          </a:bodyPr>
          <a:lstStyle/>
          <a:p>
            <a:pPr>
              <a:lnSpc>
                <a:spcPct val="150000"/>
              </a:lnSpc>
              <a:buClr>
                <a:srgbClr val="000000"/>
              </a:buClr>
              <a:buSzPts val="800"/>
            </a:pPr>
            <a:r>
              <a:rPr lang="en" sz="1067" dirty="0">
                <a:solidFill>
                  <a:schemeClr val="lt1"/>
                </a:solidFill>
                <a:latin typeface="Roboto Light"/>
                <a:ea typeface="Roboto Light"/>
                <a:cs typeface="Roboto Light"/>
                <a:sym typeface="Roboto Light"/>
              </a:rPr>
              <a:t>Making humans a part of and primary to the product design process from conception, ideation, creation, deployment, and testing. </a:t>
            </a:r>
            <a:endParaRPr sz="1467" dirty="0">
              <a:solidFill>
                <a:srgbClr val="000000"/>
              </a:solidFill>
              <a:latin typeface="Arial"/>
              <a:ea typeface="Arial"/>
              <a:cs typeface="Arial"/>
              <a:sym typeface="Arial"/>
            </a:endParaRPr>
          </a:p>
        </p:txBody>
      </p:sp>
      <p:sp>
        <p:nvSpPr>
          <p:cNvPr id="327" name="Google Shape;327;p72"/>
          <p:cNvSpPr txBox="1"/>
          <p:nvPr/>
        </p:nvSpPr>
        <p:spPr>
          <a:xfrm>
            <a:off x="3188933" y="3610478"/>
            <a:ext cx="2649722" cy="338514"/>
          </a:xfrm>
          <a:prstGeom prst="rect">
            <a:avLst/>
          </a:prstGeom>
          <a:noFill/>
          <a:ln>
            <a:noFill/>
          </a:ln>
        </p:spPr>
        <p:txBody>
          <a:bodyPr spcFirstLastPara="1" wrap="square" lIns="91433" tIns="45700" rIns="91433" bIns="45700" anchor="t" anchorCtr="0">
            <a:spAutoFit/>
          </a:bodyPr>
          <a:lstStyle/>
          <a:p>
            <a:pPr>
              <a:buClr>
                <a:srgbClr val="000000"/>
              </a:buClr>
              <a:buSzPts val="1200"/>
            </a:pPr>
            <a:r>
              <a:rPr lang="en" sz="1600" dirty="0">
                <a:solidFill>
                  <a:schemeClr val="lt1"/>
                </a:solidFill>
                <a:latin typeface="Questrial"/>
                <a:ea typeface="Questrial"/>
                <a:cs typeface="Questrial"/>
                <a:sym typeface="Questrial"/>
              </a:rPr>
              <a:t>Human Centered Design</a:t>
            </a:r>
            <a:endParaRPr sz="1467" dirty="0">
              <a:solidFill>
                <a:srgbClr val="000000"/>
              </a:solidFill>
              <a:latin typeface="Arial"/>
              <a:ea typeface="Arial"/>
              <a:cs typeface="Arial"/>
              <a:sym typeface="Arial"/>
            </a:endParaRPr>
          </a:p>
        </p:txBody>
      </p:sp>
      <p:sp>
        <p:nvSpPr>
          <p:cNvPr id="328" name="Google Shape;328;p72"/>
          <p:cNvSpPr txBox="1"/>
          <p:nvPr/>
        </p:nvSpPr>
        <p:spPr>
          <a:xfrm>
            <a:off x="5994279" y="3949024"/>
            <a:ext cx="2545200" cy="584992"/>
          </a:xfrm>
          <a:prstGeom prst="rect">
            <a:avLst/>
          </a:prstGeom>
          <a:noFill/>
          <a:ln>
            <a:noFill/>
          </a:ln>
        </p:spPr>
        <p:txBody>
          <a:bodyPr spcFirstLastPara="1" wrap="square" lIns="91433" tIns="45700" rIns="91433" bIns="45700" anchor="t" anchorCtr="0">
            <a:spAutoFit/>
          </a:bodyPr>
          <a:lstStyle/>
          <a:p>
            <a:pPr>
              <a:lnSpc>
                <a:spcPct val="150000"/>
              </a:lnSpc>
              <a:buClr>
                <a:srgbClr val="000000"/>
              </a:buClr>
              <a:buSzPts val="800"/>
            </a:pPr>
            <a:r>
              <a:rPr lang="en" sz="1067" dirty="0">
                <a:solidFill>
                  <a:schemeClr val="lt1"/>
                </a:solidFill>
                <a:latin typeface="Roboto Light"/>
                <a:ea typeface="Roboto Light"/>
                <a:cs typeface="Roboto Light"/>
                <a:sym typeface="Roboto Light"/>
              </a:rPr>
              <a:t>It takes a distributed network state to run the world.  </a:t>
            </a:r>
            <a:endParaRPr sz="1467" dirty="0">
              <a:solidFill>
                <a:srgbClr val="000000"/>
              </a:solidFill>
              <a:latin typeface="Arial"/>
              <a:ea typeface="Arial"/>
              <a:cs typeface="Arial"/>
              <a:sym typeface="Arial"/>
            </a:endParaRPr>
          </a:p>
        </p:txBody>
      </p:sp>
      <p:sp>
        <p:nvSpPr>
          <p:cNvPr id="329" name="Google Shape;329;p72"/>
          <p:cNvSpPr txBox="1"/>
          <p:nvPr/>
        </p:nvSpPr>
        <p:spPr>
          <a:xfrm>
            <a:off x="5994267" y="3610478"/>
            <a:ext cx="2389600" cy="338514"/>
          </a:xfrm>
          <a:prstGeom prst="rect">
            <a:avLst/>
          </a:prstGeom>
          <a:noFill/>
          <a:ln>
            <a:noFill/>
          </a:ln>
        </p:spPr>
        <p:txBody>
          <a:bodyPr spcFirstLastPara="1" wrap="square" lIns="91433" tIns="45700" rIns="91433" bIns="45700" anchor="t" anchorCtr="0">
            <a:spAutoFit/>
          </a:bodyPr>
          <a:lstStyle/>
          <a:p>
            <a:pPr>
              <a:buClr>
                <a:srgbClr val="000000"/>
              </a:buClr>
              <a:buSzPts val="1200"/>
            </a:pPr>
            <a:r>
              <a:rPr lang="en" sz="1600" dirty="0">
                <a:solidFill>
                  <a:schemeClr val="lt1"/>
                </a:solidFill>
                <a:latin typeface="Questrial"/>
                <a:ea typeface="Questrial"/>
                <a:cs typeface="Questrial"/>
                <a:sym typeface="Questrial"/>
              </a:rPr>
              <a:t>Collective Ownership</a:t>
            </a:r>
            <a:endParaRPr sz="1467" dirty="0">
              <a:solidFill>
                <a:srgbClr val="000000"/>
              </a:solidFill>
              <a:latin typeface="Arial"/>
              <a:ea typeface="Arial"/>
              <a:cs typeface="Arial"/>
              <a:sym typeface="Arial"/>
            </a:endParaRPr>
          </a:p>
        </p:txBody>
      </p:sp>
      <p:sp>
        <p:nvSpPr>
          <p:cNvPr id="330" name="Google Shape;330;p72"/>
          <p:cNvSpPr txBox="1"/>
          <p:nvPr/>
        </p:nvSpPr>
        <p:spPr>
          <a:xfrm>
            <a:off x="9031845" y="3949024"/>
            <a:ext cx="2545200" cy="1077691"/>
          </a:xfrm>
          <a:prstGeom prst="rect">
            <a:avLst/>
          </a:prstGeom>
          <a:noFill/>
          <a:ln>
            <a:noFill/>
          </a:ln>
        </p:spPr>
        <p:txBody>
          <a:bodyPr spcFirstLastPara="1" wrap="square" lIns="91433" tIns="45700" rIns="91433" bIns="45700" anchor="t" anchorCtr="0">
            <a:spAutoFit/>
          </a:bodyPr>
          <a:lstStyle/>
          <a:p>
            <a:pPr>
              <a:lnSpc>
                <a:spcPct val="150000"/>
              </a:lnSpc>
              <a:buClr>
                <a:srgbClr val="000000"/>
              </a:buClr>
              <a:buSzPts val="800"/>
            </a:pPr>
            <a:r>
              <a:rPr lang="en" sz="1067" dirty="0">
                <a:solidFill>
                  <a:schemeClr val="lt1"/>
                </a:solidFill>
                <a:latin typeface="Roboto Light"/>
                <a:ea typeface="Roboto Light"/>
                <a:cs typeface="Roboto Light"/>
                <a:sym typeface="Roboto Light"/>
              </a:rPr>
              <a:t>Some AI will replace entire industries and jobs, but it will also help create new ones for humans and redefine the future of work. </a:t>
            </a:r>
            <a:endParaRPr sz="1467" dirty="0">
              <a:solidFill>
                <a:srgbClr val="000000"/>
              </a:solidFill>
              <a:latin typeface="Arial"/>
              <a:ea typeface="Arial"/>
              <a:cs typeface="Arial"/>
              <a:sym typeface="Arial"/>
            </a:endParaRPr>
          </a:p>
        </p:txBody>
      </p:sp>
      <p:sp>
        <p:nvSpPr>
          <p:cNvPr id="331" name="Google Shape;331;p72"/>
          <p:cNvSpPr txBox="1"/>
          <p:nvPr/>
        </p:nvSpPr>
        <p:spPr>
          <a:xfrm>
            <a:off x="9031833" y="3610478"/>
            <a:ext cx="2389600" cy="338514"/>
          </a:xfrm>
          <a:prstGeom prst="rect">
            <a:avLst/>
          </a:prstGeom>
          <a:noFill/>
          <a:ln>
            <a:noFill/>
          </a:ln>
        </p:spPr>
        <p:txBody>
          <a:bodyPr spcFirstLastPara="1" wrap="square" lIns="91433" tIns="45700" rIns="91433" bIns="45700" anchor="t" anchorCtr="0">
            <a:spAutoFit/>
          </a:bodyPr>
          <a:lstStyle/>
          <a:p>
            <a:pPr>
              <a:buClr>
                <a:srgbClr val="000000"/>
              </a:buClr>
              <a:buSzPts val="1200"/>
            </a:pPr>
            <a:r>
              <a:rPr lang="en" sz="1600" dirty="0">
                <a:solidFill>
                  <a:schemeClr val="lt1"/>
                </a:solidFill>
                <a:latin typeface="Questrial"/>
                <a:ea typeface="Questrial"/>
                <a:cs typeface="Questrial"/>
                <a:sym typeface="Questrial"/>
              </a:rPr>
              <a:t>Augmentation</a:t>
            </a:r>
            <a:endParaRPr sz="1467" dirty="0">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8022B4E6-91E3-88DE-C3F0-78440849507E}"/>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DD223865-2EFC-B41B-3A25-A259EA3BA327}"/>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22250559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7" name="Picture 6" descr="A group of people posing for a photo&#10;&#10;Description automatically generated">
            <a:extLst>
              <a:ext uri="{FF2B5EF4-FFF2-40B4-BE49-F238E27FC236}">
                <a16:creationId xmlns:a16="http://schemas.microsoft.com/office/drawing/2014/main" id="{B6E7FDCA-BB9A-6AA7-CA71-E4718669E67D}"/>
              </a:ext>
            </a:extLst>
          </p:cNvPr>
          <p:cNvPicPr>
            <a:picLocks noChangeAspect="1"/>
          </p:cNvPicPr>
          <p:nvPr/>
        </p:nvPicPr>
        <p:blipFill>
          <a:blip r:embed="rId3"/>
          <a:stretch>
            <a:fillRect/>
          </a:stretch>
        </p:blipFill>
        <p:spPr>
          <a:xfrm>
            <a:off x="0" y="0"/>
            <a:ext cx="12192000" cy="7950200"/>
          </a:xfrm>
          <a:prstGeom prst="rect">
            <a:avLst/>
          </a:prstGeom>
        </p:spPr>
      </p:pic>
      <p:sp>
        <p:nvSpPr>
          <p:cNvPr id="4" name="TextBox 3">
            <a:extLst>
              <a:ext uri="{FF2B5EF4-FFF2-40B4-BE49-F238E27FC236}">
                <a16:creationId xmlns:a16="http://schemas.microsoft.com/office/drawing/2014/main" id="{35FED8A8-A1C2-6835-C3E7-605EFDC786A9}"/>
              </a:ext>
            </a:extLst>
          </p:cNvPr>
          <p:cNvSpPr txBox="1"/>
          <p:nvPr/>
        </p:nvSpPr>
        <p:spPr>
          <a:xfrm>
            <a:off x="0" y="6376737"/>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9" name="TextBox 8">
            <a:extLst>
              <a:ext uri="{FF2B5EF4-FFF2-40B4-BE49-F238E27FC236}">
                <a16:creationId xmlns:a16="http://schemas.microsoft.com/office/drawing/2014/main" id="{25C47999-4687-2938-29A0-927111AC465F}"/>
              </a:ext>
            </a:extLst>
          </p:cNvPr>
          <p:cNvSpPr txBox="1"/>
          <p:nvPr/>
        </p:nvSpPr>
        <p:spPr>
          <a:xfrm>
            <a:off x="3023191" y="3653411"/>
            <a:ext cx="6145618" cy="1631216"/>
          </a:xfrm>
          <a:prstGeom prst="rect">
            <a:avLst/>
          </a:prstGeom>
          <a:noFill/>
        </p:spPr>
        <p:txBody>
          <a:bodyPr wrap="square">
            <a:spAutoFit/>
          </a:bodyPr>
          <a:lstStyle/>
          <a:p>
            <a:pPr algn="r"/>
            <a:r>
              <a:rPr lang="en-US" sz="5000" dirty="0">
                <a:solidFill>
                  <a:schemeClr val="bg1"/>
                </a:solidFill>
                <a:latin typeface="Hellix Black" pitchFamily="2" charset="77"/>
                <a:cs typeface="Aharoni" panose="02010803020104030203" pitchFamily="2" charset="-79"/>
              </a:rPr>
              <a:t>It takes a network state.</a:t>
            </a:r>
            <a:endParaRPr lang="en-US" sz="5000" dirty="0"/>
          </a:p>
        </p:txBody>
      </p:sp>
    </p:spTree>
    <p:extLst>
      <p:ext uri="{BB962C8B-B14F-4D97-AF65-F5344CB8AC3E}">
        <p14:creationId xmlns:p14="http://schemas.microsoft.com/office/powerpoint/2010/main" val="36656063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3" name="Picture 2" descr="Timeline&#10;&#10;Description automatically generated">
            <a:extLst>
              <a:ext uri="{FF2B5EF4-FFF2-40B4-BE49-F238E27FC236}">
                <a16:creationId xmlns:a16="http://schemas.microsoft.com/office/drawing/2014/main" id="{4A710A28-5CE4-8E11-0F68-271EBBC35E69}"/>
              </a:ext>
            </a:extLst>
          </p:cNvPr>
          <p:cNvPicPr>
            <a:picLocks noChangeAspect="1"/>
          </p:cNvPicPr>
          <p:nvPr/>
        </p:nvPicPr>
        <p:blipFill>
          <a:blip r:embed="rId3"/>
          <a:stretch>
            <a:fillRect/>
          </a:stretch>
        </p:blipFill>
        <p:spPr>
          <a:xfrm>
            <a:off x="2667000" y="0"/>
            <a:ext cx="6858000" cy="6858000"/>
          </a:xfrm>
          <a:prstGeom prst="rect">
            <a:avLst/>
          </a:prstGeom>
        </p:spPr>
      </p:pic>
      <p:sp>
        <p:nvSpPr>
          <p:cNvPr id="4" name="Google Shape;251;p67">
            <a:extLst>
              <a:ext uri="{FF2B5EF4-FFF2-40B4-BE49-F238E27FC236}">
                <a16:creationId xmlns:a16="http://schemas.microsoft.com/office/drawing/2014/main" id="{B3DB1E18-A494-8973-A336-BEFC66882101}"/>
              </a:ext>
            </a:extLst>
          </p:cNvPr>
          <p:cNvSpPr/>
          <p:nvPr/>
        </p:nvSpPr>
        <p:spPr>
          <a:xfrm>
            <a:off x="-275" y="-150118"/>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5" name="Google Shape;252;p67">
            <a:extLst>
              <a:ext uri="{FF2B5EF4-FFF2-40B4-BE49-F238E27FC236}">
                <a16:creationId xmlns:a16="http://schemas.microsoft.com/office/drawing/2014/main" id="{643FC735-7201-BBD2-4B4E-45C6E04E0006}"/>
              </a:ext>
            </a:extLst>
          </p:cNvPr>
          <p:cNvSpPr txBox="1"/>
          <p:nvPr/>
        </p:nvSpPr>
        <p:spPr>
          <a:xfrm rot="16200000">
            <a:off x="-2519599" y="3062367"/>
            <a:ext cx="6520898" cy="861734"/>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5000" dirty="0">
                <a:solidFill>
                  <a:schemeClr val="lt1"/>
                </a:solidFill>
                <a:latin typeface="Hellix Black" pitchFamily="2" charset="77"/>
                <a:ea typeface="Questrial"/>
                <a:cs typeface="Questrial"/>
                <a:sym typeface="Questrial"/>
              </a:rPr>
              <a:t>TIME AUDIT</a:t>
            </a:r>
            <a:endParaRPr sz="5000" dirty="0">
              <a:solidFill>
                <a:srgbClr val="000000"/>
              </a:solidFill>
              <a:latin typeface="Hellix Black" pitchFamily="2" charset="77"/>
              <a:ea typeface="Arial"/>
              <a:cs typeface="Arial"/>
              <a:sym typeface="Arial"/>
            </a:endParaRPr>
          </a:p>
        </p:txBody>
      </p:sp>
      <p:sp>
        <p:nvSpPr>
          <p:cNvPr id="6" name="TextBox 5">
            <a:extLst>
              <a:ext uri="{FF2B5EF4-FFF2-40B4-BE49-F238E27FC236}">
                <a16:creationId xmlns:a16="http://schemas.microsoft.com/office/drawing/2014/main" id="{5891EBD6-2572-0D99-AC45-7249274DBA91}"/>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7" name="TextBox 6">
            <a:extLst>
              <a:ext uri="{FF2B5EF4-FFF2-40B4-BE49-F238E27FC236}">
                <a16:creationId xmlns:a16="http://schemas.microsoft.com/office/drawing/2014/main" id="{E53738DF-C94F-8D8C-71C4-F640F5C7E006}"/>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39057706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5F6D0D8D-7222-2ED8-7052-A25C1C8086FE}"/>
              </a:ext>
            </a:extLst>
          </p:cNvPr>
          <p:cNvSpPr txBox="1"/>
          <p:nvPr/>
        </p:nvSpPr>
        <p:spPr>
          <a:xfrm>
            <a:off x="1481701" y="0"/>
            <a:ext cx="10710298" cy="1323439"/>
          </a:xfrm>
          <a:prstGeom prst="rect">
            <a:avLst/>
          </a:prstGeom>
          <a:noFill/>
        </p:spPr>
        <p:txBody>
          <a:bodyPr wrap="square">
            <a:spAutoFit/>
          </a:bodyPr>
          <a:lstStyle/>
          <a:p>
            <a:pPr algn="ctr"/>
            <a:r>
              <a:rPr lang="en-US" sz="4000" dirty="0">
                <a:solidFill>
                  <a:schemeClr val="bg1"/>
                </a:solidFill>
                <a:latin typeface="Hellix Black" pitchFamily="2" charset="77"/>
                <a:cs typeface="Aharoni" panose="02010803020104030203" pitchFamily="2" charset="-79"/>
              </a:rPr>
              <a:t>New technology</a:t>
            </a:r>
            <a:endParaRPr lang="en-US" sz="4000" dirty="0">
              <a:solidFill>
                <a:schemeClr val="bg1"/>
              </a:solidFill>
              <a:latin typeface="Heiti TC Medium" pitchFamily="2" charset="-128"/>
              <a:ea typeface="Heiti TC Medium" pitchFamily="2" charset="-128"/>
              <a:cs typeface="Aharoni" panose="02010803020104030203" pitchFamily="2" charset="-79"/>
            </a:endParaRPr>
          </a:p>
          <a:p>
            <a:pPr algn="ctr"/>
            <a:endParaRPr lang="en-US" sz="4000" dirty="0"/>
          </a:p>
        </p:txBody>
      </p:sp>
      <p:sp>
        <p:nvSpPr>
          <p:cNvPr id="2" name="Google Shape;251;p67">
            <a:extLst>
              <a:ext uri="{FF2B5EF4-FFF2-40B4-BE49-F238E27FC236}">
                <a16:creationId xmlns:a16="http://schemas.microsoft.com/office/drawing/2014/main" id="{70289934-BEB2-7444-FEA9-748AABB31F35}"/>
              </a:ext>
            </a:extLst>
          </p:cNvPr>
          <p:cNvSpPr/>
          <p:nvPr/>
        </p:nvSpPr>
        <p:spPr>
          <a:xfrm>
            <a:off x="-275" y="-150118"/>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4B65D11B-4C9F-2547-7047-3B721F450EDE}"/>
              </a:ext>
            </a:extLst>
          </p:cNvPr>
          <p:cNvSpPr txBox="1"/>
          <p:nvPr/>
        </p:nvSpPr>
        <p:spPr>
          <a:xfrm rot="16200000">
            <a:off x="-2519599" y="3062367"/>
            <a:ext cx="6520898" cy="861734"/>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5000" dirty="0">
                <a:solidFill>
                  <a:schemeClr val="lt1"/>
                </a:solidFill>
                <a:latin typeface="Hellix Black" pitchFamily="2" charset="77"/>
                <a:ea typeface="Questrial"/>
                <a:cs typeface="Questrial"/>
                <a:sym typeface="Questrial"/>
              </a:rPr>
              <a:t>STORY OF NOW</a:t>
            </a:r>
            <a:endParaRPr sz="5000" dirty="0">
              <a:solidFill>
                <a:srgbClr val="000000"/>
              </a:solidFill>
              <a:latin typeface="Hellix Black" pitchFamily="2" charset="77"/>
              <a:ea typeface="Arial"/>
              <a:cs typeface="Arial"/>
              <a:sym typeface="Arial"/>
            </a:endParaRPr>
          </a:p>
        </p:txBody>
      </p:sp>
      <p:sp>
        <p:nvSpPr>
          <p:cNvPr id="4" name="TextBox 3">
            <a:extLst>
              <a:ext uri="{FF2B5EF4-FFF2-40B4-BE49-F238E27FC236}">
                <a16:creationId xmlns:a16="http://schemas.microsoft.com/office/drawing/2014/main" id="{35FED8A8-A1C2-6835-C3E7-605EFDC786A9}"/>
              </a:ext>
            </a:extLst>
          </p:cNvPr>
          <p:cNvSpPr txBox="1"/>
          <p:nvPr/>
        </p:nvSpPr>
        <p:spPr>
          <a:xfrm>
            <a:off x="-1" y="6376737"/>
            <a:ext cx="4816549"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r>
              <a:rPr lang="en-US" b="1" dirty="0">
                <a:solidFill>
                  <a:schemeClr val="bg1"/>
                </a:solidFill>
                <a:latin typeface="HEITI TC MEDIUM" pitchFamily="2" charset="-128"/>
                <a:ea typeface="HEITI TC MEDIUM" pitchFamily="2" charset="-128"/>
              </a:rPr>
              <a:t> </a:t>
            </a:r>
          </a:p>
        </p:txBody>
      </p:sp>
      <p:pic>
        <p:nvPicPr>
          <p:cNvPr id="7" name="Picture 6">
            <a:extLst>
              <a:ext uri="{FF2B5EF4-FFF2-40B4-BE49-F238E27FC236}">
                <a16:creationId xmlns:a16="http://schemas.microsoft.com/office/drawing/2014/main" id="{E5C148A8-9C69-E0DC-E758-10B841AC04A2}"/>
              </a:ext>
            </a:extLst>
          </p:cNvPr>
          <p:cNvPicPr>
            <a:picLocks noChangeAspect="1"/>
          </p:cNvPicPr>
          <p:nvPr/>
        </p:nvPicPr>
        <p:blipFill>
          <a:blip r:embed="rId3"/>
          <a:stretch>
            <a:fillRect/>
          </a:stretch>
        </p:blipFill>
        <p:spPr>
          <a:xfrm>
            <a:off x="4418249" y="827869"/>
            <a:ext cx="4445000" cy="5918200"/>
          </a:xfrm>
          <a:prstGeom prst="rect">
            <a:avLst/>
          </a:prstGeom>
        </p:spPr>
      </p:pic>
    </p:spTree>
    <p:extLst>
      <p:ext uri="{BB962C8B-B14F-4D97-AF65-F5344CB8AC3E}">
        <p14:creationId xmlns:p14="http://schemas.microsoft.com/office/powerpoint/2010/main" val="8010401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2" name="Google Shape;251;p67">
            <a:extLst>
              <a:ext uri="{FF2B5EF4-FFF2-40B4-BE49-F238E27FC236}">
                <a16:creationId xmlns:a16="http://schemas.microsoft.com/office/drawing/2014/main" id="{70289934-BEB2-7444-FEA9-748AABB31F35}"/>
              </a:ext>
            </a:extLst>
          </p:cNvPr>
          <p:cNvSpPr/>
          <p:nvPr/>
        </p:nvSpPr>
        <p:spPr>
          <a:xfrm>
            <a:off x="-275" y="-150118"/>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4B65D11B-4C9F-2547-7047-3B721F450EDE}"/>
              </a:ext>
            </a:extLst>
          </p:cNvPr>
          <p:cNvSpPr txBox="1"/>
          <p:nvPr/>
        </p:nvSpPr>
        <p:spPr>
          <a:xfrm rot="16200000">
            <a:off x="-2519599" y="3062367"/>
            <a:ext cx="6520898" cy="861734"/>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5000" dirty="0">
                <a:solidFill>
                  <a:schemeClr val="lt1"/>
                </a:solidFill>
                <a:latin typeface="Hellix Black" pitchFamily="2" charset="77"/>
                <a:ea typeface="Questrial"/>
                <a:cs typeface="Questrial"/>
                <a:sym typeface="Questrial"/>
              </a:rPr>
              <a:t>STORY OF NOW</a:t>
            </a:r>
            <a:endParaRPr sz="5000" dirty="0">
              <a:solidFill>
                <a:srgbClr val="000000"/>
              </a:solidFill>
              <a:latin typeface="Hellix Black" pitchFamily="2" charset="77"/>
              <a:ea typeface="Arial"/>
              <a:cs typeface="Arial"/>
              <a:sym typeface="Arial"/>
            </a:endParaRPr>
          </a:p>
        </p:txBody>
      </p:sp>
      <p:sp>
        <p:nvSpPr>
          <p:cNvPr id="4" name="TextBox 3">
            <a:extLst>
              <a:ext uri="{FF2B5EF4-FFF2-40B4-BE49-F238E27FC236}">
                <a16:creationId xmlns:a16="http://schemas.microsoft.com/office/drawing/2014/main" id="{35FED8A8-A1C2-6835-C3E7-605EFDC786A9}"/>
              </a:ext>
            </a:extLst>
          </p:cNvPr>
          <p:cNvSpPr txBox="1"/>
          <p:nvPr/>
        </p:nvSpPr>
        <p:spPr>
          <a:xfrm>
            <a:off x="-1" y="6376737"/>
            <a:ext cx="4816549"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r>
              <a:rPr lang="en-US" b="1" dirty="0">
                <a:solidFill>
                  <a:schemeClr val="bg1"/>
                </a:solidFill>
                <a:latin typeface="HEITI TC MEDIUM" pitchFamily="2" charset="-128"/>
                <a:ea typeface="HEITI TC MEDIUM" pitchFamily="2" charset="-128"/>
              </a:rPr>
              <a:t> </a:t>
            </a:r>
          </a:p>
        </p:txBody>
      </p:sp>
      <p:pic>
        <p:nvPicPr>
          <p:cNvPr id="9" name="Picture 8" descr="A group of people posing for a photo&#10;&#10;Description automatically generated">
            <a:extLst>
              <a:ext uri="{FF2B5EF4-FFF2-40B4-BE49-F238E27FC236}">
                <a16:creationId xmlns:a16="http://schemas.microsoft.com/office/drawing/2014/main" id="{7C43B85C-0639-50EC-AA7F-51FCD93E2588}"/>
              </a:ext>
            </a:extLst>
          </p:cNvPr>
          <p:cNvPicPr>
            <a:picLocks noChangeAspect="1"/>
          </p:cNvPicPr>
          <p:nvPr/>
        </p:nvPicPr>
        <p:blipFill>
          <a:blip r:embed="rId3"/>
          <a:stretch>
            <a:fillRect/>
          </a:stretch>
        </p:blipFill>
        <p:spPr>
          <a:xfrm>
            <a:off x="2667000" y="0"/>
            <a:ext cx="6858000" cy="6858000"/>
          </a:xfrm>
          <a:prstGeom prst="rect">
            <a:avLst/>
          </a:prstGeom>
        </p:spPr>
      </p:pic>
    </p:spTree>
    <p:extLst>
      <p:ext uri="{BB962C8B-B14F-4D97-AF65-F5344CB8AC3E}">
        <p14:creationId xmlns:p14="http://schemas.microsoft.com/office/powerpoint/2010/main" val="116335490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8" name="Picture 7" descr="A picture containing colorful, decorated&#10;&#10;Description automatically generated">
            <a:extLst>
              <a:ext uri="{FF2B5EF4-FFF2-40B4-BE49-F238E27FC236}">
                <a16:creationId xmlns:a16="http://schemas.microsoft.com/office/drawing/2014/main" id="{D6FEB1B5-53D3-3CD3-84CC-E8373CD0FD80}"/>
              </a:ext>
            </a:extLst>
          </p:cNvPr>
          <p:cNvPicPr>
            <a:picLocks noChangeAspect="1"/>
          </p:cNvPicPr>
          <p:nvPr/>
        </p:nvPicPr>
        <p:blipFill>
          <a:blip r:embed="rId3"/>
          <a:stretch>
            <a:fillRect/>
          </a:stretch>
        </p:blipFill>
        <p:spPr>
          <a:xfrm>
            <a:off x="0" y="-55850"/>
            <a:ext cx="12252111" cy="6896187"/>
          </a:xfrm>
          <a:prstGeom prst="rect">
            <a:avLst/>
          </a:prstGeom>
        </p:spPr>
      </p:pic>
      <p:sp>
        <p:nvSpPr>
          <p:cNvPr id="5" name="TextBox 4">
            <a:extLst>
              <a:ext uri="{FF2B5EF4-FFF2-40B4-BE49-F238E27FC236}">
                <a16:creationId xmlns:a16="http://schemas.microsoft.com/office/drawing/2014/main" id="{B5069D90-4242-5D84-4948-D74F0E671DFB}"/>
              </a:ext>
            </a:extLst>
          </p:cNvPr>
          <p:cNvSpPr txBox="1"/>
          <p:nvPr/>
        </p:nvSpPr>
        <p:spPr>
          <a:xfrm>
            <a:off x="10876546" y="6376737"/>
            <a:ext cx="1315453"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5F6D0D8D-7222-2ED8-7052-A25C1C8086FE}"/>
              </a:ext>
            </a:extLst>
          </p:cNvPr>
          <p:cNvSpPr txBox="1"/>
          <p:nvPr/>
        </p:nvSpPr>
        <p:spPr>
          <a:xfrm>
            <a:off x="1481701" y="0"/>
            <a:ext cx="10710298" cy="1938992"/>
          </a:xfrm>
          <a:prstGeom prst="rect">
            <a:avLst/>
          </a:prstGeom>
          <a:noFill/>
        </p:spPr>
        <p:txBody>
          <a:bodyPr wrap="square">
            <a:spAutoFit/>
          </a:bodyPr>
          <a:lstStyle/>
          <a:p>
            <a:pPr algn="ctr"/>
            <a:r>
              <a:rPr lang="en-US" sz="4000" dirty="0">
                <a:solidFill>
                  <a:schemeClr val="bg1"/>
                </a:solidFill>
                <a:latin typeface="Hellix Black" pitchFamily="2" charset="77"/>
                <a:cs typeface="Aharoni" panose="02010803020104030203" pitchFamily="2" charset="-79"/>
              </a:rPr>
              <a:t>BREONNA TAYLOR METAVERSE EXPERIENCE </a:t>
            </a:r>
            <a:r>
              <a:rPr lang="en-US" sz="4000" dirty="0">
                <a:solidFill>
                  <a:schemeClr val="bg1"/>
                </a:solidFill>
                <a:latin typeface="Heiti TC Medium" pitchFamily="2" charset="-128"/>
                <a:ea typeface="Heiti TC Medium" pitchFamily="2" charset="-128"/>
                <a:cs typeface="Aharoni" panose="02010803020104030203" pitchFamily="2" charset="-79"/>
              </a:rPr>
              <a:t>By Breonna Taylor Family and Lady </a:t>
            </a:r>
            <a:r>
              <a:rPr lang="en-US" sz="4000" dirty="0" err="1">
                <a:solidFill>
                  <a:schemeClr val="bg1"/>
                </a:solidFill>
                <a:latin typeface="Heiti TC Medium" pitchFamily="2" charset="-128"/>
                <a:ea typeface="Heiti TC Medium" pitchFamily="2" charset="-128"/>
                <a:cs typeface="Aharoni" panose="02010803020104030203" pitchFamily="2" charset="-79"/>
              </a:rPr>
              <a:t>Pheonix</a:t>
            </a:r>
            <a:endParaRPr lang="en-US" sz="4000" dirty="0">
              <a:solidFill>
                <a:schemeClr val="bg1"/>
              </a:solidFill>
              <a:latin typeface="Heiti TC Medium" pitchFamily="2" charset="-128"/>
              <a:ea typeface="Heiti TC Medium" pitchFamily="2" charset="-128"/>
              <a:cs typeface="Aharoni" panose="02010803020104030203" pitchFamily="2" charset="-79"/>
            </a:endParaRPr>
          </a:p>
          <a:p>
            <a:pPr algn="ctr"/>
            <a:endParaRPr lang="en-US" sz="4000" dirty="0"/>
          </a:p>
        </p:txBody>
      </p:sp>
      <p:sp>
        <p:nvSpPr>
          <p:cNvPr id="2" name="Google Shape;251;p67">
            <a:extLst>
              <a:ext uri="{FF2B5EF4-FFF2-40B4-BE49-F238E27FC236}">
                <a16:creationId xmlns:a16="http://schemas.microsoft.com/office/drawing/2014/main" id="{70289934-BEB2-7444-FEA9-748AABB31F35}"/>
              </a:ext>
            </a:extLst>
          </p:cNvPr>
          <p:cNvSpPr/>
          <p:nvPr/>
        </p:nvSpPr>
        <p:spPr>
          <a:xfrm>
            <a:off x="-275" y="-150118"/>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4B65D11B-4C9F-2547-7047-3B721F450EDE}"/>
              </a:ext>
            </a:extLst>
          </p:cNvPr>
          <p:cNvSpPr txBox="1"/>
          <p:nvPr/>
        </p:nvSpPr>
        <p:spPr>
          <a:xfrm rot="16200000">
            <a:off x="-2519599" y="3062367"/>
            <a:ext cx="6520898" cy="861734"/>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5000" dirty="0">
                <a:solidFill>
                  <a:schemeClr val="lt1"/>
                </a:solidFill>
                <a:latin typeface="Hellix Black" pitchFamily="2" charset="77"/>
                <a:ea typeface="Questrial"/>
                <a:cs typeface="Questrial"/>
                <a:sym typeface="Questrial"/>
              </a:rPr>
              <a:t>STORY OF NOW</a:t>
            </a:r>
            <a:endParaRPr sz="5000" dirty="0">
              <a:solidFill>
                <a:srgbClr val="000000"/>
              </a:solidFill>
              <a:latin typeface="Hellix Black" pitchFamily="2" charset="77"/>
              <a:ea typeface="Arial"/>
              <a:cs typeface="Arial"/>
              <a:sym typeface="Arial"/>
            </a:endParaRPr>
          </a:p>
        </p:txBody>
      </p:sp>
      <p:sp>
        <p:nvSpPr>
          <p:cNvPr id="4" name="TextBox 3">
            <a:extLst>
              <a:ext uri="{FF2B5EF4-FFF2-40B4-BE49-F238E27FC236}">
                <a16:creationId xmlns:a16="http://schemas.microsoft.com/office/drawing/2014/main" id="{35FED8A8-A1C2-6835-C3E7-605EFDC786A9}"/>
              </a:ext>
            </a:extLst>
          </p:cNvPr>
          <p:cNvSpPr txBox="1"/>
          <p:nvPr/>
        </p:nvSpPr>
        <p:spPr>
          <a:xfrm>
            <a:off x="-1" y="6376737"/>
            <a:ext cx="4816549"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r>
              <a:rPr lang="en-US" b="1" dirty="0">
                <a:solidFill>
                  <a:schemeClr val="bg1"/>
                </a:solidFill>
                <a:latin typeface="HEITI TC MEDIUM" pitchFamily="2" charset="-128"/>
                <a:ea typeface="HEITI TC MEDIUM" pitchFamily="2" charset="-128"/>
              </a:rPr>
              <a:t> #</a:t>
            </a:r>
            <a:r>
              <a:rPr lang="en-US" b="1" dirty="0" err="1">
                <a:solidFill>
                  <a:schemeClr val="bg1"/>
                </a:solidFill>
                <a:latin typeface="HEITI TC MEDIUM" pitchFamily="2" charset="-128"/>
                <a:ea typeface="HEITI TC MEDIUM" pitchFamily="2" charset="-128"/>
              </a:rPr>
              <a:t>SayHerName</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78527119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13" name="Picture 12" descr="Website, timeline&#10;&#10;Description automatically generated">
            <a:extLst>
              <a:ext uri="{FF2B5EF4-FFF2-40B4-BE49-F238E27FC236}">
                <a16:creationId xmlns:a16="http://schemas.microsoft.com/office/drawing/2014/main" id="{9EE6D20B-9FED-BEFE-4ACE-4075763557B5}"/>
              </a:ext>
            </a:extLst>
          </p:cNvPr>
          <p:cNvPicPr>
            <a:picLocks noChangeAspect="1"/>
          </p:cNvPicPr>
          <p:nvPr/>
        </p:nvPicPr>
        <p:blipFill>
          <a:blip r:embed="rId3"/>
          <a:stretch>
            <a:fillRect/>
          </a:stretch>
        </p:blipFill>
        <p:spPr>
          <a:xfrm>
            <a:off x="-1" y="-1"/>
            <a:ext cx="12192001" cy="6858001"/>
          </a:xfrm>
          <a:prstGeom prst="rect">
            <a:avLst/>
          </a:prstGeom>
        </p:spPr>
      </p:pic>
    </p:spTree>
    <p:extLst>
      <p:ext uri="{BB962C8B-B14F-4D97-AF65-F5344CB8AC3E}">
        <p14:creationId xmlns:p14="http://schemas.microsoft.com/office/powerpoint/2010/main" val="353444365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pic>
        <p:nvPicPr>
          <p:cNvPr id="6" name="Picture 5" descr="Graphical user interface, text&#10;&#10;Description automatically generated">
            <a:extLst>
              <a:ext uri="{FF2B5EF4-FFF2-40B4-BE49-F238E27FC236}">
                <a16:creationId xmlns:a16="http://schemas.microsoft.com/office/drawing/2014/main" id="{44BE7154-8E33-508F-901F-7B28E62D9B90}"/>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942D471-E65B-9FB2-9F5B-4F9AB2CF1BDD}"/>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#TechIntersections23</a:t>
            </a:r>
          </a:p>
        </p:txBody>
      </p:sp>
      <p:sp>
        <p:nvSpPr>
          <p:cNvPr id="3" name="TextBox 2">
            <a:extLst>
              <a:ext uri="{FF2B5EF4-FFF2-40B4-BE49-F238E27FC236}">
                <a16:creationId xmlns:a16="http://schemas.microsoft.com/office/drawing/2014/main" id="{47855CE2-AA0A-B2FD-3DBD-41A840C9A6A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38806673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3" name="Picture 2">
            <a:extLst>
              <a:ext uri="{FF2B5EF4-FFF2-40B4-BE49-F238E27FC236}">
                <a16:creationId xmlns:a16="http://schemas.microsoft.com/office/drawing/2014/main" id="{79EAC585-E139-D884-6924-AC8D270992EC}"/>
              </a:ext>
            </a:extLst>
          </p:cNvPr>
          <p:cNvPicPr>
            <a:picLocks noChangeAspect="1"/>
          </p:cNvPicPr>
          <p:nvPr/>
        </p:nvPicPr>
        <p:blipFill>
          <a:blip r:embed="rId3">
            <a:alphaModFix amt="35000"/>
          </a:blip>
          <a:stretch>
            <a:fillRect/>
          </a:stretch>
        </p:blipFill>
        <p:spPr>
          <a:xfrm>
            <a:off x="1467177" y="-1018518"/>
            <a:ext cx="10724823" cy="14048332"/>
          </a:xfrm>
          <a:prstGeom prst="rect">
            <a:avLst/>
          </a:prstGeom>
        </p:spPr>
      </p:pic>
      <p:sp>
        <p:nvSpPr>
          <p:cNvPr id="4" name="Google Shape;251;p67">
            <a:extLst>
              <a:ext uri="{FF2B5EF4-FFF2-40B4-BE49-F238E27FC236}">
                <a16:creationId xmlns:a16="http://schemas.microsoft.com/office/drawing/2014/main" id="{36352951-2B3A-86B3-8DCC-BA211864A29E}"/>
              </a:ext>
            </a:extLst>
          </p:cNvPr>
          <p:cNvSpPr/>
          <p:nvPr/>
        </p:nvSpPr>
        <p:spPr>
          <a:xfrm>
            <a:off x="-14962" y="-121764"/>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5" name="Google Shape;252;p67">
            <a:extLst>
              <a:ext uri="{FF2B5EF4-FFF2-40B4-BE49-F238E27FC236}">
                <a16:creationId xmlns:a16="http://schemas.microsoft.com/office/drawing/2014/main" id="{2D3B7D36-97E3-1973-59B0-8588775CCBE3}"/>
              </a:ext>
            </a:extLst>
          </p:cNvPr>
          <p:cNvSpPr txBox="1"/>
          <p:nvPr/>
        </p:nvSpPr>
        <p:spPr>
          <a:xfrm rot="16200000">
            <a:off x="-2519351" y="3214369"/>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STORY OF NOW</a:t>
            </a:r>
            <a:endParaRPr sz="4000" dirty="0">
              <a:solidFill>
                <a:srgbClr val="000000"/>
              </a:solidFill>
              <a:latin typeface="Hellix Black" pitchFamily="2" charset="77"/>
              <a:ea typeface="Arial"/>
              <a:cs typeface="Arial"/>
              <a:sym typeface="Arial"/>
            </a:endParaRPr>
          </a:p>
        </p:txBody>
      </p:sp>
      <p:sp>
        <p:nvSpPr>
          <p:cNvPr id="7" name="TextBox 6">
            <a:extLst>
              <a:ext uri="{FF2B5EF4-FFF2-40B4-BE49-F238E27FC236}">
                <a16:creationId xmlns:a16="http://schemas.microsoft.com/office/drawing/2014/main" id="{CC26C8A5-5382-4DBE-82BB-AE85C306CAC9}"/>
              </a:ext>
            </a:extLst>
          </p:cNvPr>
          <p:cNvSpPr txBox="1"/>
          <p:nvPr/>
        </p:nvSpPr>
        <p:spPr>
          <a:xfrm>
            <a:off x="6067928" y="6495756"/>
            <a:ext cx="612407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9" name="Google Shape;300;p69">
            <a:extLst>
              <a:ext uri="{FF2B5EF4-FFF2-40B4-BE49-F238E27FC236}">
                <a16:creationId xmlns:a16="http://schemas.microsoft.com/office/drawing/2014/main" id="{978894AA-40F2-7F8A-0BF5-AB2379018490}"/>
              </a:ext>
            </a:extLst>
          </p:cNvPr>
          <p:cNvSpPr txBox="1"/>
          <p:nvPr/>
        </p:nvSpPr>
        <p:spPr>
          <a:xfrm>
            <a:off x="2809823" y="-483674"/>
            <a:ext cx="6906676" cy="8330175"/>
          </a:xfrm>
          <a:prstGeom prst="rect">
            <a:avLst/>
          </a:prstGeom>
          <a:noFill/>
          <a:ln>
            <a:noFill/>
          </a:ln>
        </p:spPr>
        <p:txBody>
          <a:bodyPr spcFirstLastPara="1" wrap="square" lIns="121900" tIns="60933" rIns="121900" bIns="60933" anchor="t" anchorCtr="0">
            <a:spAutoFit/>
          </a:bodyPr>
          <a:lstStyle/>
          <a:p>
            <a:pPr algn="ctr">
              <a:lnSpc>
                <a:spcPct val="200000"/>
              </a:lnSpc>
              <a:buClr>
                <a:srgbClr val="000000"/>
              </a:buClr>
              <a:buSzPts val="20000"/>
            </a:pPr>
            <a:r>
              <a:rPr lang="en" sz="26666" b="1" dirty="0">
                <a:latin typeface="HEITI TC MEDIUM" pitchFamily="2" charset="-128"/>
                <a:ea typeface="HEITI TC MEDIUM" pitchFamily="2" charset="-128"/>
                <a:cs typeface="Questrial"/>
                <a:sym typeface="Questrial"/>
              </a:rPr>
              <a:t>3</a:t>
            </a:r>
            <a:r>
              <a:rPr lang="en" sz="13333" b="1" dirty="0">
                <a:solidFill>
                  <a:schemeClr val="lt1"/>
                </a:solidFill>
                <a:latin typeface="Questrial"/>
                <a:ea typeface="Questrial"/>
                <a:cs typeface="Questrial"/>
                <a:sym typeface="Questrial"/>
              </a:rPr>
              <a:t> </a:t>
            </a:r>
            <a:endParaRPr sz="13333" b="1" dirty="0">
              <a:solidFill>
                <a:schemeClr val="lt1"/>
              </a:solidFill>
              <a:latin typeface="Arial"/>
              <a:ea typeface="Arial"/>
              <a:cs typeface="Arial"/>
              <a:sym typeface="Arial"/>
            </a:endParaRPr>
          </a:p>
        </p:txBody>
      </p:sp>
      <p:sp>
        <p:nvSpPr>
          <p:cNvPr id="10" name="Google Shape;238;p67">
            <a:extLst>
              <a:ext uri="{FF2B5EF4-FFF2-40B4-BE49-F238E27FC236}">
                <a16:creationId xmlns:a16="http://schemas.microsoft.com/office/drawing/2014/main" id="{858A7186-7617-420C-899C-645503D15500}"/>
              </a:ext>
            </a:extLst>
          </p:cNvPr>
          <p:cNvSpPr txBox="1"/>
          <p:nvPr/>
        </p:nvSpPr>
        <p:spPr>
          <a:xfrm>
            <a:off x="3398422" y="462593"/>
            <a:ext cx="7311466" cy="2400617"/>
          </a:xfrm>
          <a:prstGeom prst="rect">
            <a:avLst/>
          </a:prstGeom>
          <a:noFill/>
          <a:ln>
            <a:noFill/>
          </a:ln>
        </p:spPr>
        <p:txBody>
          <a:bodyPr spcFirstLastPara="1" wrap="square" lIns="91433" tIns="45700" rIns="91433" bIns="45700" anchor="t" anchorCtr="0">
            <a:spAutoFit/>
          </a:bodyPr>
          <a:lstStyle/>
          <a:p>
            <a:pPr marL="93131">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 STORY OF NOW</a:t>
            </a:r>
            <a:endParaRPr lang="en-US" sz="5000" dirty="0">
              <a:solidFill>
                <a:srgbClr val="000000"/>
              </a:solidFill>
              <a:latin typeface="Hellix Black" pitchFamily="2" charset="77"/>
              <a:ea typeface="Questrial"/>
              <a:cs typeface="Arial"/>
              <a:sym typeface="Arial"/>
            </a:endParaRPr>
          </a:p>
          <a:p>
            <a:pPr marL="93131">
              <a:lnSpc>
                <a:spcPct val="150000"/>
              </a:lnSpc>
              <a:buClr>
                <a:schemeClr val="dk1"/>
              </a:buClr>
              <a:buSzPts val="1100"/>
            </a:pPr>
            <a:endParaRPr sz="5000" dirty="0">
              <a:solidFill>
                <a:srgbClr val="000000"/>
              </a:solidFill>
              <a:latin typeface="Hellix Black" pitchFamily="2" charset="77"/>
              <a:ea typeface="Arial"/>
              <a:cs typeface="Arial"/>
              <a:sym typeface="Arial"/>
            </a:endParaRPr>
          </a:p>
        </p:txBody>
      </p:sp>
      <p:sp>
        <p:nvSpPr>
          <p:cNvPr id="11" name="Google Shape;301;p69">
            <a:extLst>
              <a:ext uri="{FF2B5EF4-FFF2-40B4-BE49-F238E27FC236}">
                <a16:creationId xmlns:a16="http://schemas.microsoft.com/office/drawing/2014/main" id="{E5F9259D-BAE9-14EF-D108-E5A9768E46AC}"/>
              </a:ext>
            </a:extLst>
          </p:cNvPr>
          <p:cNvSpPr txBox="1"/>
          <p:nvPr/>
        </p:nvSpPr>
        <p:spPr>
          <a:xfrm>
            <a:off x="3038573" y="5615889"/>
            <a:ext cx="6343604" cy="779518"/>
          </a:xfrm>
          <a:prstGeom prst="rect">
            <a:avLst/>
          </a:prstGeom>
          <a:noFill/>
          <a:ln>
            <a:noFill/>
          </a:ln>
        </p:spPr>
        <p:txBody>
          <a:bodyPr spcFirstLastPara="1" wrap="square" lIns="121900" tIns="60933" rIns="121900" bIns="60933" anchor="t" anchorCtr="0">
            <a:spAutoFit/>
          </a:bodyPr>
          <a:lstStyle/>
          <a:p>
            <a:pPr algn="ctr">
              <a:lnSpc>
                <a:spcPct val="200000"/>
              </a:lnSpc>
              <a:buClr>
                <a:srgbClr val="000000"/>
              </a:buClr>
              <a:buSzPts val="1600"/>
            </a:pPr>
            <a:r>
              <a:rPr lang="en" sz="2133" b="1" dirty="0">
                <a:latin typeface="HEITI TC MEDIUM" pitchFamily="2" charset="-128"/>
                <a:ea typeface="HEITI TC MEDIUM" pitchFamily="2" charset="-128"/>
                <a:cs typeface="Questrial"/>
                <a:sym typeface="Questrial"/>
              </a:rPr>
              <a:t>YOUR STORY</a:t>
            </a:r>
            <a:endParaRPr sz="2133" b="1" dirty="0">
              <a:latin typeface="HEITI TC MEDIUM" pitchFamily="2" charset="-128"/>
              <a:ea typeface="HEITI TC MEDIUM" pitchFamily="2" charset="-128"/>
              <a:cs typeface="Arial"/>
              <a:sym typeface="Arial"/>
            </a:endParaRPr>
          </a:p>
        </p:txBody>
      </p:sp>
    </p:spTree>
    <p:extLst>
      <p:ext uri="{BB962C8B-B14F-4D97-AF65-F5344CB8AC3E}">
        <p14:creationId xmlns:p14="http://schemas.microsoft.com/office/powerpoint/2010/main" val="26343212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8" name="TextBox 7">
            <a:extLst>
              <a:ext uri="{FF2B5EF4-FFF2-40B4-BE49-F238E27FC236}">
                <a16:creationId xmlns:a16="http://schemas.microsoft.com/office/drawing/2014/main" id="{FABB8C35-8BA5-A18F-8E65-E4CCBCC61A9E}"/>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pic>
        <p:nvPicPr>
          <p:cNvPr id="3" name="Picture 2" descr="Shape, rectangle&#10;&#10;Description automatically generated">
            <a:extLst>
              <a:ext uri="{FF2B5EF4-FFF2-40B4-BE49-F238E27FC236}">
                <a16:creationId xmlns:a16="http://schemas.microsoft.com/office/drawing/2014/main" id="{EEF93A26-7139-DBCC-CD55-9E7AD8531B2B}"/>
              </a:ext>
            </a:extLst>
          </p:cNvPr>
          <p:cNvPicPr>
            <a:picLocks noChangeAspect="1"/>
          </p:cNvPicPr>
          <p:nvPr/>
        </p:nvPicPr>
        <p:blipFill>
          <a:blip r:embed="rId3"/>
          <a:stretch>
            <a:fillRect/>
          </a:stretch>
        </p:blipFill>
        <p:spPr>
          <a:xfrm>
            <a:off x="0" y="7088"/>
            <a:ext cx="12192000" cy="6858000"/>
          </a:xfrm>
          <a:prstGeom prst="rect">
            <a:avLst/>
          </a:prstGeom>
        </p:spPr>
      </p:pic>
      <p:pic>
        <p:nvPicPr>
          <p:cNvPr id="5" name="Picture 4">
            <a:extLst>
              <a:ext uri="{FF2B5EF4-FFF2-40B4-BE49-F238E27FC236}">
                <a16:creationId xmlns:a16="http://schemas.microsoft.com/office/drawing/2014/main" id="{23049D61-8559-28CA-1D5E-620D301176BC}"/>
              </a:ext>
            </a:extLst>
          </p:cNvPr>
          <p:cNvPicPr>
            <a:picLocks noChangeAspect="1"/>
          </p:cNvPicPr>
          <p:nvPr/>
        </p:nvPicPr>
        <p:blipFill>
          <a:blip r:embed="rId4"/>
          <a:stretch>
            <a:fillRect/>
          </a:stretch>
        </p:blipFill>
        <p:spPr>
          <a:xfrm>
            <a:off x="6067928" y="-7088"/>
            <a:ext cx="7239000" cy="6858000"/>
          </a:xfrm>
          <a:prstGeom prst="rect">
            <a:avLst/>
          </a:prstGeom>
        </p:spPr>
      </p:pic>
      <p:sp>
        <p:nvSpPr>
          <p:cNvPr id="9" name="TextBox 8">
            <a:extLst>
              <a:ext uri="{FF2B5EF4-FFF2-40B4-BE49-F238E27FC236}">
                <a16:creationId xmlns:a16="http://schemas.microsoft.com/office/drawing/2014/main" id="{3803492A-73DE-8130-4715-FCC2C073391B}"/>
              </a:ext>
            </a:extLst>
          </p:cNvPr>
          <p:cNvSpPr txBox="1"/>
          <p:nvPr/>
        </p:nvSpPr>
        <p:spPr>
          <a:xfrm>
            <a:off x="0" y="399795"/>
            <a:ext cx="6067928" cy="861774"/>
          </a:xfrm>
          <a:prstGeom prst="rect">
            <a:avLst/>
          </a:prstGeom>
          <a:noFill/>
        </p:spPr>
        <p:txBody>
          <a:bodyPr wrap="square">
            <a:spAutoFit/>
          </a:bodyPr>
          <a:lstStyle/>
          <a:p>
            <a:pPr algn="ctr"/>
            <a:r>
              <a:rPr lang="en-US" sz="5000" dirty="0">
                <a:solidFill>
                  <a:srgbClr val="FFFFFF"/>
                </a:solidFill>
                <a:effectLst/>
                <a:latin typeface="Hellix" pitchFamily="2" charset="77"/>
              </a:rPr>
              <a:t>Identify to Act</a:t>
            </a:r>
          </a:p>
        </p:txBody>
      </p:sp>
      <p:sp>
        <p:nvSpPr>
          <p:cNvPr id="11" name="TextBox 10">
            <a:extLst>
              <a:ext uri="{FF2B5EF4-FFF2-40B4-BE49-F238E27FC236}">
                <a16:creationId xmlns:a16="http://schemas.microsoft.com/office/drawing/2014/main" id="{A1EE1A34-F865-021C-360D-ADCD40746101}"/>
              </a:ext>
            </a:extLst>
          </p:cNvPr>
          <p:cNvSpPr txBox="1"/>
          <p:nvPr/>
        </p:nvSpPr>
        <p:spPr>
          <a:xfrm>
            <a:off x="273378" y="2241037"/>
            <a:ext cx="6693030" cy="5016758"/>
          </a:xfrm>
          <a:prstGeom prst="rect">
            <a:avLst/>
          </a:prstGeom>
          <a:noFill/>
        </p:spPr>
        <p:txBody>
          <a:bodyPr wrap="square">
            <a:spAutoFit/>
          </a:bodyPr>
          <a:lstStyle/>
          <a:p>
            <a:r>
              <a:rPr lang="en-US" sz="4000" dirty="0">
                <a:solidFill>
                  <a:srgbClr val="000000"/>
                </a:solidFill>
                <a:effectLst/>
                <a:latin typeface="Heiti TC Medium" pitchFamily="2" charset="-128"/>
                <a:ea typeface="Heiti TC Medium" pitchFamily="2" charset="-128"/>
              </a:rPr>
              <a:t>✅ Cause / Passion / Purpose / Mission  </a:t>
            </a:r>
            <a:br>
              <a:rPr lang="en-US" sz="4000" dirty="0">
                <a:solidFill>
                  <a:srgbClr val="000000"/>
                </a:solidFill>
                <a:effectLst/>
                <a:latin typeface="Heiti TC Medium" pitchFamily="2" charset="-128"/>
                <a:ea typeface="Heiti TC Medium" pitchFamily="2" charset="-128"/>
              </a:rPr>
            </a:br>
            <a:endParaRPr lang="en-US" sz="4000" dirty="0">
              <a:solidFill>
                <a:srgbClr val="000000"/>
              </a:solidFill>
              <a:effectLst/>
              <a:latin typeface="Heiti TC Medium" pitchFamily="2" charset="-128"/>
              <a:ea typeface="Heiti TC Medium" pitchFamily="2" charset="-128"/>
            </a:endParaRPr>
          </a:p>
          <a:p>
            <a:r>
              <a:rPr lang="en-US" sz="4000" dirty="0">
                <a:solidFill>
                  <a:srgbClr val="000000"/>
                </a:solidFill>
                <a:effectLst/>
                <a:latin typeface="Heiti TC Medium" pitchFamily="2" charset="-128"/>
                <a:ea typeface="Heiti TC Medium" pitchFamily="2" charset="-128"/>
              </a:rPr>
              <a:t>✅</a:t>
            </a:r>
            <a:r>
              <a:rPr lang="en-US" sz="4000" b="1" dirty="0">
                <a:solidFill>
                  <a:srgbClr val="000000"/>
                </a:solidFill>
                <a:effectLst/>
                <a:latin typeface="HEITI TC MEDIUM" pitchFamily="2" charset="-128"/>
                <a:ea typeface="HEITI TC MEDIUM" pitchFamily="2" charset="-128"/>
              </a:rPr>
              <a:t> Create Solution</a:t>
            </a:r>
            <a:endParaRPr lang="en-US" sz="4000" dirty="0">
              <a:solidFill>
                <a:srgbClr val="000000"/>
              </a:solidFill>
              <a:effectLst/>
              <a:latin typeface="Heiti TC Medium" pitchFamily="2" charset="-128"/>
              <a:ea typeface="Heiti TC Medium" pitchFamily="2" charset="-128"/>
            </a:endParaRPr>
          </a:p>
          <a:p>
            <a:endParaRPr lang="en-US" sz="4000" dirty="0">
              <a:solidFill>
                <a:srgbClr val="000000"/>
              </a:solidFill>
              <a:effectLst/>
              <a:latin typeface="Heiti TC Medium" pitchFamily="2" charset="-128"/>
              <a:ea typeface="Heiti TC Medium" pitchFamily="2" charset="-128"/>
            </a:endParaRPr>
          </a:p>
          <a:p>
            <a:r>
              <a:rPr lang="en-US" sz="4000" dirty="0">
                <a:solidFill>
                  <a:srgbClr val="000000"/>
                </a:solidFill>
                <a:effectLst/>
                <a:latin typeface="Heiti TC Medium" pitchFamily="2" charset="-128"/>
                <a:ea typeface="Heiti TC Medium" pitchFamily="2" charset="-128"/>
              </a:rPr>
              <a:t>✅</a:t>
            </a:r>
            <a:r>
              <a:rPr lang="en-US" sz="4000" b="1" dirty="0">
                <a:solidFill>
                  <a:srgbClr val="000000"/>
                </a:solidFill>
                <a:effectLst/>
                <a:latin typeface="HEITI TC MEDIUM" pitchFamily="2" charset="-128"/>
                <a:ea typeface="HEITI TC MEDIUM" pitchFamily="2" charset="-128"/>
              </a:rPr>
              <a:t> Compose Expression</a:t>
            </a:r>
            <a:endParaRPr lang="en-US" sz="4000" dirty="0">
              <a:solidFill>
                <a:srgbClr val="000000"/>
              </a:solidFill>
              <a:effectLst/>
              <a:latin typeface="Heiti TC Medium" pitchFamily="2" charset="-128"/>
              <a:ea typeface="Heiti TC Medium" pitchFamily="2" charset="-128"/>
            </a:endParaRPr>
          </a:p>
          <a:p>
            <a:br>
              <a:rPr lang="en-US" sz="4000" dirty="0">
                <a:solidFill>
                  <a:srgbClr val="000000"/>
                </a:solidFill>
                <a:effectLst/>
                <a:latin typeface="Heiti TC Medium" pitchFamily="2" charset="-128"/>
                <a:ea typeface="Heiti TC Medium" pitchFamily="2" charset="-128"/>
              </a:rPr>
            </a:br>
            <a:endParaRPr lang="en-US" sz="4000" dirty="0">
              <a:solidFill>
                <a:srgbClr val="000000"/>
              </a:solidFill>
              <a:effectLst/>
              <a:latin typeface="Heiti TC Medium" pitchFamily="2" charset="-128"/>
              <a:ea typeface="Heiti TC Medium" pitchFamily="2" charset="-128"/>
            </a:endParaRPr>
          </a:p>
        </p:txBody>
      </p:sp>
      <p:sp>
        <p:nvSpPr>
          <p:cNvPr id="12" name="TextBox 11">
            <a:extLst>
              <a:ext uri="{FF2B5EF4-FFF2-40B4-BE49-F238E27FC236}">
                <a16:creationId xmlns:a16="http://schemas.microsoft.com/office/drawing/2014/main" id="{78065C1E-39AB-187B-9970-5FE60733002F}"/>
              </a:ext>
            </a:extLst>
          </p:cNvPr>
          <p:cNvSpPr txBox="1"/>
          <p:nvPr/>
        </p:nvSpPr>
        <p:spPr>
          <a:xfrm>
            <a:off x="152400" y="6536225"/>
            <a:ext cx="2667000" cy="369332"/>
          </a:xfrm>
          <a:prstGeom prst="rect">
            <a:avLst/>
          </a:prstGeom>
          <a:noFill/>
        </p:spPr>
        <p:txBody>
          <a:bodyPr wrap="square" rtlCol="0">
            <a:spAutoFit/>
          </a:bodyPr>
          <a:lstStyle/>
          <a:p>
            <a:r>
              <a:rPr lang="en-US" b="1" dirty="0">
                <a:solidFill>
                  <a:srgbClr val="000000"/>
                </a:solidFill>
                <a:latin typeface="HEITI TC MEDIUM" pitchFamily="2" charset="-128"/>
                <a:ea typeface="HEITI TC MEDIUM" pitchFamily="2" charset="-128"/>
              </a:rPr>
              <a:t>#</a:t>
            </a:r>
            <a:r>
              <a:rPr lang="en-US" b="1" dirty="0" err="1">
                <a:solidFill>
                  <a:srgbClr val="000000"/>
                </a:solidFill>
                <a:latin typeface="HEITI TC MEDIUM" pitchFamily="2" charset="-128"/>
                <a:ea typeface="HEITI TC MEDIUM" pitchFamily="2" charset="-128"/>
              </a:rPr>
              <a:t>TechIntersections</a:t>
            </a:r>
            <a:endParaRPr lang="en-US" b="1" dirty="0">
              <a:solidFill>
                <a:srgbClr val="000000"/>
              </a:solidFill>
              <a:latin typeface="HEITI TC MEDIUM" pitchFamily="2" charset="-128"/>
              <a:ea typeface="HEITI TC MEDIUM" pitchFamily="2" charset="-128"/>
            </a:endParaRPr>
          </a:p>
        </p:txBody>
      </p:sp>
      <p:sp>
        <p:nvSpPr>
          <p:cNvPr id="13" name="TextBox 12">
            <a:extLst>
              <a:ext uri="{FF2B5EF4-FFF2-40B4-BE49-F238E27FC236}">
                <a16:creationId xmlns:a16="http://schemas.microsoft.com/office/drawing/2014/main" id="{705CEE86-A90D-25D7-9606-31C83C196FDD}"/>
              </a:ext>
            </a:extLst>
          </p:cNvPr>
          <p:cNvSpPr txBox="1"/>
          <p:nvPr/>
        </p:nvSpPr>
        <p:spPr>
          <a:xfrm>
            <a:off x="7152900" y="6488668"/>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4304050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148D5C-B3D9-7A5D-C173-9D26821E4C89}"/>
              </a:ext>
            </a:extLst>
          </p:cNvPr>
          <p:cNvSpPr txBox="1"/>
          <p:nvPr/>
        </p:nvSpPr>
        <p:spPr>
          <a:xfrm>
            <a:off x="6067928" y="6495756"/>
            <a:ext cx="612407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
        <p:nvSpPr>
          <p:cNvPr id="8" name="TextBox 7">
            <a:extLst>
              <a:ext uri="{FF2B5EF4-FFF2-40B4-BE49-F238E27FC236}">
                <a16:creationId xmlns:a16="http://schemas.microsoft.com/office/drawing/2014/main" id="{FABB8C35-8BA5-A18F-8E65-E4CCBCC61A9E}"/>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pic>
        <p:nvPicPr>
          <p:cNvPr id="3" name="Picture 2" descr="Shape, rectangle&#10;&#10;Description automatically generated">
            <a:extLst>
              <a:ext uri="{FF2B5EF4-FFF2-40B4-BE49-F238E27FC236}">
                <a16:creationId xmlns:a16="http://schemas.microsoft.com/office/drawing/2014/main" id="{EEF93A26-7139-DBCC-CD55-9E7AD8531B2B}"/>
              </a:ext>
            </a:extLst>
          </p:cNvPr>
          <p:cNvPicPr>
            <a:picLocks noChangeAspect="1"/>
          </p:cNvPicPr>
          <p:nvPr/>
        </p:nvPicPr>
        <p:blipFill>
          <a:blip r:embed="rId3"/>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3803492A-73DE-8130-4715-FCC2C073391B}"/>
              </a:ext>
            </a:extLst>
          </p:cNvPr>
          <p:cNvSpPr txBox="1"/>
          <p:nvPr/>
        </p:nvSpPr>
        <p:spPr>
          <a:xfrm>
            <a:off x="0" y="12288"/>
            <a:ext cx="12192000" cy="1754326"/>
          </a:xfrm>
          <a:prstGeom prst="rect">
            <a:avLst/>
          </a:prstGeom>
          <a:noFill/>
        </p:spPr>
        <p:txBody>
          <a:bodyPr wrap="square">
            <a:spAutoFit/>
          </a:bodyPr>
          <a:lstStyle/>
          <a:p>
            <a:pPr algn="ctr"/>
            <a:r>
              <a:rPr lang="en-US" sz="5400" dirty="0">
                <a:solidFill>
                  <a:srgbClr val="FFFFFF"/>
                </a:solidFill>
                <a:effectLst/>
                <a:latin typeface="Hellix" pitchFamily="2" charset="77"/>
              </a:rPr>
              <a:t>Post Traumatic Growth (PTSG) Checklist - To Thrive</a:t>
            </a:r>
          </a:p>
        </p:txBody>
      </p:sp>
      <p:sp>
        <p:nvSpPr>
          <p:cNvPr id="11" name="TextBox 10">
            <a:extLst>
              <a:ext uri="{FF2B5EF4-FFF2-40B4-BE49-F238E27FC236}">
                <a16:creationId xmlns:a16="http://schemas.microsoft.com/office/drawing/2014/main" id="{A1EE1A34-F865-021C-360D-ADCD40746101}"/>
              </a:ext>
            </a:extLst>
          </p:cNvPr>
          <p:cNvSpPr txBox="1"/>
          <p:nvPr/>
        </p:nvSpPr>
        <p:spPr>
          <a:xfrm>
            <a:off x="312263" y="2238359"/>
            <a:ext cx="11763473" cy="3785652"/>
          </a:xfrm>
          <a:prstGeom prst="rect">
            <a:avLst/>
          </a:prstGeom>
          <a:noFill/>
        </p:spPr>
        <p:txBody>
          <a:bodyPr wrap="square">
            <a:spAutoFit/>
          </a:bodyPr>
          <a:lstStyle/>
          <a:p>
            <a:r>
              <a:rPr lang="en-US" sz="2000" dirty="0">
                <a:solidFill>
                  <a:srgbClr val="000000"/>
                </a:solidFill>
                <a:effectLst/>
                <a:latin typeface="Apple Color Emoji" pitchFamily="2" charset="0"/>
                <a:ea typeface="Heiti SC Light" panose="02000000000000000000" pitchFamily="2" charset="-128"/>
              </a:rPr>
              <a:t>✅</a:t>
            </a:r>
            <a:r>
              <a:rPr lang="en-US" sz="2000" dirty="0">
                <a:solidFill>
                  <a:srgbClr val="000000"/>
                </a:solidFill>
                <a:effectLst/>
                <a:latin typeface="Heiti SC Light" panose="02000000000000000000" pitchFamily="2" charset="-128"/>
                <a:ea typeface="Heiti SC Light" panose="02000000000000000000" pitchFamily="2" charset="-128"/>
              </a:rPr>
              <a:t> Find and define your JAM and your STACK. </a:t>
            </a:r>
          </a:p>
          <a:p>
            <a:endParaRPr lang="en-US" sz="2000" dirty="0">
              <a:solidFill>
                <a:srgbClr val="000000"/>
              </a:solidFill>
              <a:effectLst/>
              <a:latin typeface="Heiti SC Light" panose="02000000000000000000" pitchFamily="2" charset="-128"/>
              <a:ea typeface="Heiti SC Light" panose="02000000000000000000" pitchFamily="2" charset="-128"/>
            </a:endParaRPr>
          </a:p>
          <a:p>
            <a:r>
              <a:rPr lang="en-US" sz="2000" dirty="0">
                <a:solidFill>
                  <a:srgbClr val="000000"/>
                </a:solidFill>
                <a:effectLst/>
                <a:latin typeface="Apple Color Emoji" pitchFamily="2" charset="0"/>
                <a:ea typeface="Heiti SC Light" panose="02000000000000000000" pitchFamily="2" charset="-128"/>
              </a:rPr>
              <a:t>✅</a:t>
            </a:r>
            <a:r>
              <a:rPr lang="en-US" sz="2000" dirty="0">
                <a:solidFill>
                  <a:srgbClr val="000000"/>
                </a:solidFill>
                <a:effectLst/>
                <a:latin typeface="Heiti SC Light" panose="02000000000000000000" pitchFamily="2" charset="-128"/>
                <a:ea typeface="Heiti SC Light" panose="02000000000000000000" pitchFamily="2" charset="-128"/>
              </a:rPr>
              <a:t> Augment your workflow so you can optimize for joy and flow. </a:t>
            </a:r>
          </a:p>
          <a:p>
            <a:r>
              <a:rPr lang="en-US" sz="2000" dirty="0">
                <a:solidFill>
                  <a:srgbClr val="000000"/>
                </a:solidFill>
                <a:effectLst/>
                <a:latin typeface="Heiti SC Light" panose="02000000000000000000" pitchFamily="2" charset="-128"/>
                <a:ea typeface="Heiti SC Light" panose="02000000000000000000" pitchFamily="2" charset="-128"/>
              </a:rPr>
              <a:t> </a:t>
            </a:r>
          </a:p>
          <a:p>
            <a:r>
              <a:rPr lang="en-US" sz="2000" dirty="0">
                <a:solidFill>
                  <a:srgbClr val="000000"/>
                </a:solidFill>
                <a:effectLst/>
                <a:latin typeface="Apple Color Emoji" pitchFamily="2" charset="0"/>
                <a:ea typeface="Heiti SC Light" panose="02000000000000000000" pitchFamily="2" charset="-128"/>
              </a:rPr>
              <a:t>✅</a:t>
            </a:r>
            <a:r>
              <a:rPr lang="en-US" sz="2000" dirty="0">
                <a:solidFill>
                  <a:srgbClr val="000000"/>
                </a:solidFill>
                <a:effectLst/>
                <a:latin typeface="Heiti SC Light" panose="02000000000000000000" pitchFamily="2" charset="-128"/>
                <a:ea typeface="Heiti SC Light" panose="02000000000000000000" pitchFamily="2" charset="-128"/>
              </a:rPr>
              <a:t> Write or be written. Own your story when you get on the screen. </a:t>
            </a:r>
          </a:p>
          <a:p>
            <a:endParaRPr lang="en-US" sz="2000" dirty="0">
              <a:solidFill>
                <a:srgbClr val="000000"/>
              </a:solidFill>
              <a:effectLst/>
              <a:latin typeface="Heiti SC Light" panose="02000000000000000000" pitchFamily="2" charset="-128"/>
              <a:ea typeface="Heiti SC Light" panose="02000000000000000000" pitchFamily="2" charset="-128"/>
            </a:endParaRPr>
          </a:p>
          <a:p>
            <a:r>
              <a:rPr lang="en-US" sz="2000" dirty="0">
                <a:solidFill>
                  <a:srgbClr val="000000"/>
                </a:solidFill>
                <a:effectLst/>
                <a:latin typeface="Apple Color Emoji" pitchFamily="2" charset="0"/>
                <a:ea typeface="Heiti SC Light" panose="02000000000000000000" pitchFamily="2" charset="-128"/>
              </a:rPr>
              <a:t>✅</a:t>
            </a:r>
            <a:r>
              <a:rPr lang="en-US" sz="2000" dirty="0">
                <a:solidFill>
                  <a:srgbClr val="000000"/>
                </a:solidFill>
                <a:effectLst/>
                <a:latin typeface="Heiti SC Light" panose="02000000000000000000" pitchFamily="2" charset="-128"/>
                <a:ea typeface="Heiti SC Light" panose="02000000000000000000" pitchFamily="2" charset="-128"/>
              </a:rPr>
              <a:t> Learn the rules so you can break them, redefine, recodify them, and unlearn.</a:t>
            </a:r>
          </a:p>
          <a:p>
            <a:endParaRPr lang="en-US" sz="2000" dirty="0">
              <a:solidFill>
                <a:srgbClr val="000000"/>
              </a:solidFill>
              <a:effectLst/>
              <a:latin typeface="Heiti SC Light" panose="02000000000000000000" pitchFamily="2" charset="-128"/>
              <a:ea typeface="Heiti SC Light" panose="02000000000000000000" pitchFamily="2" charset="-128"/>
            </a:endParaRPr>
          </a:p>
          <a:p>
            <a:r>
              <a:rPr lang="en-US" sz="2000" dirty="0">
                <a:solidFill>
                  <a:srgbClr val="000000"/>
                </a:solidFill>
                <a:effectLst/>
                <a:latin typeface="Apple Color Emoji" pitchFamily="2" charset="0"/>
                <a:ea typeface="Heiti SC Light" panose="02000000000000000000" pitchFamily="2" charset="-128"/>
              </a:rPr>
              <a:t>✅</a:t>
            </a:r>
            <a:r>
              <a:rPr lang="en-US" sz="2000" dirty="0">
                <a:solidFill>
                  <a:srgbClr val="000000"/>
                </a:solidFill>
                <a:effectLst/>
                <a:latin typeface="Heiti SC Light" panose="02000000000000000000" pitchFamily="2" charset="-128"/>
                <a:ea typeface="Heiti SC Light" panose="02000000000000000000" pitchFamily="2" charset="-128"/>
              </a:rPr>
              <a:t> Be more humane. No person is an island. If anything, we are more like an archipelago and. Understand being a good neighbor and allyship strengthens the culture, the collective community and the world.  </a:t>
            </a:r>
          </a:p>
          <a:p>
            <a:endParaRPr lang="en-US" sz="2000" dirty="0">
              <a:solidFill>
                <a:srgbClr val="000000"/>
              </a:solidFill>
              <a:effectLst/>
              <a:latin typeface="Heiti SC Light" panose="02000000000000000000" pitchFamily="2" charset="-128"/>
              <a:ea typeface="Heiti SC Light" panose="02000000000000000000" pitchFamily="2" charset="-128"/>
            </a:endParaRPr>
          </a:p>
        </p:txBody>
      </p:sp>
      <p:sp>
        <p:nvSpPr>
          <p:cNvPr id="2" name="TextBox 1">
            <a:extLst>
              <a:ext uri="{FF2B5EF4-FFF2-40B4-BE49-F238E27FC236}">
                <a16:creationId xmlns:a16="http://schemas.microsoft.com/office/drawing/2014/main" id="{87A27CEB-D49C-26AE-B353-D01819E27A25}"/>
              </a:ext>
            </a:extLst>
          </p:cNvPr>
          <p:cNvSpPr txBox="1"/>
          <p:nvPr/>
        </p:nvSpPr>
        <p:spPr>
          <a:xfrm>
            <a:off x="6096000" y="6476380"/>
            <a:ext cx="6124072" cy="369332"/>
          </a:xfrm>
          <a:prstGeom prst="rect">
            <a:avLst/>
          </a:prstGeom>
          <a:noFill/>
        </p:spPr>
        <p:txBody>
          <a:bodyPr wrap="square">
            <a:spAutoFit/>
          </a:bodyPr>
          <a:lstStyle/>
          <a:p>
            <a:pPr algn="r"/>
            <a:r>
              <a:rPr lang="en-US" b="1" dirty="0">
                <a:solidFill>
                  <a:srgbClr val="000000"/>
                </a:solidFill>
                <a:latin typeface="HEITI TC MEDIUM" pitchFamily="2" charset="-128"/>
                <a:ea typeface="HEITI TC MEDIUM" pitchFamily="2" charset="-128"/>
              </a:rPr>
              <a:t>@</a:t>
            </a:r>
            <a:r>
              <a:rPr lang="en-US" b="1" dirty="0" err="1">
                <a:solidFill>
                  <a:srgbClr val="000000"/>
                </a:solidFill>
                <a:latin typeface="HEITI TC MEDIUM" pitchFamily="2" charset="-128"/>
                <a:ea typeface="HEITI TC MEDIUM" pitchFamily="2" charset="-128"/>
              </a:rPr>
              <a:t>erinjerri</a:t>
            </a:r>
            <a:endParaRPr lang="en-US" b="1" dirty="0">
              <a:solidFill>
                <a:srgbClr val="000000"/>
              </a:solidFill>
              <a:latin typeface="HEITI TC MEDIUM" pitchFamily="2" charset="-128"/>
              <a:ea typeface="HEITI TC MEDIUM" pitchFamily="2" charset="-128"/>
            </a:endParaRPr>
          </a:p>
        </p:txBody>
      </p:sp>
      <p:sp>
        <p:nvSpPr>
          <p:cNvPr id="7" name="TextBox 6">
            <a:extLst>
              <a:ext uri="{FF2B5EF4-FFF2-40B4-BE49-F238E27FC236}">
                <a16:creationId xmlns:a16="http://schemas.microsoft.com/office/drawing/2014/main" id="{DDB9DAC9-050E-781D-4967-D8C340C97C44}"/>
              </a:ext>
            </a:extLst>
          </p:cNvPr>
          <p:cNvSpPr txBox="1"/>
          <p:nvPr/>
        </p:nvSpPr>
        <p:spPr>
          <a:xfrm>
            <a:off x="152400" y="65291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39249976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237"/>
        <p:cNvGrpSpPr/>
        <p:nvPr/>
      </p:nvGrpSpPr>
      <p:grpSpPr>
        <a:xfrm>
          <a:off x="0" y="0"/>
          <a:ext cx="0" cy="0"/>
          <a:chOff x="0" y="0"/>
          <a:chExt cx="0" cy="0"/>
        </a:xfrm>
      </p:grpSpPr>
      <p:sp>
        <p:nvSpPr>
          <p:cNvPr id="238" name="Google Shape;238;p67"/>
          <p:cNvSpPr txBox="1"/>
          <p:nvPr/>
        </p:nvSpPr>
        <p:spPr>
          <a:xfrm>
            <a:off x="0" y="2275368"/>
            <a:ext cx="12192000" cy="3323946"/>
          </a:xfrm>
          <a:prstGeom prst="rect">
            <a:avLst/>
          </a:prstGeom>
          <a:noFill/>
          <a:ln>
            <a:noFill/>
          </a:ln>
        </p:spPr>
        <p:txBody>
          <a:bodyPr spcFirstLastPara="1" wrap="square" lIns="91433" tIns="45700" rIns="91433" bIns="45700" anchor="t" anchorCtr="0">
            <a:spAutoFit/>
          </a:bodyPr>
          <a:lstStyle/>
          <a:p>
            <a:pPr marL="93131" algn="ctr">
              <a:lnSpc>
                <a:spcPct val="150000"/>
              </a:lnSpc>
              <a:buClr>
                <a:schemeClr val="dk1"/>
              </a:buClr>
              <a:buSzPts val="1100"/>
            </a:pPr>
            <a:r>
              <a:rPr lang="en-US" sz="7000" b="1" dirty="0">
                <a:solidFill>
                  <a:srgbClr val="000000"/>
                </a:solidFill>
                <a:highlight>
                  <a:srgbClr val="CF9E02"/>
                </a:highlight>
                <a:latin typeface="Hellix Black" pitchFamily="2" charset="77"/>
                <a:ea typeface="Questrial"/>
                <a:cs typeface="Questrial"/>
                <a:sym typeface="Questrial"/>
              </a:rPr>
              <a:t>We</a:t>
            </a:r>
            <a:r>
              <a:rPr lang="en-US" sz="7000" dirty="0">
                <a:solidFill>
                  <a:schemeClr val="dk1"/>
                </a:solidFill>
                <a:latin typeface="Hellix Black" pitchFamily="2" charset="77"/>
                <a:ea typeface="Questrial"/>
                <a:cs typeface="Questrial"/>
                <a:sym typeface="Questrial"/>
              </a:rPr>
              <a:t> </a:t>
            </a:r>
            <a:r>
              <a:rPr lang="en-US" sz="7000" dirty="0">
                <a:solidFill>
                  <a:schemeClr val="bg1"/>
                </a:solidFill>
                <a:latin typeface="Hellix Black" pitchFamily="2" charset="77"/>
                <a:ea typeface="Questrial"/>
                <a:cs typeface="Questrial"/>
                <a:sym typeface="Questrial"/>
              </a:rPr>
              <a:t>are the new electricity.</a:t>
            </a:r>
            <a:endParaRPr sz="7000" dirty="0">
              <a:solidFill>
                <a:schemeClr val="bg1"/>
              </a:solidFill>
              <a:latin typeface="Hellix Black" pitchFamily="2" charset="77"/>
            </a:endParaRPr>
          </a:p>
          <a:p>
            <a:pPr marL="93131" algn="ctr">
              <a:lnSpc>
                <a:spcPct val="150000"/>
              </a:lnSpc>
              <a:buClr>
                <a:schemeClr val="dk1"/>
              </a:buClr>
              <a:buSzPts val="1100"/>
            </a:pPr>
            <a:endParaRPr sz="7000" dirty="0">
              <a:solidFill>
                <a:srgbClr val="000000"/>
              </a:solidFill>
              <a:latin typeface="Hellix Black" pitchFamily="2" charset="77"/>
              <a:ea typeface="Arial"/>
              <a:cs typeface="Arial"/>
              <a:sym typeface="Arial"/>
            </a:endParaRPr>
          </a:p>
        </p:txBody>
      </p:sp>
      <p:sp>
        <p:nvSpPr>
          <p:cNvPr id="3" name="TextBox 2">
            <a:extLst>
              <a:ext uri="{FF2B5EF4-FFF2-40B4-BE49-F238E27FC236}">
                <a16:creationId xmlns:a16="http://schemas.microsoft.com/office/drawing/2014/main" id="{B5C934FB-2E65-95C9-001A-ED3B70BDE968}"/>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4" name="TextBox 3">
            <a:extLst>
              <a:ext uri="{FF2B5EF4-FFF2-40B4-BE49-F238E27FC236}">
                <a16:creationId xmlns:a16="http://schemas.microsoft.com/office/drawing/2014/main" id="{57B54091-3126-ABD8-6E47-1786882AB26A}"/>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17672713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237"/>
        <p:cNvGrpSpPr/>
        <p:nvPr/>
      </p:nvGrpSpPr>
      <p:grpSpPr>
        <a:xfrm>
          <a:off x="0" y="0"/>
          <a:ext cx="0" cy="0"/>
          <a:chOff x="0" y="0"/>
          <a:chExt cx="0" cy="0"/>
        </a:xfrm>
      </p:grpSpPr>
      <p:sp>
        <p:nvSpPr>
          <p:cNvPr id="238" name="Google Shape;238;p67"/>
          <p:cNvSpPr txBox="1"/>
          <p:nvPr/>
        </p:nvSpPr>
        <p:spPr>
          <a:xfrm>
            <a:off x="2303759" y="0"/>
            <a:ext cx="8274716" cy="6555600"/>
          </a:xfrm>
          <a:prstGeom prst="rect">
            <a:avLst/>
          </a:prstGeom>
          <a:noFill/>
          <a:ln>
            <a:noFill/>
          </a:ln>
        </p:spPr>
        <p:txBody>
          <a:bodyPr spcFirstLastPara="1" wrap="square" lIns="91433" tIns="45700" rIns="91433" bIns="45700" anchor="t" anchorCtr="0">
            <a:spAutoFit/>
          </a:bodyPr>
          <a:lstStyle/>
          <a:p>
            <a:pPr marL="93131">
              <a:lnSpc>
                <a:spcPct val="200000"/>
              </a:lnSpc>
              <a:buClr>
                <a:schemeClr val="dk1"/>
              </a:buClr>
              <a:buSzPts val="1100"/>
            </a:pPr>
            <a:r>
              <a:rPr lang="en-US" sz="3500" dirty="0">
                <a:solidFill>
                  <a:srgbClr val="000000"/>
                </a:solidFill>
                <a:latin typeface="Hellix Black" pitchFamily="2" charset="77"/>
                <a:ea typeface="Questrial"/>
                <a:cs typeface="Questrial"/>
                <a:sym typeface="Questrial"/>
              </a:rPr>
              <a:t>WA</a:t>
            </a:r>
            <a:r>
              <a:rPr lang="en-US" sz="3500" dirty="0">
                <a:solidFill>
                  <a:srgbClr val="000000"/>
                </a:solidFill>
                <a:highlight>
                  <a:srgbClr val="CF9E02"/>
                </a:highlight>
                <a:latin typeface="Hellix Black" pitchFamily="2" charset="77"/>
                <a:ea typeface="Questrial"/>
                <a:cs typeface="Questrial"/>
                <a:sym typeface="Questrial"/>
              </a:rPr>
              <a:t>C</a:t>
            </a:r>
            <a:r>
              <a:rPr lang="en-US" sz="3500" dirty="0">
                <a:solidFill>
                  <a:srgbClr val="000000"/>
                </a:solidFill>
                <a:latin typeface="Hellix Black" pitchFamily="2" charset="77"/>
                <a:ea typeface="Questrial"/>
                <a:cs typeface="Questrial"/>
                <a:sym typeface="Questrial"/>
              </a:rPr>
              <a:t>MI.</a:t>
            </a:r>
          </a:p>
          <a:p>
            <a:pPr marL="93131">
              <a:lnSpc>
                <a:spcPct val="200000"/>
              </a:lnSpc>
              <a:buClr>
                <a:schemeClr val="dk1"/>
              </a:buClr>
              <a:buSzPts val="1100"/>
            </a:pPr>
            <a:r>
              <a:rPr lang="en-US" sz="3500" dirty="0">
                <a:solidFill>
                  <a:schemeClr val="bg1"/>
                </a:solidFill>
                <a:latin typeface="Hellix Black" pitchFamily="2" charset="77"/>
                <a:ea typeface="Questrial"/>
                <a:cs typeface="Questrial"/>
                <a:sym typeface="Questrial"/>
              </a:rPr>
              <a:t>We All </a:t>
            </a:r>
            <a:r>
              <a:rPr lang="en-US" sz="3500" dirty="0">
                <a:solidFill>
                  <a:srgbClr val="000000"/>
                </a:solidFill>
                <a:highlight>
                  <a:srgbClr val="CF9E02"/>
                </a:highlight>
                <a:latin typeface="Hellix Black" pitchFamily="2" charset="77"/>
                <a:ea typeface="Questrial"/>
                <a:cs typeface="Questrial"/>
                <a:sym typeface="Questrial"/>
              </a:rPr>
              <a:t>Can</a:t>
            </a:r>
            <a:r>
              <a:rPr lang="en-US" sz="3500" dirty="0">
                <a:solidFill>
                  <a:schemeClr val="bg1"/>
                </a:solidFill>
                <a:latin typeface="Hellix Black" pitchFamily="2" charset="77"/>
                <a:ea typeface="Questrial"/>
                <a:cs typeface="Questrial"/>
                <a:sym typeface="Questrial"/>
              </a:rPr>
              <a:t> try and Make It. </a:t>
            </a:r>
            <a:endParaRPr sz="3500" dirty="0">
              <a:solidFill>
                <a:schemeClr val="bg1"/>
              </a:solidFill>
              <a:latin typeface="Hellix Black" pitchFamily="2" charset="77"/>
            </a:endParaRPr>
          </a:p>
          <a:p>
            <a:pPr marL="93131">
              <a:lnSpc>
                <a:spcPct val="200000"/>
              </a:lnSpc>
              <a:buClr>
                <a:schemeClr val="dk1"/>
              </a:buClr>
              <a:buSzPts val="1100"/>
            </a:pPr>
            <a:r>
              <a:rPr lang="en-US" sz="3500" dirty="0">
                <a:solidFill>
                  <a:schemeClr val="bg1"/>
                </a:solidFill>
                <a:latin typeface="Hellix Black" pitchFamily="2" charset="77"/>
                <a:ea typeface="Arial"/>
                <a:cs typeface="Arial"/>
                <a:sym typeface="Arial"/>
              </a:rPr>
              <a:t>All</a:t>
            </a:r>
          </a:p>
          <a:p>
            <a:pPr marL="93131">
              <a:lnSpc>
                <a:spcPct val="200000"/>
              </a:lnSpc>
              <a:buClr>
                <a:schemeClr val="dk1"/>
              </a:buClr>
              <a:buSzPts val="1100"/>
            </a:pPr>
            <a:r>
              <a:rPr lang="en-US" sz="3500" dirty="0">
                <a:solidFill>
                  <a:srgbClr val="000000"/>
                </a:solidFill>
                <a:highlight>
                  <a:srgbClr val="CF9E02"/>
                </a:highlight>
                <a:latin typeface="Hellix Black" pitchFamily="2" charset="77"/>
                <a:ea typeface="Arial"/>
                <a:cs typeface="Arial"/>
                <a:sym typeface="Arial"/>
              </a:rPr>
              <a:t>Can</a:t>
            </a:r>
            <a:r>
              <a:rPr lang="en-US" sz="3500" dirty="0">
                <a:solidFill>
                  <a:schemeClr val="bg1"/>
                </a:solidFill>
                <a:latin typeface="Hellix Black" pitchFamily="2" charset="77"/>
                <a:ea typeface="Arial"/>
                <a:cs typeface="Arial"/>
                <a:sym typeface="Arial"/>
              </a:rPr>
              <a:t> Try</a:t>
            </a:r>
          </a:p>
          <a:p>
            <a:pPr marL="93131">
              <a:lnSpc>
                <a:spcPct val="200000"/>
              </a:lnSpc>
              <a:buClr>
                <a:schemeClr val="dk1"/>
              </a:buClr>
              <a:buSzPts val="1100"/>
            </a:pPr>
            <a:r>
              <a:rPr lang="en-US" sz="3500" dirty="0">
                <a:solidFill>
                  <a:schemeClr val="bg1"/>
                </a:solidFill>
                <a:latin typeface="Hellix Black" pitchFamily="2" charset="77"/>
                <a:ea typeface="Arial"/>
                <a:cs typeface="Arial"/>
                <a:sym typeface="Arial"/>
              </a:rPr>
              <a:t>Make</a:t>
            </a:r>
          </a:p>
          <a:p>
            <a:pPr marL="93131">
              <a:lnSpc>
                <a:spcPct val="200000"/>
              </a:lnSpc>
              <a:buClr>
                <a:schemeClr val="dk1"/>
              </a:buClr>
              <a:buSzPts val="1100"/>
            </a:pPr>
            <a:r>
              <a:rPr lang="en-US" sz="3500" dirty="0">
                <a:solidFill>
                  <a:schemeClr val="bg1"/>
                </a:solidFill>
                <a:latin typeface="Hellix Black" pitchFamily="2" charset="77"/>
                <a:ea typeface="Arial"/>
                <a:cs typeface="Arial"/>
                <a:sym typeface="Arial"/>
              </a:rPr>
              <a:t>It.</a:t>
            </a:r>
            <a:endParaRPr sz="3500" dirty="0">
              <a:solidFill>
                <a:schemeClr val="bg1"/>
              </a:solidFill>
              <a:latin typeface="Hellix Black" pitchFamily="2" charset="77"/>
              <a:ea typeface="Arial"/>
              <a:cs typeface="Arial"/>
              <a:sym typeface="Arial"/>
            </a:endParaRPr>
          </a:p>
        </p:txBody>
      </p:sp>
      <p:sp>
        <p:nvSpPr>
          <p:cNvPr id="2" name="TextBox 1">
            <a:extLst>
              <a:ext uri="{FF2B5EF4-FFF2-40B4-BE49-F238E27FC236}">
                <a16:creationId xmlns:a16="http://schemas.microsoft.com/office/drawing/2014/main" id="{469EB157-E94A-D419-BC0B-A134359F71CF}"/>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94F605CB-2600-E2E2-6344-5A974B07F4D1}"/>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4892569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5" name="Picture 4" descr="A person wearing a crown holding flowers&#10;&#10;Description automatically generated with medium confidence">
            <a:extLst>
              <a:ext uri="{FF2B5EF4-FFF2-40B4-BE49-F238E27FC236}">
                <a16:creationId xmlns:a16="http://schemas.microsoft.com/office/drawing/2014/main" id="{2881DEA9-EF03-B272-A8A8-44D955C2DEC6}"/>
              </a:ext>
            </a:extLst>
          </p:cNvPr>
          <p:cNvPicPr>
            <a:picLocks noChangeAspect="1"/>
          </p:cNvPicPr>
          <p:nvPr/>
        </p:nvPicPr>
        <p:blipFill>
          <a:blip r:embed="rId3"/>
          <a:stretch>
            <a:fillRect/>
          </a:stretch>
        </p:blipFill>
        <p:spPr>
          <a:xfrm>
            <a:off x="4271166" y="223641"/>
            <a:ext cx="7963506" cy="4479472"/>
          </a:xfrm>
          <a:prstGeom prst="rect">
            <a:avLst/>
          </a:prstGeom>
        </p:spPr>
      </p:pic>
      <p:sp>
        <p:nvSpPr>
          <p:cNvPr id="238" name="Google Shape;238;p67"/>
          <p:cNvSpPr txBox="1"/>
          <p:nvPr/>
        </p:nvSpPr>
        <p:spPr>
          <a:xfrm>
            <a:off x="1624686" y="1120931"/>
            <a:ext cx="4960878" cy="4708941"/>
          </a:xfrm>
          <a:prstGeom prst="rect">
            <a:avLst/>
          </a:prstGeom>
          <a:noFill/>
          <a:ln>
            <a:noFill/>
          </a:ln>
        </p:spPr>
        <p:txBody>
          <a:bodyPr spcFirstLastPara="1" wrap="square" lIns="91433" tIns="45700" rIns="91433" bIns="45700" anchor="t" anchorCtr="0">
            <a:spAutoFit/>
          </a:bodyPr>
          <a:lstStyle/>
          <a:p>
            <a:pPr marL="93131">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We can rule </a:t>
            </a:r>
          </a:p>
          <a:p>
            <a:pPr marL="93131">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over as queens </a:t>
            </a:r>
          </a:p>
          <a:p>
            <a:pPr marL="93131">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and princesses</a:t>
            </a:r>
          </a:p>
          <a:p>
            <a:pPr marL="93131">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of the universe.</a:t>
            </a:r>
          </a:p>
        </p:txBody>
      </p:sp>
      <p:grpSp>
        <p:nvGrpSpPr>
          <p:cNvPr id="13" name="Group 12">
            <a:extLst>
              <a:ext uri="{FF2B5EF4-FFF2-40B4-BE49-F238E27FC236}">
                <a16:creationId xmlns:a16="http://schemas.microsoft.com/office/drawing/2014/main" id="{91555EE0-E487-F538-A895-4DC4766E14EC}"/>
              </a:ext>
            </a:extLst>
          </p:cNvPr>
          <p:cNvGrpSpPr/>
          <p:nvPr/>
        </p:nvGrpSpPr>
        <p:grpSpPr>
          <a:xfrm>
            <a:off x="3648780" y="2290113"/>
            <a:ext cx="2786903" cy="2498302"/>
            <a:chOff x="3648780" y="2290113"/>
            <a:chExt cx="2786903" cy="2498302"/>
          </a:xfrm>
        </p:grpSpPr>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2B603EF3-C553-7ABA-31F1-3F5E4FC34B5C}"/>
                    </a:ext>
                  </a:extLst>
                </p14:cNvPr>
                <p14:cNvContentPartPr/>
                <p14:nvPr/>
              </p14:nvContentPartPr>
              <p14:xfrm>
                <a:off x="3939083" y="2651913"/>
                <a:ext cx="2496600" cy="605520"/>
              </p14:xfrm>
            </p:contentPart>
          </mc:Choice>
          <mc:Fallback xmlns="">
            <p:pic>
              <p:nvPicPr>
                <p:cNvPr id="7" name="Ink 6">
                  <a:extLst>
                    <a:ext uri="{FF2B5EF4-FFF2-40B4-BE49-F238E27FC236}">
                      <a16:creationId xmlns:a16="http://schemas.microsoft.com/office/drawing/2014/main" id="{2B603EF3-C553-7ABA-31F1-3F5E4FC34B5C}"/>
                    </a:ext>
                  </a:extLst>
                </p:cNvPr>
                <p:cNvPicPr/>
                <p:nvPr/>
              </p:nvPicPr>
              <p:blipFill>
                <a:blip r:embed="rId5"/>
                <a:stretch>
                  <a:fillRect/>
                </a:stretch>
              </p:blipFill>
              <p:spPr>
                <a:xfrm>
                  <a:off x="3930084" y="2642913"/>
                  <a:ext cx="2514237" cy="623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12D3EC49-1559-7166-2911-780424DCF040}"/>
                    </a:ext>
                  </a:extLst>
                </p14:cNvPr>
                <p14:cNvContentPartPr/>
                <p14:nvPr/>
              </p14:nvContentPartPr>
              <p14:xfrm>
                <a:off x="3730000" y="2290113"/>
                <a:ext cx="2585160" cy="1329120"/>
              </p14:xfrm>
            </p:contentPart>
          </mc:Choice>
          <mc:Fallback xmlns="">
            <p:pic>
              <p:nvPicPr>
                <p:cNvPr id="8" name="Ink 7">
                  <a:extLst>
                    <a:ext uri="{FF2B5EF4-FFF2-40B4-BE49-F238E27FC236}">
                      <a16:creationId xmlns:a16="http://schemas.microsoft.com/office/drawing/2014/main" id="{12D3EC49-1559-7166-2911-780424DCF040}"/>
                    </a:ext>
                  </a:extLst>
                </p:cNvPr>
                <p:cNvPicPr/>
                <p:nvPr/>
              </p:nvPicPr>
              <p:blipFill>
                <a:blip r:embed="rId7"/>
                <a:stretch>
                  <a:fillRect/>
                </a:stretch>
              </p:blipFill>
              <p:spPr>
                <a:xfrm>
                  <a:off x="3721000" y="2281111"/>
                  <a:ext cx="2602800" cy="134676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B1C2634A-2295-2D08-32FC-B2A129FB8D2B}"/>
                    </a:ext>
                  </a:extLst>
                </p14:cNvPr>
                <p14:cNvContentPartPr/>
                <p14:nvPr/>
              </p14:nvContentPartPr>
              <p14:xfrm>
                <a:off x="3912382" y="3579214"/>
                <a:ext cx="1832811" cy="1188668"/>
              </p14:xfrm>
            </p:contentPart>
          </mc:Choice>
          <mc:Fallback xmlns="">
            <p:pic>
              <p:nvPicPr>
                <p:cNvPr id="10" name="Ink 9">
                  <a:extLst>
                    <a:ext uri="{FF2B5EF4-FFF2-40B4-BE49-F238E27FC236}">
                      <a16:creationId xmlns:a16="http://schemas.microsoft.com/office/drawing/2014/main" id="{B1C2634A-2295-2D08-32FC-B2A129FB8D2B}"/>
                    </a:ext>
                  </a:extLst>
                </p:cNvPr>
                <p:cNvPicPr/>
                <p:nvPr/>
              </p:nvPicPr>
              <p:blipFill>
                <a:blip r:embed="rId9"/>
                <a:stretch>
                  <a:fillRect/>
                </a:stretch>
              </p:blipFill>
              <p:spPr>
                <a:xfrm>
                  <a:off x="3903380" y="3570212"/>
                  <a:ext cx="1850455" cy="1206313"/>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Ink 11">
                  <a:extLst>
                    <a:ext uri="{FF2B5EF4-FFF2-40B4-BE49-F238E27FC236}">
                      <a16:creationId xmlns:a16="http://schemas.microsoft.com/office/drawing/2014/main" id="{32087B75-C368-4E96-BC99-D9C0DEB5A5FF}"/>
                    </a:ext>
                  </a:extLst>
                </p14:cNvPr>
                <p14:cNvContentPartPr/>
                <p14:nvPr/>
              </p14:nvContentPartPr>
              <p14:xfrm>
                <a:off x="3648780" y="3678265"/>
                <a:ext cx="1296781" cy="1110150"/>
              </p14:xfrm>
            </p:contentPart>
          </mc:Choice>
          <mc:Fallback xmlns="">
            <p:pic>
              <p:nvPicPr>
                <p:cNvPr id="12" name="Ink 11">
                  <a:extLst>
                    <a:ext uri="{FF2B5EF4-FFF2-40B4-BE49-F238E27FC236}">
                      <a16:creationId xmlns:a16="http://schemas.microsoft.com/office/drawing/2014/main" id="{32087B75-C368-4E96-BC99-D9C0DEB5A5FF}"/>
                    </a:ext>
                  </a:extLst>
                </p:cNvPr>
                <p:cNvPicPr/>
                <p:nvPr/>
              </p:nvPicPr>
              <p:blipFill>
                <a:blip r:embed="rId11"/>
                <a:stretch>
                  <a:fillRect/>
                </a:stretch>
              </p:blipFill>
              <p:spPr>
                <a:xfrm>
                  <a:off x="3639780" y="3669266"/>
                  <a:ext cx="1314422" cy="1127789"/>
                </a:xfrm>
                <a:prstGeom prst="rect">
                  <a:avLst/>
                </a:prstGeom>
              </p:spPr>
            </p:pic>
          </mc:Fallback>
        </mc:AlternateContent>
      </p:grpSp>
      <p:sp>
        <p:nvSpPr>
          <p:cNvPr id="2" name="Google Shape;251;p67">
            <a:extLst>
              <a:ext uri="{FF2B5EF4-FFF2-40B4-BE49-F238E27FC236}">
                <a16:creationId xmlns:a16="http://schemas.microsoft.com/office/drawing/2014/main" id="{AC8EE9B1-D789-60E4-1345-5B3423541F46}"/>
              </a:ext>
            </a:extLst>
          </p:cNvPr>
          <p:cNvSpPr/>
          <p:nvPr/>
        </p:nvSpPr>
        <p:spPr>
          <a:xfrm>
            <a:off x="-9522" y="-75059"/>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3" name="Google Shape;252;p67">
            <a:extLst>
              <a:ext uri="{FF2B5EF4-FFF2-40B4-BE49-F238E27FC236}">
                <a16:creationId xmlns:a16="http://schemas.microsoft.com/office/drawing/2014/main" id="{77E28E3C-C0E1-F82B-50FC-CCF22803F641}"/>
              </a:ext>
            </a:extLst>
          </p:cNvPr>
          <p:cNvSpPr txBox="1"/>
          <p:nvPr/>
        </p:nvSpPr>
        <p:spPr>
          <a:xfrm rot="16200000">
            <a:off x="-2528846" y="3214369"/>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THE FANTASY IS REAL.</a:t>
            </a:r>
            <a:endParaRPr sz="4000" dirty="0">
              <a:solidFill>
                <a:srgbClr val="000000"/>
              </a:solidFill>
              <a:latin typeface="Hellix Black" pitchFamily="2" charset="77"/>
              <a:ea typeface="Arial"/>
              <a:cs typeface="Arial"/>
              <a:sym typeface="Arial"/>
            </a:endParaRPr>
          </a:p>
        </p:txBody>
      </p:sp>
      <p:pic>
        <p:nvPicPr>
          <p:cNvPr id="6" name="Picture 5" descr="A person wearing a hat&#10;&#10;Description automatically generated with low confidence">
            <a:extLst>
              <a:ext uri="{FF2B5EF4-FFF2-40B4-BE49-F238E27FC236}">
                <a16:creationId xmlns:a16="http://schemas.microsoft.com/office/drawing/2014/main" id="{F42A0706-DF12-303C-F2D6-1043C3068DC2}"/>
              </a:ext>
            </a:extLst>
          </p:cNvPr>
          <p:cNvPicPr>
            <a:picLocks noChangeAspect="1"/>
          </p:cNvPicPr>
          <p:nvPr/>
        </p:nvPicPr>
        <p:blipFill>
          <a:blip r:embed="rId12"/>
          <a:stretch>
            <a:fillRect/>
          </a:stretch>
        </p:blipFill>
        <p:spPr>
          <a:xfrm>
            <a:off x="9124247" y="3429000"/>
            <a:ext cx="2644853" cy="3182526"/>
          </a:xfrm>
          <a:prstGeom prst="rect">
            <a:avLst/>
          </a:prstGeom>
        </p:spPr>
      </p:pic>
    </p:spTree>
    <p:extLst>
      <p:ext uri="{BB962C8B-B14F-4D97-AF65-F5344CB8AC3E}">
        <p14:creationId xmlns:p14="http://schemas.microsoft.com/office/powerpoint/2010/main" val="64883340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67"/>
          <p:cNvSpPr txBox="1"/>
          <p:nvPr/>
        </p:nvSpPr>
        <p:spPr>
          <a:xfrm>
            <a:off x="1474938" y="1625758"/>
            <a:ext cx="8274716" cy="2400617"/>
          </a:xfrm>
          <a:prstGeom prst="rect">
            <a:avLst/>
          </a:prstGeom>
          <a:noFill/>
          <a:ln>
            <a:noFill/>
          </a:ln>
        </p:spPr>
        <p:txBody>
          <a:bodyPr spcFirstLastPara="1" wrap="square" lIns="91433" tIns="45700" rIns="91433" bIns="45700" anchor="t" anchorCtr="0">
            <a:spAutoFit/>
          </a:bodyPr>
          <a:lstStyle/>
          <a:p>
            <a:pPr marL="93131">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We can </a:t>
            </a:r>
            <a:r>
              <a:rPr lang="en-US" sz="5000" dirty="0">
                <a:solidFill>
                  <a:srgbClr val="17968D"/>
                </a:solidFill>
                <a:latin typeface="Hellix Black" pitchFamily="2" charset="77"/>
                <a:ea typeface="Questrial"/>
                <a:cs typeface="Questrial"/>
                <a:sym typeface="Questrial"/>
              </a:rPr>
              <a:t>lead</a:t>
            </a:r>
            <a:r>
              <a:rPr lang="en-US" sz="5000" dirty="0">
                <a:solidFill>
                  <a:schemeClr val="dk1"/>
                </a:solidFill>
                <a:latin typeface="Hellix Black" pitchFamily="2" charset="77"/>
                <a:ea typeface="Questrial"/>
                <a:cs typeface="Questrial"/>
                <a:sym typeface="Questrial"/>
              </a:rPr>
              <a:t> </a:t>
            </a:r>
          </a:p>
          <a:p>
            <a:pPr marL="93131">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the country.</a:t>
            </a:r>
            <a:endParaRPr sz="5000" dirty="0">
              <a:solidFill>
                <a:srgbClr val="000000"/>
              </a:solidFill>
              <a:latin typeface="Hellix Black" pitchFamily="2" charset="77"/>
              <a:ea typeface="Arial"/>
              <a:cs typeface="Arial"/>
              <a:sym typeface="Arial"/>
            </a:endParaRPr>
          </a:p>
        </p:txBody>
      </p:sp>
      <p:pic>
        <p:nvPicPr>
          <p:cNvPr id="14" name="Picture 13" descr="A picture containing text, person, person&#10;&#10;Description automatically generated">
            <a:extLst>
              <a:ext uri="{FF2B5EF4-FFF2-40B4-BE49-F238E27FC236}">
                <a16:creationId xmlns:a16="http://schemas.microsoft.com/office/drawing/2014/main" id="{3B92D5D8-F2B2-1B23-7F11-4AA297CF889A}"/>
              </a:ext>
            </a:extLst>
          </p:cNvPr>
          <p:cNvPicPr>
            <a:picLocks noChangeAspect="1"/>
          </p:cNvPicPr>
          <p:nvPr/>
        </p:nvPicPr>
        <p:blipFill>
          <a:blip r:embed="rId3"/>
          <a:stretch>
            <a:fillRect/>
          </a:stretch>
        </p:blipFill>
        <p:spPr>
          <a:xfrm>
            <a:off x="5334000" y="0"/>
            <a:ext cx="6858000" cy="6858000"/>
          </a:xfrm>
          <a:prstGeom prst="rect">
            <a:avLst/>
          </a:prstGeom>
        </p:spPr>
      </p:pic>
      <p:sp>
        <p:nvSpPr>
          <p:cNvPr id="17" name="Google Shape;251;p67">
            <a:extLst>
              <a:ext uri="{FF2B5EF4-FFF2-40B4-BE49-F238E27FC236}">
                <a16:creationId xmlns:a16="http://schemas.microsoft.com/office/drawing/2014/main" id="{2791B7EA-6859-344C-B573-8DE78D903699}"/>
              </a:ext>
            </a:extLst>
          </p:cNvPr>
          <p:cNvSpPr/>
          <p:nvPr/>
        </p:nvSpPr>
        <p:spPr>
          <a:xfrm>
            <a:off x="-7200" y="-150118"/>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18" name="Google Shape;252;p67">
            <a:extLst>
              <a:ext uri="{FF2B5EF4-FFF2-40B4-BE49-F238E27FC236}">
                <a16:creationId xmlns:a16="http://schemas.microsoft.com/office/drawing/2014/main" id="{BA3FC0CC-7204-EB90-2130-1005CF7FE9C0}"/>
              </a:ext>
            </a:extLst>
          </p:cNvPr>
          <p:cNvSpPr txBox="1"/>
          <p:nvPr/>
        </p:nvSpPr>
        <p:spPr>
          <a:xfrm rot="16200000">
            <a:off x="-2526524" y="3139310"/>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THE REALITY IS BETTER.</a:t>
            </a:r>
            <a:endParaRPr sz="4000" dirty="0">
              <a:solidFill>
                <a:srgbClr val="000000"/>
              </a:solidFill>
              <a:latin typeface="Hellix Black" pitchFamily="2" charset="77"/>
              <a:ea typeface="Arial"/>
              <a:cs typeface="Arial"/>
              <a:sym typeface="Arial"/>
            </a:endParaRPr>
          </a:p>
        </p:txBody>
      </p:sp>
    </p:spTree>
    <p:extLst>
      <p:ext uri="{BB962C8B-B14F-4D97-AF65-F5344CB8AC3E}">
        <p14:creationId xmlns:p14="http://schemas.microsoft.com/office/powerpoint/2010/main" val="261434801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3" name="Picture 2" descr="A picture containing person, person, indoor&#10;&#10;Description automatically generated">
            <a:extLst>
              <a:ext uri="{FF2B5EF4-FFF2-40B4-BE49-F238E27FC236}">
                <a16:creationId xmlns:a16="http://schemas.microsoft.com/office/drawing/2014/main" id="{4CF30D09-7D24-02D1-9109-774DB201707A}"/>
              </a:ext>
            </a:extLst>
          </p:cNvPr>
          <p:cNvPicPr>
            <a:picLocks noChangeAspect="1"/>
          </p:cNvPicPr>
          <p:nvPr/>
        </p:nvPicPr>
        <p:blipFill>
          <a:blip r:embed="rId3"/>
          <a:stretch>
            <a:fillRect/>
          </a:stretch>
        </p:blipFill>
        <p:spPr>
          <a:xfrm>
            <a:off x="1474938" y="-286708"/>
            <a:ext cx="10717062" cy="7144708"/>
          </a:xfrm>
          <a:prstGeom prst="rect">
            <a:avLst/>
          </a:prstGeom>
        </p:spPr>
      </p:pic>
      <p:sp>
        <p:nvSpPr>
          <p:cNvPr id="238" name="Google Shape;238;p67"/>
          <p:cNvSpPr txBox="1"/>
          <p:nvPr/>
        </p:nvSpPr>
        <p:spPr>
          <a:xfrm>
            <a:off x="1474937" y="1138762"/>
            <a:ext cx="8274716" cy="4708941"/>
          </a:xfrm>
          <a:prstGeom prst="rect">
            <a:avLst/>
          </a:prstGeom>
          <a:noFill/>
          <a:ln>
            <a:noFill/>
          </a:ln>
        </p:spPr>
        <p:txBody>
          <a:bodyPr spcFirstLastPara="1" wrap="square" lIns="91433" tIns="45700" rIns="91433" bIns="45700" anchor="t" anchorCtr="0">
            <a:spAutoFit/>
          </a:bodyPr>
          <a:lstStyle/>
          <a:p>
            <a:pPr marL="93131">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We can </a:t>
            </a:r>
            <a:r>
              <a:rPr lang="en-US" sz="5000" dirty="0">
                <a:solidFill>
                  <a:srgbClr val="17968D"/>
                </a:solidFill>
                <a:latin typeface="Hellix Black" pitchFamily="2" charset="77"/>
                <a:ea typeface="Questrial"/>
                <a:cs typeface="Questrial"/>
                <a:sym typeface="Questrial"/>
              </a:rPr>
              <a:t>build</a:t>
            </a:r>
            <a:r>
              <a:rPr lang="en-US" sz="5000" dirty="0">
                <a:solidFill>
                  <a:schemeClr val="dk1"/>
                </a:solidFill>
                <a:latin typeface="Hellix Black" pitchFamily="2" charset="77"/>
                <a:ea typeface="Questrial"/>
                <a:cs typeface="Questrial"/>
                <a:sym typeface="Questrial"/>
              </a:rPr>
              <a:t> </a:t>
            </a:r>
          </a:p>
          <a:p>
            <a:pPr marL="93131">
              <a:lnSpc>
                <a:spcPct val="150000"/>
              </a:lnSpc>
              <a:buClr>
                <a:schemeClr val="dk1"/>
              </a:buClr>
              <a:buSzPts val="1100"/>
            </a:pPr>
            <a:r>
              <a:rPr lang="en-US" sz="5000" dirty="0">
                <a:solidFill>
                  <a:schemeClr val="dk1"/>
                </a:solidFill>
                <a:latin typeface="Hellix Black" pitchFamily="2" charset="77"/>
                <a:ea typeface="Questrial"/>
                <a:cs typeface="Questrial"/>
                <a:sym typeface="Questrial"/>
              </a:rPr>
              <a:t>and </a:t>
            </a:r>
            <a:r>
              <a:rPr lang="en-US" sz="5000" dirty="0">
                <a:solidFill>
                  <a:srgbClr val="17968D"/>
                </a:solidFill>
                <a:latin typeface="Hellix Black" pitchFamily="2" charset="77"/>
                <a:ea typeface="Questrial"/>
                <a:cs typeface="Questrial"/>
                <a:sym typeface="Questrial"/>
              </a:rPr>
              <a:t>lead</a:t>
            </a:r>
            <a:r>
              <a:rPr lang="en-US" sz="5000" dirty="0">
                <a:solidFill>
                  <a:schemeClr val="dk1"/>
                </a:solidFill>
                <a:latin typeface="Hellix Black" pitchFamily="2" charset="77"/>
                <a:ea typeface="Questrial"/>
                <a:cs typeface="Questrial"/>
                <a:sym typeface="Questrial"/>
              </a:rPr>
              <a:t> </a:t>
            </a:r>
          </a:p>
          <a:p>
            <a:pPr marL="93131">
              <a:lnSpc>
                <a:spcPct val="150000"/>
              </a:lnSpc>
              <a:buClr>
                <a:schemeClr val="dk1"/>
              </a:buClr>
              <a:buSzPts val="1100"/>
            </a:pPr>
            <a:r>
              <a:rPr lang="en-US" sz="5000" dirty="0">
                <a:highlight>
                  <a:srgbClr val="17968D"/>
                </a:highlight>
                <a:latin typeface="Hellix Black" pitchFamily="2" charset="77"/>
                <a:ea typeface="Questrial"/>
                <a:cs typeface="Questrial"/>
                <a:sym typeface="Questrial"/>
              </a:rPr>
              <a:t>the metaverse</a:t>
            </a:r>
          </a:p>
          <a:p>
            <a:pPr marL="93131">
              <a:lnSpc>
                <a:spcPct val="150000"/>
              </a:lnSpc>
              <a:buClr>
                <a:schemeClr val="dk1"/>
              </a:buClr>
              <a:buSzPts val="1100"/>
            </a:pPr>
            <a:r>
              <a:rPr lang="en-US" sz="5000" dirty="0">
                <a:solidFill>
                  <a:srgbClr val="CF9E02"/>
                </a:solidFill>
                <a:highlight>
                  <a:srgbClr val="17968D"/>
                </a:highlight>
                <a:latin typeface="Hellix Black" pitchFamily="2" charset="77"/>
                <a:ea typeface="Questrial"/>
                <a:cs typeface="Questrial"/>
                <a:sym typeface="Questrial"/>
              </a:rPr>
              <a:t>grounded in reality.</a:t>
            </a:r>
            <a:endParaRPr sz="5000" dirty="0">
              <a:solidFill>
                <a:srgbClr val="CF9E02"/>
              </a:solidFill>
              <a:highlight>
                <a:srgbClr val="17968D"/>
              </a:highlight>
              <a:latin typeface="Hellix Black" pitchFamily="2" charset="77"/>
              <a:ea typeface="Arial"/>
              <a:cs typeface="Arial"/>
              <a:sym typeface="Arial"/>
            </a:endParaRPr>
          </a:p>
        </p:txBody>
      </p:sp>
      <p:grpSp>
        <p:nvGrpSpPr>
          <p:cNvPr id="10" name="Google Shape;250;p67">
            <a:extLst>
              <a:ext uri="{FF2B5EF4-FFF2-40B4-BE49-F238E27FC236}">
                <a16:creationId xmlns:a16="http://schemas.microsoft.com/office/drawing/2014/main" id="{FA6B20D1-806E-D0B3-3ECA-8FA9CF44376A}"/>
              </a:ext>
            </a:extLst>
          </p:cNvPr>
          <p:cNvGrpSpPr/>
          <p:nvPr/>
        </p:nvGrpSpPr>
        <p:grpSpPr>
          <a:xfrm>
            <a:off x="-7200" y="-150118"/>
            <a:ext cx="1482139" cy="7008118"/>
            <a:chOff x="666688" y="1589881"/>
            <a:chExt cx="834600" cy="3642000"/>
          </a:xfrm>
        </p:grpSpPr>
        <p:sp>
          <p:nvSpPr>
            <p:cNvPr id="11" name="Google Shape;251;p67">
              <a:extLst>
                <a:ext uri="{FF2B5EF4-FFF2-40B4-BE49-F238E27FC236}">
                  <a16:creationId xmlns:a16="http://schemas.microsoft.com/office/drawing/2014/main" id="{60F0D23B-B804-A046-8BB7-EB0DD2DFDA61}"/>
                </a:ext>
              </a:extLst>
            </p:cNvPr>
            <p:cNvSpPr/>
            <p:nvPr/>
          </p:nvSpPr>
          <p:spPr>
            <a:xfrm>
              <a:off x="666688" y="1589881"/>
              <a:ext cx="834600" cy="3642000"/>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12" name="Google Shape;252;p67">
              <a:extLst>
                <a:ext uri="{FF2B5EF4-FFF2-40B4-BE49-F238E27FC236}">
                  <a16:creationId xmlns:a16="http://schemas.microsoft.com/office/drawing/2014/main" id="{52F72369-D630-FF97-3727-25CD5F0EB49F}"/>
                </a:ext>
              </a:extLst>
            </p:cNvPr>
            <p:cNvSpPr txBox="1"/>
            <p:nvPr/>
          </p:nvSpPr>
          <p:spPr>
            <a:xfrm rot="16200000">
              <a:off x="-610381" y="3283973"/>
              <a:ext cx="3388800" cy="398592"/>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THE REALITY IS BETTER.</a:t>
              </a:r>
              <a:endParaRPr sz="4000" dirty="0">
                <a:solidFill>
                  <a:srgbClr val="000000"/>
                </a:solidFill>
                <a:latin typeface="Hellix Black" pitchFamily="2" charset="77"/>
                <a:ea typeface="Arial"/>
                <a:cs typeface="Arial"/>
                <a:sym typeface="Arial"/>
              </a:endParaRPr>
            </a:p>
          </p:txBody>
        </p:sp>
      </p:grpSp>
      <p:sp>
        <p:nvSpPr>
          <p:cNvPr id="4" name="TextBox 3">
            <a:extLst>
              <a:ext uri="{FF2B5EF4-FFF2-40B4-BE49-F238E27FC236}">
                <a16:creationId xmlns:a16="http://schemas.microsoft.com/office/drawing/2014/main" id="{7D146875-4F63-20A8-049D-ECEE981D145E}"/>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7EF34753-5B0A-551D-C180-FEEBC3EB33C4}"/>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Tree>
    <p:extLst>
      <p:ext uri="{BB962C8B-B14F-4D97-AF65-F5344CB8AC3E}">
        <p14:creationId xmlns:p14="http://schemas.microsoft.com/office/powerpoint/2010/main" val="393633781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17968D"/>
        </a:solidFill>
        <a:effectLst/>
      </p:bgPr>
    </p:bg>
    <p:spTree>
      <p:nvGrpSpPr>
        <p:cNvPr id="1" name="Shape 237"/>
        <p:cNvGrpSpPr/>
        <p:nvPr/>
      </p:nvGrpSpPr>
      <p:grpSpPr>
        <a:xfrm>
          <a:off x="0" y="0"/>
          <a:ext cx="0" cy="0"/>
          <a:chOff x="0" y="0"/>
          <a:chExt cx="0" cy="0"/>
        </a:xfrm>
      </p:grpSpPr>
      <p:pic>
        <p:nvPicPr>
          <p:cNvPr id="7" name="Picture 6" descr="Shape, rectangle&#10;&#10;Description automatically generated">
            <a:extLst>
              <a:ext uri="{FF2B5EF4-FFF2-40B4-BE49-F238E27FC236}">
                <a16:creationId xmlns:a16="http://schemas.microsoft.com/office/drawing/2014/main" id="{F10DDC30-813D-BA7B-CCB3-6484FEFDD829}"/>
              </a:ext>
            </a:extLst>
          </p:cNvPr>
          <p:cNvPicPr>
            <a:picLocks noChangeAspect="1"/>
          </p:cNvPicPr>
          <p:nvPr/>
        </p:nvPicPr>
        <p:blipFill>
          <a:blip r:embed="rId3"/>
          <a:stretch>
            <a:fillRect/>
          </a:stretch>
        </p:blipFill>
        <p:spPr>
          <a:xfrm>
            <a:off x="-1" y="0"/>
            <a:ext cx="12204601" cy="6865088"/>
          </a:xfrm>
          <a:prstGeom prst="rect">
            <a:avLst/>
          </a:prstGeom>
        </p:spPr>
      </p:pic>
      <p:sp>
        <p:nvSpPr>
          <p:cNvPr id="238" name="Google Shape;238;p67"/>
          <p:cNvSpPr txBox="1"/>
          <p:nvPr/>
        </p:nvSpPr>
        <p:spPr>
          <a:xfrm>
            <a:off x="0" y="0"/>
            <a:ext cx="12131566" cy="1631175"/>
          </a:xfrm>
          <a:prstGeom prst="rect">
            <a:avLst/>
          </a:prstGeom>
          <a:noFill/>
          <a:ln>
            <a:noFill/>
          </a:ln>
        </p:spPr>
        <p:txBody>
          <a:bodyPr spcFirstLastPara="1" wrap="square" lIns="91433" tIns="45700" rIns="91433" bIns="45700" anchor="t" anchorCtr="0">
            <a:spAutoFit/>
          </a:bodyPr>
          <a:lstStyle/>
          <a:p>
            <a:pPr marL="93131" algn="ctr">
              <a:lnSpc>
                <a:spcPct val="200000"/>
              </a:lnSpc>
              <a:buClr>
                <a:schemeClr val="dk1"/>
              </a:buClr>
              <a:buSzPts val="1100"/>
            </a:pPr>
            <a:r>
              <a:rPr lang="en-US" sz="5000" dirty="0">
                <a:solidFill>
                  <a:schemeClr val="bg1"/>
                </a:solidFill>
                <a:latin typeface="Hellix Black" pitchFamily="2" charset="77"/>
                <a:ea typeface="Questrial"/>
                <a:cs typeface="Questrial"/>
                <a:sym typeface="Questrial"/>
              </a:rPr>
              <a:t>REFERENCES</a:t>
            </a:r>
            <a:endParaRPr sz="5000" dirty="0">
              <a:solidFill>
                <a:schemeClr val="bg1"/>
              </a:solidFill>
              <a:latin typeface="Hellix Black" pitchFamily="2" charset="77"/>
              <a:ea typeface="Arial"/>
              <a:cs typeface="Arial"/>
              <a:sym typeface="Arial"/>
            </a:endParaRPr>
          </a:p>
        </p:txBody>
      </p:sp>
      <p:sp>
        <p:nvSpPr>
          <p:cNvPr id="2" name="TextBox 1">
            <a:extLst>
              <a:ext uri="{FF2B5EF4-FFF2-40B4-BE49-F238E27FC236}">
                <a16:creationId xmlns:a16="http://schemas.microsoft.com/office/drawing/2014/main" id="{469EB157-E94A-D419-BC0B-A134359F71CF}"/>
              </a:ext>
            </a:extLst>
          </p:cNvPr>
          <p:cNvSpPr txBox="1"/>
          <p:nvPr/>
        </p:nvSpPr>
        <p:spPr>
          <a:xfrm>
            <a:off x="0" y="6383825"/>
            <a:ext cx="2667000" cy="369332"/>
          </a:xfrm>
          <a:prstGeom prst="rect">
            <a:avLst/>
          </a:prstGeom>
          <a:noFill/>
        </p:spPr>
        <p:txBody>
          <a:bodyPr wrap="square" rtlCol="0">
            <a:spAutoFit/>
          </a:bodyPr>
          <a:lstStyle/>
          <a:p>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TechIntersections</a:t>
            </a:r>
            <a:endParaRPr lang="en-US" b="1" dirty="0">
              <a:solidFill>
                <a:schemeClr val="bg1"/>
              </a:solidFill>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94F605CB-2600-E2E2-6344-5A974B07F4D1}"/>
              </a:ext>
            </a:extLst>
          </p:cNvPr>
          <p:cNvSpPr txBox="1"/>
          <p:nvPr/>
        </p:nvSpPr>
        <p:spPr>
          <a:xfrm>
            <a:off x="6067928" y="6495756"/>
            <a:ext cx="6124072" cy="369332"/>
          </a:xfrm>
          <a:prstGeom prst="rect">
            <a:avLst/>
          </a:prstGeom>
          <a:noFill/>
        </p:spPr>
        <p:txBody>
          <a:bodyPr wrap="square">
            <a:spAutoFit/>
          </a:bodyPr>
          <a:lstStyle/>
          <a:p>
            <a:pPr algn="r"/>
            <a:r>
              <a:rPr lang="en-US" b="1" dirty="0">
                <a:solidFill>
                  <a:schemeClr val="bg1"/>
                </a:solidFill>
                <a:latin typeface="HEITI TC MEDIUM" pitchFamily="2" charset="-128"/>
                <a:ea typeface="HEITI TC MEDIUM" pitchFamily="2" charset="-128"/>
              </a:rPr>
              <a:t>@</a:t>
            </a:r>
            <a:r>
              <a:rPr lang="en-US" b="1" dirty="0" err="1">
                <a:solidFill>
                  <a:schemeClr val="bg1"/>
                </a:solidFill>
                <a:latin typeface="HEITI TC MEDIUM" pitchFamily="2" charset="-128"/>
                <a:ea typeface="HEITI TC MEDIUM" pitchFamily="2" charset="-128"/>
              </a:rPr>
              <a:t>erinjerri</a:t>
            </a:r>
            <a:endParaRPr lang="en-US" b="1" dirty="0">
              <a:solidFill>
                <a:schemeClr val="bg1"/>
              </a:solidFill>
              <a:latin typeface="HEITI TC MEDIUM" pitchFamily="2" charset="-128"/>
              <a:ea typeface="HEITI TC MEDIUM" pitchFamily="2" charset="-128"/>
            </a:endParaRPr>
          </a:p>
        </p:txBody>
      </p:sp>
      <p:sp>
        <p:nvSpPr>
          <p:cNvPr id="5" name="TextBox 4">
            <a:extLst>
              <a:ext uri="{FF2B5EF4-FFF2-40B4-BE49-F238E27FC236}">
                <a16:creationId xmlns:a16="http://schemas.microsoft.com/office/drawing/2014/main" id="{BD0D359D-FCA7-6089-8689-D11CAF1E40AC}"/>
              </a:ext>
            </a:extLst>
          </p:cNvPr>
          <p:cNvSpPr txBox="1"/>
          <p:nvPr/>
        </p:nvSpPr>
        <p:spPr>
          <a:xfrm>
            <a:off x="350616" y="1939017"/>
            <a:ext cx="11780950" cy="6986528"/>
          </a:xfrm>
          <a:prstGeom prst="rect">
            <a:avLst/>
          </a:prstGeom>
          <a:noFill/>
        </p:spPr>
        <p:txBody>
          <a:bodyPr wrap="square">
            <a:spAutoFit/>
          </a:bodyPr>
          <a:lstStyle/>
          <a:p>
            <a:r>
              <a:rPr lang="en-US" sz="1400" dirty="0">
                <a:effectLst/>
                <a:latin typeface="Heiti TC Medium" pitchFamily="2" charset="-128"/>
                <a:ea typeface="Heiti TC Medium" pitchFamily="2" charset="-128"/>
              </a:rPr>
              <a:t>Jerald, Jason. The VR Book: Human Centered Design for Virtual Reality. </a:t>
            </a:r>
            <a:r>
              <a:rPr lang="en-US" sz="1400" dirty="0">
                <a:latin typeface="Heiti TC Medium" pitchFamily="2" charset="-128"/>
                <a:ea typeface="Heiti TC Medium" pitchFamily="2" charset="-128"/>
              </a:rPr>
              <a:t>ACM. 2016. </a:t>
            </a:r>
          </a:p>
          <a:p>
            <a:endParaRPr lang="en-US" sz="1400" dirty="0">
              <a:effectLst/>
              <a:latin typeface="Heiti TC Medium" pitchFamily="2" charset="-128"/>
              <a:ea typeface="Heiti TC Medium" pitchFamily="2" charset="-128"/>
            </a:endParaRPr>
          </a:p>
          <a:p>
            <a:r>
              <a:rPr lang="en-US" sz="1400" dirty="0">
                <a:effectLst/>
                <a:latin typeface="Heiti TC Medium" pitchFamily="2" charset="-128"/>
                <a:ea typeface="Heiti TC Medium" pitchFamily="2" charset="-128"/>
              </a:rPr>
              <a:t>Lynch, Shana “Andrew Ng: Why AI Is the New Electricity” 2017, 11 March. </a:t>
            </a:r>
          </a:p>
          <a:p>
            <a:r>
              <a:rPr lang="en-US" sz="1400" u="sng" dirty="0">
                <a:solidFill>
                  <a:srgbClr val="DCA10D"/>
                </a:solidFill>
                <a:effectLst/>
                <a:latin typeface="Heiti TC Medium" pitchFamily="2" charset="-128"/>
                <a:ea typeface="Heiti TC Medium" pitchFamily="2" charset="-128"/>
                <a:hlinkClick r:id="rId4"/>
              </a:rPr>
              <a:t>https://www.gsb.stanford.edu/insights/andrew-ng-why-ai-new-electricity</a:t>
            </a:r>
            <a:endParaRPr lang="en-US" sz="1400" dirty="0">
              <a:solidFill>
                <a:srgbClr val="DCA10D"/>
              </a:solidFill>
              <a:effectLst/>
              <a:latin typeface="Heiti TC Medium" pitchFamily="2" charset="-128"/>
              <a:ea typeface="Heiti TC Medium" pitchFamily="2" charset="-128"/>
            </a:endParaRPr>
          </a:p>
          <a:p>
            <a:endParaRPr lang="en-US" sz="1400" dirty="0">
              <a:effectLst/>
              <a:latin typeface="Heiti TC Medium" pitchFamily="2" charset="-128"/>
              <a:ea typeface="Heiti TC Medium" pitchFamily="2" charset="-128"/>
            </a:endParaRPr>
          </a:p>
          <a:p>
            <a:r>
              <a:rPr lang="en-US" sz="1400" dirty="0">
                <a:effectLst/>
                <a:latin typeface="Heiti TC Medium" pitchFamily="2" charset="-128"/>
                <a:ea typeface="Heiti TC Medium" pitchFamily="2" charset="-128"/>
              </a:rPr>
              <a:t>Nakamoto, Satoshi. “</a:t>
            </a:r>
            <a:r>
              <a:rPr lang="en-US" sz="1400" dirty="0" err="1">
                <a:effectLst/>
                <a:latin typeface="Heiti TC Medium" pitchFamily="2" charset="-128"/>
                <a:ea typeface="Heiti TC Medium" pitchFamily="2" charset="-128"/>
              </a:rPr>
              <a:t>BitCoin</a:t>
            </a:r>
            <a:r>
              <a:rPr lang="en-US" sz="1400" dirty="0">
                <a:effectLst/>
                <a:latin typeface="Heiti TC Medium" pitchFamily="2" charset="-128"/>
                <a:ea typeface="Heiti TC Medium" pitchFamily="2" charset="-128"/>
              </a:rPr>
              <a:t>: A Peer-to-Peer Electronic Cash System.”2008, 31 October. </a:t>
            </a:r>
          </a:p>
          <a:p>
            <a:r>
              <a:rPr lang="en-US" sz="1400" u="sng" dirty="0">
                <a:solidFill>
                  <a:srgbClr val="DCA10D"/>
                </a:solidFill>
                <a:effectLst/>
                <a:latin typeface="Heiti TC Medium" pitchFamily="2" charset="-128"/>
                <a:ea typeface="Heiti TC Medium" pitchFamily="2" charset="-128"/>
                <a:hlinkClick r:id="rId5"/>
              </a:rPr>
              <a:t>https://bitcoin.org/bitcoin.pdf</a:t>
            </a:r>
            <a:endParaRPr lang="en-US" sz="1400" dirty="0">
              <a:solidFill>
                <a:srgbClr val="DCA10D"/>
              </a:solidFill>
              <a:effectLst/>
              <a:latin typeface="Heiti TC Medium" pitchFamily="2" charset="-128"/>
              <a:ea typeface="Heiti TC Medium" pitchFamily="2" charset="-128"/>
            </a:endParaRPr>
          </a:p>
          <a:p>
            <a:endParaRPr lang="en-US" sz="1400" dirty="0">
              <a:effectLst/>
              <a:latin typeface="Heiti TC Medium" pitchFamily="2" charset="-128"/>
              <a:ea typeface="Heiti TC Medium" pitchFamily="2" charset="-128"/>
            </a:endParaRPr>
          </a:p>
          <a:p>
            <a:r>
              <a:rPr lang="en-US" sz="1400" dirty="0" err="1">
                <a:effectLst/>
                <a:latin typeface="Heiti TC Medium" pitchFamily="2" charset="-128"/>
                <a:ea typeface="Heiti TC Medium" pitchFamily="2" charset="-128"/>
              </a:rPr>
              <a:t>Oronce</a:t>
            </a:r>
            <a:r>
              <a:rPr lang="en-US" sz="1400" dirty="0">
                <a:effectLst/>
                <a:latin typeface="Heiti TC Medium" pitchFamily="2" charset="-128"/>
                <a:ea typeface="Heiti TC Medium" pitchFamily="2" charset="-128"/>
              </a:rPr>
              <a:t>, Carlos. “US Health Care Relies on </a:t>
            </a:r>
            <a:r>
              <a:rPr lang="en-US" sz="1400" dirty="0" err="1">
                <a:effectLst/>
                <a:latin typeface="Heiti TC Medium" pitchFamily="2" charset="-128"/>
                <a:ea typeface="Heiti TC Medium" pitchFamily="2" charset="-128"/>
              </a:rPr>
              <a:t>Filipinxs</a:t>
            </a:r>
            <a:r>
              <a:rPr lang="en-US" sz="1400" dirty="0">
                <a:effectLst/>
                <a:latin typeface="Heiti TC Medium" pitchFamily="2" charset="-128"/>
                <a:ea typeface="Heiti TC Medium" pitchFamily="2" charset="-128"/>
              </a:rPr>
              <a:t> While Ignoring Their Health Needs Disguised Disparities and the COVID-19 Pandemic.” 2021, 23, July.</a:t>
            </a:r>
          </a:p>
          <a:p>
            <a:r>
              <a:rPr lang="en-US" sz="1400" u="sng" dirty="0">
                <a:solidFill>
                  <a:srgbClr val="DCA10D"/>
                </a:solidFill>
                <a:effectLst/>
                <a:latin typeface="Heiti TC Medium" pitchFamily="2" charset="-128"/>
                <a:ea typeface="Heiti TC Medium" pitchFamily="2" charset="-128"/>
                <a:hlinkClick r:id="rId6"/>
              </a:rPr>
              <a:t>https://jamanetwork.com/journals/jama-health-forum/fullarticle/2782408</a:t>
            </a:r>
            <a:endParaRPr lang="en-US" sz="1400" dirty="0">
              <a:solidFill>
                <a:srgbClr val="DCA10D"/>
              </a:solidFill>
              <a:effectLst/>
              <a:latin typeface="Heiti TC Medium" pitchFamily="2" charset="-128"/>
              <a:ea typeface="Heiti TC Medium" pitchFamily="2" charset="-128"/>
            </a:endParaRPr>
          </a:p>
          <a:p>
            <a:br>
              <a:rPr lang="en-US" sz="1400" dirty="0">
                <a:effectLst/>
                <a:latin typeface="Heiti TC Medium" pitchFamily="2" charset="-128"/>
                <a:ea typeface="Heiti TC Medium" pitchFamily="2" charset="-128"/>
              </a:rPr>
            </a:br>
            <a:r>
              <a:rPr lang="en-US" sz="1400" b="1" dirty="0" err="1">
                <a:latin typeface="HEITI TC MEDIUM" pitchFamily="2" charset="-128"/>
                <a:ea typeface="HEITI TC MEDIUM" pitchFamily="2" charset="-128"/>
                <a:cs typeface="Montserrat"/>
                <a:sym typeface="Montserrat"/>
              </a:rPr>
              <a:t>Sietsma</a:t>
            </a:r>
            <a:r>
              <a:rPr lang="en-US" sz="1400" dirty="0">
                <a:effectLst/>
                <a:latin typeface="Heiti TC Medium" pitchFamily="2" charset="-128"/>
                <a:ea typeface="Heiti TC Medium" pitchFamily="2" charset="-128"/>
              </a:rPr>
              <a:t>, </a:t>
            </a:r>
            <a:r>
              <a:rPr lang="en-US" sz="1400" dirty="0" err="1">
                <a:effectLst/>
                <a:latin typeface="Heiti TC Medium" pitchFamily="2" charset="-128"/>
                <a:ea typeface="Heiti TC Medium" pitchFamily="2" charset="-128"/>
              </a:rPr>
              <a:t>Silka</a:t>
            </a:r>
            <a:r>
              <a:rPr lang="en-US" sz="1400" dirty="0">
                <a:latin typeface="Heiti TC Medium" pitchFamily="2" charset="-128"/>
                <a:ea typeface="Heiti TC Medium" pitchFamily="2" charset="-128"/>
              </a:rPr>
              <a:t>. </a:t>
            </a:r>
            <a:r>
              <a:rPr lang="en-US" sz="1400" b="1" dirty="0">
                <a:latin typeface="HEITI TC MEDIUM" pitchFamily="2" charset="-128"/>
                <a:ea typeface="HEITI TC MEDIUM" pitchFamily="2" charset="-128"/>
                <a:cs typeface="Montserrat"/>
                <a:sym typeface="Montserrat"/>
              </a:rPr>
              <a:t>“ Designing for Our Senses, Not Our Devices.” </a:t>
            </a:r>
            <a:r>
              <a:rPr lang="en-US" sz="1400" b="1" i="1" dirty="0">
                <a:latin typeface="HEITI TC MEDIUM" pitchFamily="2" charset="-128"/>
                <a:ea typeface="HEITI TC MEDIUM" pitchFamily="2" charset="-128"/>
                <a:cs typeface="Montserrat"/>
                <a:sym typeface="Montserrat"/>
              </a:rPr>
              <a:t>Creating Augmented and Virtual Realities</a:t>
            </a:r>
            <a:r>
              <a:rPr lang="en-US" sz="1400" b="1" dirty="0">
                <a:latin typeface="HEITI TC MEDIUM" pitchFamily="2" charset="-128"/>
                <a:ea typeface="HEITI TC MEDIUM" pitchFamily="2" charset="-128"/>
                <a:cs typeface="Montserrat"/>
                <a:sym typeface="Montserrat"/>
              </a:rPr>
              <a:t>. O’Reilly Media. Pg 36. 2019.</a:t>
            </a:r>
          </a:p>
          <a:p>
            <a:endParaRPr lang="en-US" sz="1400" dirty="0">
              <a:effectLst/>
              <a:latin typeface="Heiti TC Medium" pitchFamily="2" charset="-128"/>
              <a:ea typeface="Heiti TC Medium" pitchFamily="2" charset="-128"/>
            </a:endParaRPr>
          </a:p>
          <a:p>
            <a:r>
              <a:rPr lang="en-US" sz="1400" dirty="0" err="1">
                <a:effectLst/>
                <a:latin typeface="Heiti TC Medium" pitchFamily="2" charset="-128"/>
                <a:ea typeface="Heiti TC Medium" pitchFamily="2" charset="-128"/>
              </a:rPr>
              <a:t>Vanourek</a:t>
            </a:r>
            <a:r>
              <a:rPr lang="en-US" sz="1400" dirty="0">
                <a:effectLst/>
                <a:latin typeface="Heiti TC Medium" pitchFamily="2" charset="-128"/>
                <a:ea typeface="Heiti TC Medium" pitchFamily="2" charset="-128"/>
              </a:rPr>
              <a:t>, </a:t>
            </a:r>
            <a:r>
              <a:rPr lang="en-US" sz="1400" dirty="0" err="1">
                <a:effectLst/>
                <a:latin typeface="Heiti TC Medium" pitchFamily="2" charset="-128"/>
                <a:ea typeface="Heiti TC Medium" pitchFamily="2" charset="-128"/>
              </a:rPr>
              <a:t>Gregg.“The</a:t>
            </a:r>
            <a:r>
              <a:rPr lang="en-US" sz="1400" dirty="0">
                <a:effectLst/>
                <a:latin typeface="Heiti TC Medium" pitchFamily="2" charset="-128"/>
                <a:ea typeface="Heiti TC Medium" pitchFamily="2" charset="-128"/>
              </a:rPr>
              <a:t> Power of Taking Full Responsibility for Your Life.”22 March 2022. </a:t>
            </a:r>
          </a:p>
          <a:p>
            <a:r>
              <a:rPr lang="en-US" sz="1400" u="sng" dirty="0">
                <a:solidFill>
                  <a:srgbClr val="DCA10D"/>
                </a:solidFill>
                <a:effectLst/>
                <a:latin typeface="Heiti TC Medium" pitchFamily="2" charset="-128"/>
                <a:ea typeface="Heiti TC Medium" pitchFamily="2" charset="-128"/>
                <a:hlinkClick r:id="rId7"/>
              </a:rPr>
              <a:t>https://greggvanourek.com/full-responsibility/</a:t>
            </a:r>
            <a:br>
              <a:rPr lang="en-US" sz="1400" dirty="0">
                <a:effectLst/>
                <a:latin typeface="Heiti TC Medium" pitchFamily="2" charset="-128"/>
                <a:ea typeface="Heiti TC Medium" pitchFamily="2" charset="-128"/>
              </a:rPr>
            </a:br>
            <a:endParaRPr lang="en-US" sz="1400" dirty="0">
              <a:effectLst/>
              <a:latin typeface="Heiti TC Medium" pitchFamily="2" charset="-128"/>
              <a:ea typeface="Heiti TC Medium" pitchFamily="2" charset="-128"/>
            </a:endParaRPr>
          </a:p>
          <a:p>
            <a:r>
              <a:rPr lang="en-US" sz="1400" dirty="0">
                <a:effectLst/>
                <a:latin typeface="Heiti TC Medium" pitchFamily="2" charset="-128"/>
                <a:ea typeface="Heiti TC Medium" pitchFamily="2" charset="-128"/>
              </a:rPr>
              <a:t>Wang, Eva Marie.“</a:t>
            </a:r>
            <a:r>
              <a:rPr lang="en-US" sz="1400" dirty="0" err="1">
                <a:effectLst/>
                <a:latin typeface="Heiti TC Medium" pitchFamily="2" charset="-128"/>
                <a:ea typeface="Heiti TC Medium" pitchFamily="2" charset="-128"/>
              </a:rPr>
              <a:t>Paglalayag</a:t>
            </a:r>
            <a:r>
              <a:rPr lang="en-US" sz="1400" dirty="0">
                <a:effectLst/>
                <a:latin typeface="Heiti TC Medium" pitchFamily="2" charset="-128"/>
                <a:ea typeface="Heiti TC Medium" pitchFamily="2" charset="-128"/>
              </a:rPr>
              <a:t> </a:t>
            </a:r>
            <a:r>
              <a:rPr lang="en-US" sz="1400" dirty="0" err="1">
                <a:effectLst/>
                <a:latin typeface="Heiti TC Medium" pitchFamily="2" charset="-128"/>
                <a:ea typeface="Heiti TC Medium" pitchFamily="2" charset="-128"/>
              </a:rPr>
              <a:t>sa</a:t>
            </a:r>
            <a:r>
              <a:rPr lang="en-US" sz="1400" dirty="0">
                <a:effectLst/>
                <a:latin typeface="Heiti TC Medium" pitchFamily="2" charset="-128"/>
                <a:ea typeface="Heiti TC Medium" pitchFamily="2" charset="-128"/>
              </a:rPr>
              <a:t> Balangay as Methodology A Decolonial Journey of Re-Imaging Our Research, International Extramural Conference, University of the Philippines, Cebu. 2021 Oct 256. </a:t>
            </a:r>
            <a:r>
              <a:rPr lang="en-US" sz="1400" u="sng" dirty="0">
                <a:solidFill>
                  <a:srgbClr val="DCA10D"/>
                </a:solidFill>
                <a:effectLst/>
                <a:latin typeface="Heiti TC Medium" pitchFamily="2" charset="-128"/>
                <a:ea typeface="Heiti TC Medium" pitchFamily="2" charset="-128"/>
                <a:hlinkClick r:id="rId8"/>
              </a:rPr>
              <a:t>https://www.facebook.com/UPCebuSocSci/videos/329426628986894</a:t>
            </a:r>
            <a:endParaRPr lang="en-US" sz="1400" dirty="0">
              <a:effectLst/>
              <a:latin typeface="Heiti TC Medium" pitchFamily="2" charset="-128"/>
              <a:ea typeface="Heiti TC Medium" pitchFamily="2" charset="-128"/>
            </a:endParaRPr>
          </a:p>
          <a:p>
            <a:br>
              <a:rPr lang="en-US" sz="1400" dirty="0">
                <a:effectLst/>
                <a:latin typeface="Heiti TC Medium" pitchFamily="2" charset="-128"/>
                <a:ea typeface="Heiti TC Medium" pitchFamily="2" charset="-128"/>
              </a:rPr>
            </a:br>
            <a:endParaRPr lang="en-US" sz="1400" dirty="0">
              <a:effectLst/>
              <a:latin typeface="Heiti TC Medium" pitchFamily="2" charset="-128"/>
              <a:ea typeface="Heiti TC Medium" pitchFamily="2" charset="-128"/>
            </a:endParaRPr>
          </a:p>
          <a:p>
            <a:br>
              <a:rPr lang="en-US" sz="1400" dirty="0">
                <a:effectLst/>
                <a:latin typeface="Heiti TC Medium" pitchFamily="2" charset="-128"/>
                <a:ea typeface="Heiti TC Medium" pitchFamily="2" charset="-128"/>
              </a:rPr>
            </a:br>
            <a:endParaRPr lang="en-US" sz="1400" dirty="0">
              <a:effectLst/>
              <a:latin typeface="Heiti TC Medium" pitchFamily="2" charset="-128"/>
              <a:ea typeface="Heiti TC Medium" pitchFamily="2" charset="-128"/>
            </a:endParaRPr>
          </a:p>
          <a:p>
            <a:br>
              <a:rPr lang="en-US" sz="1400" dirty="0">
                <a:effectLst/>
                <a:latin typeface="Heiti TC Medium" pitchFamily="2" charset="-128"/>
                <a:ea typeface="Heiti TC Medium" pitchFamily="2" charset="-128"/>
              </a:rPr>
            </a:br>
            <a:endParaRPr lang="en-US" sz="1400" dirty="0">
              <a:effectLst/>
              <a:latin typeface="Heiti TC Medium" pitchFamily="2" charset="-128"/>
              <a:ea typeface="Heiti TC Medium" pitchFamily="2" charset="-128"/>
            </a:endParaRPr>
          </a:p>
          <a:p>
            <a:br>
              <a:rPr lang="en-US" sz="1400" dirty="0">
                <a:effectLst/>
                <a:latin typeface="Heiti TC Medium" pitchFamily="2" charset="-128"/>
                <a:ea typeface="Heiti TC Medium" pitchFamily="2" charset="-128"/>
              </a:rPr>
            </a:br>
            <a:endParaRPr lang="en-US" sz="1400" dirty="0">
              <a:effectLst/>
              <a:latin typeface="Heiti TC Medium" pitchFamily="2" charset="-128"/>
              <a:ea typeface="Heiti TC Medium" pitchFamily="2" charset="-128"/>
            </a:endParaRPr>
          </a:p>
          <a:p>
            <a:br>
              <a:rPr lang="en-US" sz="1400" dirty="0">
                <a:effectLst/>
                <a:latin typeface="Heiti TC Medium" pitchFamily="2" charset="-128"/>
                <a:ea typeface="Heiti TC Medium" pitchFamily="2" charset="-128"/>
              </a:rPr>
            </a:br>
            <a:endParaRPr lang="en-US" sz="1400" dirty="0">
              <a:effectLst/>
              <a:latin typeface="Heiti TC Medium" pitchFamily="2" charset="-128"/>
              <a:ea typeface="Heiti TC Medium" pitchFamily="2" charset="-128"/>
            </a:endParaRPr>
          </a:p>
          <a:p>
            <a:endParaRPr lang="en-US" sz="1400" dirty="0">
              <a:latin typeface="Heiti TC Medium" pitchFamily="2" charset="-128"/>
              <a:ea typeface="Heiti TC Medium" pitchFamily="2" charset="-128"/>
            </a:endParaRPr>
          </a:p>
        </p:txBody>
      </p:sp>
    </p:spTree>
    <p:extLst>
      <p:ext uri="{BB962C8B-B14F-4D97-AF65-F5344CB8AC3E}">
        <p14:creationId xmlns:p14="http://schemas.microsoft.com/office/powerpoint/2010/main" val="76445318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4" name="Picture 3" descr="A person wearing sunglasses and a hat&#10;&#10;Description automatically generated with medium confidence">
            <a:extLst>
              <a:ext uri="{FF2B5EF4-FFF2-40B4-BE49-F238E27FC236}">
                <a16:creationId xmlns:a16="http://schemas.microsoft.com/office/drawing/2014/main" id="{791598B2-363F-C09C-0112-6DE420A89632}"/>
              </a:ext>
            </a:extLst>
          </p:cNvPr>
          <p:cNvPicPr>
            <a:picLocks noChangeAspect="1"/>
          </p:cNvPicPr>
          <p:nvPr/>
        </p:nvPicPr>
        <p:blipFill>
          <a:blip r:embed="rId3"/>
          <a:stretch>
            <a:fillRect/>
          </a:stretch>
        </p:blipFill>
        <p:spPr>
          <a:xfrm>
            <a:off x="2667000" y="0"/>
            <a:ext cx="6858000" cy="6858000"/>
          </a:xfrm>
          <a:prstGeom prst="rect">
            <a:avLst/>
          </a:prstGeom>
        </p:spPr>
      </p:pic>
      <p:sp>
        <p:nvSpPr>
          <p:cNvPr id="5" name="Google Shape;251;p67">
            <a:extLst>
              <a:ext uri="{FF2B5EF4-FFF2-40B4-BE49-F238E27FC236}">
                <a16:creationId xmlns:a16="http://schemas.microsoft.com/office/drawing/2014/main" id="{15380811-0216-472A-7E31-9A00AE33149A}"/>
              </a:ext>
            </a:extLst>
          </p:cNvPr>
          <p:cNvSpPr/>
          <p:nvPr/>
        </p:nvSpPr>
        <p:spPr>
          <a:xfrm>
            <a:off x="-7200" y="-150118"/>
            <a:ext cx="1482139" cy="7008118"/>
          </a:xfrm>
          <a:prstGeom prst="rect">
            <a:avLst/>
          </a:prstGeom>
          <a:solidFill>
            <a:srgbClr val="023836"/>
          </a:solidFill>
          <a:ln>
            <a:noFill/>
          </a:ln>
        </p:spPr>
        <p:txBody>
          <a:bodyPr spcFirstLastPara="1" wrap="square" lIns="91433" tIns="45700" rIns="91433" bIns="45700" anchor="ctr" anchorCtr="0">
            <a:noAutofit/>
          </a:bodyPr>
          <a:lstStyle/>
          <a:p>
            <a:pPr algn="ctr">
              <a:buClr>
                <a:srgbClr val="000000"/>
              </a:buClr>
              <a:buSzPts val="1400"/>
            </a:pPr>
            <a:endParaRPr sz="1867" dirty="0">
              <a:solidFill>
                <a:schemeClr val="dk1"/>
              </a:solidFill>
              <a:latin typeface="Calibri"/>
              <a:ea typeface="Calibri"/>
              <a:cs typeface="Calibri"/>
              <a:sym typeface="Calibri"/>
            </a:endParaRPr>
          </a:p>
        </p:txBody>
      </p:sp>
      <p:sp>
        <p:nvSpPr>
          <p:cNvPr id="6" name="Google Shape;252;p67">
            <a:extLst>
              <a:ext uri="{FF2B5EF4-FFF2-40B4-BE49-F238E27FC236}">
                <a16:creationId xmlns:a16="http://schemas.microsoft.com/office/drawing/2014/main" id="{FAF5691C-916E-1164-3299-C00C569B9B11}"/>
              </a:ext>
            </a:extLst>
          </p:cNvPr>
          <p:cNvSpPr txBox="1"/>
          <p:nvPr/>
        </p:nvSpPr>
        <p:spPr>
          <a:xfrm rot="16200000">
            <a:off x="-2526524" y="3139310"/>
            <a:ext cx="6520898" cy="707847"/>
          </a:xfrm>
          <a:prstGeom prst="rect">
            <a:avLst/>
          </a:prstGeom>
          <a:solidFill>
            <a:srgbClr val="02403B"/>
          </a:solidFill>
          <a:ln>
            <a:noFill/>
          </a:ln>
        </p:spPr>
        <p:txBody>
          <a:bodyPr spcFirstLastPara="1" wrap="square" lIns="91433" tIns="45700" rIns="91433" bIns="45700" anchor="t" anchorCtr="0">
            <a:spAutoFit/>
          </a:bodyPr>
          <a:lstStyle/>
          <a:p>
            <a:pPr algn="ctr">
              <a:buClr>
                <a:srgbClr val="000000"/>
              </a:buClr>
              <a:buSzPts val="1400"/>
            </a:pPr>
            <a:r>
              <a:rPr lang="en" sz="4000" dirty="0">
                <a:solidFill>
                  <a:schemeClr val="lt1"/>
                </a:solidFill>
                <a:latin typeface="Hellix Black" pitchFamily="2" charset="77"/>
                <a:ea typeface="Questrial"/>
                <a:cs typeface="Questrial"/>
                <a:sym typeface="Questrial"/>
              </a:rPr>
              <a:t>ISANG BAGSAK!</a:t>
            </a:r>
            <a:endParaRPr sz="4000" dirty="0">
              <a:solidFill>
                <a:srgbClr val="000000"/>
              </a:solidFill>
              <a:latin typeface="Hellix Black" pitchFamily="2" charset="77"/>
              <a:ea typeface="Arial"/>
              <a:cs typeface="Arial"/>
              <a:sym typeface="Arial"/>
            </a:endParaRPr>
          </a:p>
        </p:txBody>
      </p:sp>
      <p:sp>
        <p:nvSpPr>
          <p:cNvPr id="8" name="TextBox 7">
            <a:extLst>
              <a:ext uri="{FF2B5EF4-FFF2-40B4-BE49-F238E27FC236}">
                <a16:creationId xmlns:a16="http://schemas.microsoft.com/office/drawing/2014/main" id="{1D9B54B1-D494-7A15-1583-DB536957CC4D}"/>
              </a:ext>
            </a:extLst>
          </p:cNvPr>
          <p:cNvSpPr txBox="1"/>
          <p:nvPr/>
        </p:nvSpPr>
        <p:spPr>
          <a:xfrm>
            <a:off x="6067928" y="6495756"/>
            <a:ext cx="6124072"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122287622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4" name="Picture 3" descr="Graphical user interface&#10;&#10;Description automatically generated">
            <a:extLst>
              <a:ext uri="{FF2B5EF4-FFF2-40B4-BE49-F238E27FC236}">
                <a16:creationId xmlns:a16="http://schemas.microsoft.com/office/drawing/2014/main" id="{D766103F-5B96-C16B-4741-2C669C0E6352}"/>
              </a:ext>
            </a:extLst>
          </p:cNvPr>
          <p:cNvPicPr>
            <a:picLocks noChangeAspect="1"/>
          </p:cNvPicPr>
          <p:nvPr/>
        </p:nvPicPr>
        <p:blipFill>
          <a:blip r:embed="rId3"/>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BF4FC147-AEAF-D3F4-C9F1-DA6047C74A0B}"/>
              </a:ext>
            </a:extLst>
          </p:cNvPr>
          <p:cNvPicPr>
            <a:picLocks noChangeAspect="1"/>
          </p:cNvPicPr>
          <p:nvPr/>
        </p:nvPicPr>
        <p:blipFill>
          <a:blip r:embed="rId4"/>
          <a:stretch>
            <a:fillRect/>
          </a:stretch>
        </p:blipFill>
        <p:spPr>
          <a:xfrm>
            <a:off x="2663687" y="2624758"/>
            <a:ext cx="7222434" cy="4062619"/>
          </a:xfrm>
          <a:prstGeom prst="rect">
            <a:avLst/>
          </a:prstGeom>
        </p:spPr>
      </p:pic>
      <p:sp>
        <p:nvSpPr>
          <p:cNvPr id="2" name="TextBox 1">
            <a:extLst>
              <a:ext uri="{FF2B5EF4-FFF2-40B4-BE49-F238E27FC236}">
                <a16:creationId xmlns:a16="http://schemas.microsoft.com/office/drawing/2014/main" id="{FD9C2A3E-360E-8390-5D67-18C77A3F0FF8}"/>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55BC3707-803D-DDA5-F2DA-39804CFE22FB}"/>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97968967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279"/>
        <p:cNvGrpSpPr/>
        <p:nvPr/>
      </p:nvGrpSpPr>
      <p:grpSpPr>
        <a:xfrm>
          <a:off x="0" y="0"/>
          <a:ext cx="0" cy="0"/>
          <a:chOff x="0" y="0"/>
          <a:chExt cx="0" cy="0"/>
        </a:xfrm>
      </p:grpSpPr>
      <p:pic>
        <p:nvPicPr>
          <p:cNvPr id="1280" name="Google Shape;1280;p131"/>
          <p:cNvPicPr preferRelativeResize="0">
            <a:picLocks noGrp="1"/>
          </p:cNvPicPr>
          <p:nvPr>
            <p:ph type="pic" idx="2"/>
          </p:nvPr>
        </p:nvPicPr>
        <p:blipFill rotWithShape="1">
          <a:blip r:embed="rId3">
            <a:alphaModFix/>
          </a:blip>
          <a:srcRect t="21601" b="21600"/>
          <a:stretch/>
        </p:blipFill>
        <p:spPr>
          <a:xfrm>
            <a:off x="0" y="0"/>
            <a:ext cx="12192000" cy="6858000"/>
          </a:xfrm>
          <a:prstGeom prst="rect">
            <a:avLst/>
          </a:prstGeom>
          <a:solidFill>
            <a:schemeClr val="lt1"/>
          </a:solidFill>
          <a:ln>
            <a:noFill/>
          </a:ln>
        </p:spPr>
      </p:pic>
      <p:sp>
        <p:nvSpPr>
          <p:cNvPr id="1281" name="Google Shape;1281;p131"/>
          <p:cNvSpPr/>
          <p:nvPr/>
        </p:nvSpPr>
        <p:spPr>
          <a:xfrm>
            <a:off x="0" y="-1"/>
            <a:ext cx="12192000" cy="6858000"/>
          </a:xfrm>
          <a:prstGeom prst="rect">
            <a:avLst/>
          </a:prstGeom>
          <a:gradFill>
            <a:gsLst>
              <a:gs pos="0">
                <a:srgbClr val="FFFFFF">
                  <a:alpha val="58431"/>
                </a:srgbClr>
              </a:gs>
              <a:gs pos="100000">
                <a:schemeClr val="lt1"/>
              </a:gs>
            </a:gsLst>
            <a:path path="circle">
              <a:fillToRect l="50000" t="50000" r="50000" b="50000"/>
            </a:path>
            <a:tileRect/>
          </a:gra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Calibri"/>
              <a:ea typeface="Calibri"/>
              <a:cs typeface="Calibri"/>
              <a:sym typeface="Calibri"/>
            </a:endParaRPr>
          </a:p>
        </p:txBody>
      </p:sp>
      <p:sp>
        <p:nvSpPr>
          <p:cNvPr id="1282" name="Google Shape;1282;p131"/>
          <p:cNvSpPr txBox="1"/>
          <p:nvPr/>
        </p:nvSpPr>
        <p:spPr>
          <a:xfrm>
            <a:off x="4386489" y="5697197"/>
            <a:ext cx="3558800" cy="276959"/>
          </a:xfrm>
          <a:prstGeom prst="rect">
            <a:avLst/>
          </a:prstGeom>
          <a:noFill/>
          <a:ln>
            <a:noFill/>
          </a:ln>
        </p:spPr>
        <p:txBody>
          <a:bodyPr spcFirstLastPara="1" wrap="square" lIns="91433" tIns="45700" rIns="91433" bIns="45700" anchor="t" anchorCtr="0">
            <a:spAutoFit/>
          </a:bodyPr>
          <a:lstStyle/>
          <a:p>
            <a:pPr algn="ctr">
              <a:buClr>
                <a:srgbClr val="000000"/>
              </a:buClr>
              <a:buSzPts val="900"/>
            </a:pPr>
            <a:r>
              <a:rPr lang="en" sz="1200" dirty="0">
                <a:solidFill>
                  <a:srgbClr val="3F3F3F"/>
                </a:solidFill>
                <a:latin typeface="Questrial"/>
                <a:ea typeface="Questrial"/>
                <a:cs typeface="Questrial"/>
                <a:sym typeface="Questrial"/>
              </a:rPr>
              <a:t>©2022</a:t>
            </a:r>
            <a:endParaRPr sz="1467" dirty="0">
              <a:solidFill>
                <a:srgbClr val="000000"/>
              </a:solidFill>
              <a:latin typeface="Arial"/>
              <a:ea typeface="Arial"/>
              <a:cs typeface="Arial"/>
              <a:sym typeface="Arial"/>
            </a:endParaRPr>
          </a:p>
        </p:txBody>
      </p:sp>
      <p:sp>
        <p:nvSpPr>
          <p:cNvPr id="1283" name="Google Shape;1283;p131"/>
          <p:cNvSpPr txBox="1"/>
          <p:nvPr/>
        </p:nvSpPr>
        <p:spPr>
          <a:xfrm>
            <a:off x="4316505" y="4041820"/>
            <a:ext cx="3698768" cy="276959"/>
          </a:xfrm>
          <a:prstGeom prst="rect">
            <a:avLst/>
          </a:prstGeom>
          <a:noFill/>
          <a:ln>
            <a:noFill/>
          </a:ln>
        </p:spPr>
        <p:txBody>
          <a:bodyPr spcFirstLastPara="1" wrap="square" lIns="91433" tIns="45700" rIns="91433" bIns="45700" anchor="t" anchorCtr="0">
            <a:spAutoFit/>
          </a:bodyPr>
          <a:lstStyle/>
          <a:p>
            <a:pPr algn="ctr">
              <a:buClr>
                <a:srgbClr val="000000"/>
              </a:buClr>
              <a:buSzPts val="900"/>
            </a:pPr>
            <a:r>
              <a:rPr lang="en" sz="1200">
                <a:solidFill>
                  <a:srgbClr val="3F3F3F"/>
                </a:solidFill>
                <a:latin typeface="Questrial"/>
                <a:ea typeface="Questrial"/>
                <a:cs typeface="Questrial"/>
                <a:sym typeface="Questrial"/>
              </a:rPr>
              <a:t>.</a:t>
            </a:r>
            <a:endParaRPr sz="1467">
              <a:solidFill>
                <a:srgbClr val="000000"/>
              </a:solidFill>
              <a:latin typeface="Arial"/>
              <a:ea typeface="Arial"/>
              <a:cs typeface="Arial"/>
              <a:sym typeface="Arial"/>
            </a:endParaRPr>
          </a:p>
        </p:txBody>
      </p:sp>
      <p:sp>
        <p:nvSpPr>
          <p:cNvPr id="1284" name="Google Shape;1284;p131"/>
          <p:cNvSpPr txBox="1"/>
          <p:nvPr/>
        </p:nvSpPr>
        <p:spPr>
          <a:xfrm>
            <a:off x="4159289" y="2466255"/>
            <a:ext cx="4013200" cy="2144265"/>
          </a:xfrm>
          <a:prstGeom prst="rect">
            <a:avLst/>
          </a:prstGeom>
          <a:noFill/>
          <a:ln>
            <a:noFill/>
          </a:ln>
        </p:spPr>
        <p:txBody>
          <a:bodyPr spcFirstLastPara="1" wrap="square" lIns="91433" tIns="45700" rIns="91433" bIns="45700" anchor="t" anchorCtr="0">
            <a:spAutoFit/>
          </a:bodyPr>
          <a:lstStyle/>
          <a:p>
            <a:pPr algn="ctr">
              <a:buClr>
                <a:srgbClr val="000000"/>
              </a:buClr>
              <a:buSzPts val="5000"/>
            </a:pPr>
            <a:r>
              <a:rPr lang="en" sz="6667" b="1">
                <a:solidFill>
                  <a:schemeClr val="dk1"/>
                </a:solidFill>
                <a:latin typeface="Questrial"/>
                <a:ea typeface="Questrial"/>
                <a:cs typeface="Questrial"/>
                <a:sym typeface="Questrial"/>
              </a:rPr>
              <a:t>THANK</a:t>
            </a:r>
            <a:endParaRPr sz="2400"/>
          </a:p>
          <a:p>
            <a:pPr algn="ctr">
              <a:buClr>
                <a:srgbClr val="000000"/>
              </a:buClr>
              <a:buSzPts val="5000"/>
            </a:pPr>
            <a:r>
              <a:rPr lang="en" sz="6667" b="1">
                <a:solidFill>
                  <a:schemeClr val="dk1"/>
                </a:solidFill>
                <a:latin typeface="Questrial"/>
                <a:ea typeface="Questrial"/>
                <a:cs typeface="Questrial"/>
                <a:sym typeface="Questrial"/>
              </a:rPr>
              <a:t>YOU</a:t>
            </a:r>
            <a:endParaRPr sz="1467">
              <a:solidFill>
                <a:srgbClr val="000000"/>
              </a:solidFill>
              <a:latin typeface="Arial"/>
              <a:ea typeface="Arial"/>
              <a:cs typeface="Arial"/>
              <a:sym typeface="Arial"/>
            </a:endParaRPr>
          </a:p>
        </p:txBody>
      </p:sp>
      <p:grpSp>
        <p:nvGrpSpPr>
          <p:cNvPr id="1285" name="Google Shape;1285;p131"/>
          <p:cNvGrpSpPr/>
          <p:nvPr/>
        </p:nvGrpSpPr>
        <p:grpSpPr>
          <a:xfrm>
            <a:off x="4316506" y="2195875"/>
            <a:ext cx="3558988" cy="2466252"/>
            <a:chOff x="1125376" y="2582310"/>
            <a:chExt cx="2532224" cy="2466252"/>
          </a:xfrm>
        </p:grpSpPr>
        <p:cxnSp>
          <p:nvCxnSpPr>
            <p:cNvPr id="1286" name="Google Shape;1286;p131"/>
            <p:cNvCxnSpPr/>
            <p:nvPr/>
          </p:nvCxnSpPr>
          <p:spPr>
            <a:xfrm rot="10800000" flipH="1">
              <a:off x="1125376" y="5048561"/>
              <a:ext cx="2532224" cy="1"/>
            </a:xfrm>
            <a:prstGeom prst="straightConnector1">
              <a:avLst/>
            </a:prstGeom>
            <a:noFill/>
            <a:ln w="19050" cap="flat" cmpd="sng">
              <a:solidFill>
                <a:schemeClr val="accent4"/>
              </a:solidFill>
              <a:prstDash val="solid"/>
              <a:miter lim="800000"/>
              <a:headEnd type="none" w="sm" len="sm"/>
              <a:tailEnd type="none" w="sm" len="sm"/>
            </a:ln>
          </p:spPr>
        </p:cxnSp>
        <p:cxnSp>
          <p:nvCxnSpPr>
            <p:cNvPr id="1287" name="Google Shape;1287;p131"/>
            <p:cNvCxnSpPr/>
            <p:nvPr/>
          </p:nvCxnSpPr>
          <p:spPr>
            <a:xfrm rot="10800000" flipH="1">
              <a:off x="1125376" y="2582310"/>
              <a:ext cx="2532224" cy="1"/>
            </a:xfrm>
            <a:prstGeom prst="straightConnector1">
              <a:avLst/>
            </a:prstGeom>
            <a:noFill/>
            <a:ln w="19050" cap="flat" cmpd="sng">
              <a:solidFill>
                <a:schemeClr val="accent4"/>
              </a:solidFill>
              <a:prstDash val="solid"/>
              <a:miter lim="800000"/>
              <a:headEnd type="none" w="sm" len="sm"/>
              <a:tailEnd type="none" w="sm" len="sm"/>
            </a:ln>
          </p:spPr>
        </p:cxnSp>
      </p:gr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9" name="Picture 8" descr="A picture containing text, person, screenshot&#10;&#10;Description automatically generated">
            <a:extLst>
              <a:ext uri="{FF2B5EF4-FFF2-40B4-BE49-F238E27FC236}">
                <a16:creationId xmlns:a16="http://schemas.microsoft.com/office/drawing/2014/main" id="{D5CA0799-3712-5F59-E3DF-D4304AC5B8AF}"/>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32B84E5-2524-D25C-6BD5-57BC833459EF}"/>
              </a:ext>
            </a:extLst>
          </p:cNvPr>
          <p:cNvSpPr txBox="1"/>
          <p:nvPr/>
        </p:nvSpPr>
        <p:spPr>
          <a:xfrm>
            <a:off x="0" y="6376737"/>
            <a:ext cx="2667000" cy="369332"/>
          </a:xfrm>
          <a:prstGeom prst="rect">
            <a:avLst/>
          </a:prstGeom>
          <a:noFill/>
        </p:spPr>
        <p:txBody>
          <a:bodyPr wrap="square" rtlCol="0">
            <a:spAutoFit/>
          </a:bodyPr>
          <a:lstStyle/>
          <a:p>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TechIntersections</a:t>
            </a:r>
            <a:endParaRPr lang="en-US" b="1" dirty="0">
              <a:latin typeface="HEITI TC MEDIUM" pitchFamily="2" charset="-128"/>
              <a:ea typeface="HEITI TC MEDIUM" pitchFamily="2" charset="-128"/>
            </a:endParaRPr>
          </a:p>
        </p:txBody>
      </p:sp>
      <p:sp>
        <p:nvSpPr>
          <p:cNvPr id="3" name="TextBox 2">
            <a:extLst>
              <a:ext uri="{FF2B5EF4-FFF2-40B4-BE49-F238E27FC236}">
                <a16:creationId xmlns:a16="http://schemas.microsoft.com/office/drawing/2014/main" id="{00C83376-0FD6-C47B-99F8-D4C2C8D5DB91}"/>
              </a:ext>
            </a:extLst>
          </p:cNvPr>
          <p:cNvSpPr txBox="1"/>
          <p:nvPr/>
        </p:nvSpPr>
        <p:spPr>
          <a:xfrm>
            <a:off x="10876546" y="6376737"/>
            <a:ext cx="1315453" cy="369332"/>
          </a:xfrm>
          <a:prstGeom prst="rect">
            <a:avLst/>
          </a:prstGeom>
          <a:noFill/>
        </p:spPr>
        <p:txBody>
          <a:bodyPr wrap="square">
            <a:spAutoFit/>
          </a:bodyPr>
          <a:lstStyle/>
          <a:p>
            <a:pPr algn="r"/>
            <a:r>
              <a:rPr lang="en-US" b="1" dirty="0">
                <a:latin typeface="HEITI TC MEDIUM" pitchFamily="2" charset="-128"/>
                <a:ea typeface="HEITI TC MEDIUM" pitchFamily="2" charset="-128"/>
              </a:rPr>
              <a:t>@</a:t>
            </a:r>
            <a:r>
              <a:rPr lang="en-US" b="1" dirty="0" err="1">
                <a:latin typeface="HEITI TC MEDIUM" pitchFamily="2" charset="-128"/>
                <a:ea typeface="HEITI TC MEDIUM" pitchFamily="2" charset="-128"/>
              </a:rPr>
              <a:t>erinjerri</a:t>
            </a:r>
            <a:endParaRPr lang="en-US" b="1" dirty="0">
              <a:latin typeface="HEITI TC MEDIUM" pitchFamily="2" charset="-128"/>
              <a:ea typeface="HEITI TC MEDIUM" pitchFamily="2" charset="-128"/>
            </a:endParaRPr>
          </a:p>
        </p:txBody>
      </p:sp>
    </p:spTree>
    <p:extLst>
      <p:ext uri="{BB962C8B-B14F-4D97-AF65-F5344CB8AC3E}">
        <p14:creationId xmlns:p14="http://schemas.microsoft.com/office/powerpoint/2010/main" val="2303246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6115</TotalTime>
  <Words>6477</Words>
  <Application>Microsoft Macintosh PowerPoint</Application>
  <PresentationFormat>Widescreen</PresentationFormat>
  <Paragraphs>893</Paragraphs>
  <Slides>132</Slides>
  <Notes>132</Notes>
  <HiddenSlides>2</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132</vt:i4>
      </vt:variant>
    </vt:vector>
  </HeadingPairs>
  <TitlesOfParts>
    <vt:vector size="148" baseType="lpstr">
      <vt:lpstr>Heiti SC Light</vt:lpstr>
      <vt:lpstr>Heiti TC Light</vt:lpstr>
      <vt:lpstr>Heiti TC Medium</vt:lpstr>
      <vt:lpstr>Heiti TC Medium</vt:lpstr>
      <vt:lpstr>Helmet</vt:lpstr>
      <vt:lpstr>Apple Color Emoji</vt:lpstr>
      <vt:lpstr>Arial</vt:lpstr>
      <vt:lpstr>Calibri</vt:lpstr>
      <vt:lpstr>Calibri Light</vt:lpstr>
      <vt:lpstr>Hellix</vt:lpstr>
      <vt:lpstr>Hellix Black</vt:lpstr>
      <vt:lpstr>Montserrat</vt:lpstr>
      <vt:lpstr>Questrial</vt:lpstr>
      <vt:lpstr>Roboto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many people come from families who previously worked in tech prior to entering the industry?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my job like?</vt:lpstr>
      <vt:lpstr>PowerPoint Presentation</vt:lpstr>
      <vt:lpstr>PowerPoint Presentation</vt:lpstr>
      <vt:lpstr>PowerPoint Presentation</vt:lpstr>
      <vt:lpstr>When debugging…</vt:lpstr>
      <vt:lpstr>PowerPoint Presentation</vt:lpstr>
      <vt:lpstr>PowerPoint Presentation</vt:lpstr>
      <vt:lpstr>PowerPoint Presentation</vt:lpstr>
      <vt:lpstr>PowerPoint Presentation</vt:lpstr>
      <vt:lpstr>PowerPoint Presentation</vt:lpstr>
      <vt:lpstr>PowerPoint Presentation</vt:lpstr>
      <vt:lpstr>As women of color in tech, how do we reframe expectations of our profession to serve and create new ideas and framework for creating  solutions relevant to our communities?</vt:lpstr>
      <vt:lpstr>ASK GOOD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ENTERING THE ENDEMIC: HOW TO REALISTICALLY FRAME POST TRAUMATIC GROWTH AS A WOMEN OF COLOR IN TECH</dc:title>
  <dc:creator>Erin Pangilinan</dc:creator>
  <cp:lastModifiedBy>Erin Pangilinan</cp:lastModifiedBy>
  <cp:revision>251</cp:revision>
  <dcterms:created xsi:type="dcterms:W3CDTF">2022-11-22T05:55:27Z</dcterms:created>
  <dcterms:modified xsi:type="dcterms:W3CDTF">2023-01-31T07:50:56Z</dcterms:modified>
</cp:coreProperties>
</file>