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</p:sldIdLst>
  <p:sldSz cy="5143500" cx="9144000"/>
  <p:notesSz cx="6858000" cy="9144000"/>
  <p:embeddedFontLst>
    <p:embeddedFont>
      <p:font typeface="Poppins"/>
      <p:regular r:id="rId72"/>
      <p:bold r:id="rId73"/>
      <p:italic r:id="rId74"/>
      <p:boldItalic r:id="rId75"/>
    </p:embeddedFont>
    <p:embeddedFont>
      <p:font typeface="Montserrat"/>
      <p:regular r:id="rId76"/>
      <p:bold r:id="rId77"/>
      <p:italic r:id="rId78"/>
      <p:boldItalic r:id="rId7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font" Target="fonts/Poppins-bold.fntdata"/><Relationship Id="rId72" Type="http://schemas.openxmlformats.org/officeDocument/2006/relationships/font" Target="fonts/Poppins-regular.fntdata"/><Relationship Id="rId31" Type="http://schemas.openxmlformats.org/officeDocument/2006/relationships/slide" Target="slides/slide26.xml"/><Relationship Id="rId75" Type="http://schemas.openxmlformats.org/officeDocument/2006/relationships/font" Target="fonts/Poppins-boldItalic.fntdata"/><Relationship Id="rId30" Type="http://schemas.openxmlformats.org/officeDocument/2006/relationships/slide" Target="slides/slide25.xml"/><Relationship Id="rId74" Type="http://schemas.openxmlformats.org/officeDocument/2006/relationships/font" Target="fonts/Poppins-italic.fntdata"/><Relationship Id="rId33" Type="http://schemas.openxmlformats.org/officeDocument/2006/relationships/slide" Target="slides/slide28.xml"/><Relationship Id="rId77" Type="http://schemas.openxmlformats.org/officeDocument/2006/relationships/font" Target="fonts/Montserrat-bold.fntdata"/><Relationship Id="rId32" Type="http://schemas.openxmlformats.org/officeDocument/2006/relationships/slide" Target="slides/slide27.xml"/><Relationship Id="rId76" Type="http://schemas.openxmlformats.org/officeDocument/2006/relationships/font" Target="fonts/Montserrat-regular.fntdata"/><Relationship Id="rId35" Type="http://schemas.openxmlformats.org/officeDocument/2006/relationships/slide" Target="slides/slide30.xml"/><Relationship Id="rId79" Type="http://schemas.openxmlformats.org/officeDocument/2006/relationships/font" Target="fonts/Montserrat-boldItalic.fntdata"/><Relationship Id="rId34" Type="http://schemas.openxmlformats.org/officeDocument/2006/relationships/slide" Target="slides/slide29.xml"/><Relationship Id="rId78" Type="http://schemas.openxmlformats.org/officeDocument/2006/relationships/font" Target="fonts/Montserrat-italic.fntdata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3165cb1fd1b_0_3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3165cb1fd1b_0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165cb1fd1b_0_3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165cb1fd1b_0_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VR to ER, Rosstin Murphy example at IBM, in order to view Jupyter Notebook  in Python, it requires needing to remove Microsoft Hololens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165cb1fd1b_0_3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165cb1fd1b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165cb1fd1b_0_3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165cb1fd1b_0_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165cb1fd1b_0_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165cb1fd1b_0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Fei-Fei Li - World Labs - TED Talk Patient with ALS being able to utilize non-invasive BCI (EEG cap) with AI to control making a meal with robot hands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165cb1fd1b_0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165cb1fd1b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165cb1fd1b_0_3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165cb1fd1b_0_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165cb1fd1b_0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165cb1fd1b_0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165cb1fd1b_0_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165cb1fd1b_0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165cb1fd1b_0_3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165cb1fd1b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165cb1fd1b_0_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165cb1fd1b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165cb1fd1b_0_4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165cb1fd1b_0_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165cb1fd1b_0_4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3165cb1fd1b_0_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3165cb1fd1b_0_7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3165cb1fd1b_0_7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165cb1fd1b_0_7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165cb1fd1b_0_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165cb1fd1b_0_7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165cb1fd1b_0_7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165cb1fd1b_0_7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165cb1fd1b_0_7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165cb1fd1b_0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165cb1fd1b_0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165cb1fd1b_0_1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165cb1fd1b_0_1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165cb1fd1b_0_7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165cb1fd1b_0_7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165cb1fd1b_0_12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165cb1fd1b_0_1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168ff16a0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3168ff16a0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Why Multidimensionality - Explain Dimensionality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2D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3D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Sensory Design - Silka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165cb1fd1b_0_10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3165cb1fd1b_0_10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165cb1fd1b_0_10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165cb1fd1b_0_10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165cb1fd1b_0_1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165cb1fd1b_0_1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Why Multidimensionality - Explain Dimensionality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2D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3D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Sensory Design - Silka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165cb1fd1b_0_11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165cb1fd1b_0_1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91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Char char="●"/>
            </a:pP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Why Multidimensionality - Explain Dimensionality</a:t>
            </a:r>
            <a:endParaRPr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1910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AutoNum type="alphaLcPeriod"/>
            </a:pP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2D</a:t>
            </a:r>
            <a:endParaRPr sz="3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4191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"/>
              <a:buAutoNum type="alphaLcPeriod"/>
            </a:pPr>
            <a:r>
              <a:rPr lang="en" sz="3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3D</a:t>
            </a:r>
            <a:endParaRPr/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165cb1fd1b_0_1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165cb1fd1b_0_1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165cb1fd1b_0_1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165cb1fd1b_0_1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Why Multidimensionality - Explain Dimensionality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2D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3D</a:t>
            </a:r>
            <a:endParaRPr/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/>
              <a:t>Sensory Design - Silka</a:t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168ff16a04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168ff16a04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168ff16a04_0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3168ff16a04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168ff16a04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168ff16a04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168ff16a04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3168ff16a04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165cb1fd1b_0_7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3165cb1fd1b_0_7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History of AI Algos Timeline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168ff16a04_0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3168ff16a04_0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168ff16a04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168ff16a04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168ff16a04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168ff16a04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165cb1fd1b_0_1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3165cb1fd1b_0_1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168ff16a04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168ff16a04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3165cb1fd1b_0_7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3165cb1fd1b_0_7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165cb1fd1b_0_1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165cb1fd1b_0_1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165cb1fd1b_0_9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3165cb1fd1b_0_9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165ebbd118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165ebbd118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165ebbd118_0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" name="Google Shape;269;g3165ebbd118_0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3165ebbd118_0_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3165ebbd118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165ebbd118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Erin is still adding images/assets to this slide</a:t>
            </a:r>
            <a:endParaRPr/>
          </a:p>
        </p:txBody>
      </p:sp>
      <p:sp>
        <p:nvSpPr>
          <p:cNvPr id="280" name="Google Shape;280;g3165ebbd118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165cb1fd1b_0_9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165cb1fd1b_0_9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165cb1fd1b_0_9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165cb1fd1b_0_9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165cb1fd1b_0_9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165cb1fd1b_0_9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1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165cb1fd1b_0_95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Erin is still adding images/assets to this slide</a:t>
            </a:r>
            <a:endParaRPr/>
          </a:p>
        </p:txBody>
      </p:sp>
      <p:sp>
        <p:nvSpPr>
          <p:cNvPr id="303" name="Google Shape;303;g3165cb1fd1b_0_95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165cb1fd1b_0_95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Erin is still adding images/assets to this slide</a:t>
            </a:r>
            <a:endParaRPr/>
          </a:p>
        </p:txBody>
      </p:sp>
      <p:sp>
        <p:nvSpPr>
          <p:cNvPr id="310" name="Google Shape;310;g3165cb1fd1b_0_95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165cb1fd1b_0_8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165cb1fd1b_0_8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165cb1fd1b_0_12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Erin is still adding images/assets to this slide</a:t>
            </a:r>
            <a:endParaRPr/>
          </a:p>
        </p:txBody>
      </p:sp>
      <p:sp>
        <p:nvSpPr>
          <p:cNvPr id="321" name="Google Shape;321;g3165cb1fd1b_0_12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165cb1fd1b_0_87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Erin is still adding images/assets to this slide</a:t>
            </a:r>
            <a:endParaRPr/>
          </a:p>
        </p:txBody>
      </p:sp>
      <p:sp>
        <p:nvSpPr>
          <p:cNvPr id="327" name="Google Shape;327;g3165cb1fd1b_0_87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165cb1fd1b_0_8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165cb1fd1b_0_8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165cb1fd1b_0_8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165cb1fd1b_0_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Models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Explain Stable Diffusion and Style Transfer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Transformer Model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NeRFs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3D fit Model</a:t>
            </a:r>
            <a:endParaRPr/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165ebbd118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165ebbd118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Models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Explain Stable Diffusion and Style Transfer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Transformer Model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NeRFs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3D fit Model</a:t>
            </a:r>
            <a:endParaRPr/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3165cb1fd1b_0_7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3165cb1fd1b_0_7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3165cb1fd1b_0_7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3165cb1fd1b_0_7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165cb1fd1b_0_7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165cb1fd1b_0_7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165cb1fd1b_0_7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165cb1fd1b_0_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168ff16a04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168ff16a04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165ebbd118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3165ebbd118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168ff16a04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168ff16a04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further extends reality (SLAM/AR) - physical environment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AI extends the human body - physical body</a:t>
            </a:r>
            <a:endParaRPr/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/>
              <a:t>GenAI expands human capability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3165cb1fd1b_0_6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3165cb1fd1b_0_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3165ebbd118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3165ebbd118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0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4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32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7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0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8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9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8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7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4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4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9.png"/><Relationship Id="rId4" Type="http://schemas.openxmlformats.org/officeDocument/2006/relationships/image" Target="../media/image60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hyperlink" Target="http://drive.google.com/file/d/1mzeW6J1-GjwieSngZ-sjAVY6IttVuiZQ/view" TargetMode="External"/><Relationship Id="rId4" Type="http://schemas.openxmlformats.org/officeDocument/2006/relationships/image" Target="../media/image43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5.png"/><Relationship Id="rId4" Type="http://schemas.openxmlformats.org/officeDocument/2006/relationships/hyperlink" Target="http://drive.google.com/file/d/1NAMjLU3DBOzeVkm-Xo2T5-jNTPgf1HOy/view" TargetMode="External"/><Relationship Id="rId5" Type="http://schemas.openxmlformats.org/officeDocument/2006/relationships/image" Target="../media/image49.jp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hyperlink" Target="http://drive.google.com/file/d/1CxzPl87ByiqG5lQ_E_Png8YhC2YCu9z1/view" TargetMode="External"/><Relationship Id="rId4" Type="http://schemas.openxmlformats.org/officeDocument/2006/relationships/image" Target="../media/image46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63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53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5.png"/><Relationship Id="rId4" Type="http://schemas.openxmlformats.org/officeDocument/2006/relationships/image" Target="../media/image57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hyperlink" Target="http://drive.google.com/file/d/1uymos-dFTt8WYyu73npNqTGuaW9g1CWY/view" TargetMode="External"/><Relationship Id="rId4" Type="http://schemas.openxmlformats.org/officeDocument/2006/relationships/image" Target="../media/image48.jp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Relationship Id="rId3" Type="http://schemas.openxmlformats.org/officeDocument/2006/relationships/hyperlink" Target="http://drive.google.com/file/d/1pb11rQ92FDzQaDfyhNYIwnCYszpOSd3-/view" TargetMode="External"/><Relationship Id="rId4" Type="http://schemas.openxmlformats.org/officeDocument/2006/relationships/image" Target="../media/image50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2.png"/><Relationship Id="rId4" Type="http://schemas.openxmlformats.org/officeDocument/2006/relationships/hyperlink" Target="http://drive.google.com/file/d/1BefdChOW_x3Mf_yQcYyYAeBGXOCTYF3m/view" TargetMode="External"/><Relationship Id="rId5" Type="http://schemas.openxmlformats.org/officeDocument/2006/relationships/image" Target="../media/image41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9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Relationship Id="rId3" Type="http://schemas.openxmlformats.org/officeDocument/2006/relationships/hyperlink" Target="http://drive.google.com/file/d/1ZckXoR_SnwD97CsSp7j6xXjhuN-l6fPb/view" TargetMode="External"/><Relationship Id="rId4" Type="http://schemas.openxmlformats.org/officeDocument/2006/relationships/image" Target="../media/image47.jp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40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2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1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62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5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58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4.png"/><Relationship Id="rId4" Type="http://schemas.openxmlformats.org/officeDocument/2006/relationships/hyperlink" Target="https://hai.stanford.edu/sites/default/files/2024-02/White-Paper-Rethinking-Privacy-AI-Era.pdf" TargetMode="External"/><Relationship Id="rId5" Type="http://schemas.openxmlformats.org/officeDocument/2006/relationships/hyperlink" Target="https://www.scu.edu/ethics/" TargetMode="External"/><Relationship Id="rId6" Type="http://schemas.openxmlformats.org/officeDocument/2006/relationships/hyperlink" Target="https://ethics.fast.ai/" TargetMode="Externa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56.jpg"/></Relationships>
</file>

<file path=ppt/slides/_rels/slide66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youtube.com/watch?v=Qhxr0uVT2zs&amp;t=2284s" TargetMode="External"/><Relationship Id="rId10" Type="http://schemas.openxmlformats.org/officeDocument/2006/relationships/hyperlink" Target="https://www.youtube.com/@BerkeleyRDI" TargetMode="External"/><Relationship Id="rId13" Type="http://schemas.openxmlformats.org/officeDocument/2006/relationships/hyperlink" Target="https://awjuliani.medium.com/ai-accelerationism-is-a-humanism-15e24c65810d" TargetMode="External"/><Relationship Id="rId12" Type="http://schemas.openxmlformats.org/officeDocument/2006/relationships/hyperlink" Target="https://www.youtube.com/watch?v=e6UF6j9LwZ0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6.xml"/><Relationship Id="rId3" Type="http://schemas.openxmlformats.org/officeDocument/2006/relationships/hyperlink" Target="https://fsi.stanford.edu/publication/existing-law-and-extended-reality" TargetMode="External"/><Relationship Id="rId4" Type="http://schemas.openxmlformats.org/officeDocument/2006/relationships/hyperlink" Target="https://www.youtube.com/watch?v=LzpbyRQ_GT4&amp;t=919s" TargetMode="External"/><Relationship Id="rId9" Type="http://schemas.openxmlformats.org/officeDocument/2006/relationships/hyperlink" Target="https://github.com/junyanz/pytorch-CycleGAN-and-pix2pix" TargetMode="External"/><Relationship Id="rId14" Type="http://schemas.openxmlformats.org/officeDocument/2006/relationships/hyperlink" Target="https://x.com/MengTo/status/1826955943311241611" TargetMode="External"/><Relationship Id="rId5" Type="http://schemas.openxmlformats.org/officeDocument/2006/relationships/hyperlink" Target="https://www.researchgate.net/publication/349077963_Towards_Design_Guidelines_for_Virtual_Reality_Training_for_the_Chemical_Industry" TargetMode="External"/><Relationship Id="rId6" Type="http://schemas.openxmlformats.org/officeDocument/2006/relationships/hyperlink" Target="https://www.youtube.com/watch?v=iMttGrkgn5E&amp;t=1105s" TargetMode="External"/><Relationship Id="rId7" Type="http://schemas.openxmlformats.org/officeDocument/2006/relationships/hyperlink" Target="https://junlinhan.github.io/projects/vfusion3d.html" TargetMode="External"/><Relationship Id="rId8" Type="http://schemas.openxmlformats.org/officeDocument/2006/relationships/hyperlink" Target="https://x.com/Gradio/status/1821944006730723482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47853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Google Shape;7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Google Shape;10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1"/>
          <p:cNvSpPr txBox="1"/>
          <p:nvPr/>
        </p:nvSpPr>
        <p:spPr>
          <a:xfrm>
            <a:off x="0" y="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5" name="Google Shape;145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4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8800" y="0"/>
            <a:ext cx="5695011" cy="48387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Google Shape;17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52"/>
          <p:cNvSpPr txBox="1"/>
          <p:nvPr>
            <p:ph type="ctrTitle"/>
          </p:nvPr>
        </p:nvSpPr>
        <p:spPr>
          <a:xfrm>
            <a:off x="0" y="1103475"/>
            <a:ext cx="9144000" cy="2049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How we create more expressively with AI and XR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5" name="Google Shape;255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991600" cy="5057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54"/>
          <p:cNvSpPr txBox="1"/>
          <p:nvPr/>
        </p:nvSpPr>
        <p:spPr>
          <a:xfrm>
            <a:off x="0" y="556850"/>
            <a:ext cx="9290700" cy="440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8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ASSETS AND ENVIRONMENT</a:t>
            </a:r>
            <a:endParaRPr b="1" sz="8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8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GENERATION</a:t>
            </a:r>
            <a:endParaRPr b="1" sz="8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Google Shape;265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300" y="893600"/>
            <a:ext cx="8113249" cy="389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" name="Google Shape;271;p56" title="CycleCAN-2024-11-18 07-46-07.mk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224925" cy="5189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57" title="NeRF-2024-11-18 22-12-09.mk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27075" y="83325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58"/>
          <p:cNvSpPr txBox="1"/>
          <p:nvPr/>
        </p:nvSpPr>
        <p:spPr>
          <a:xfrm>
            <a:off x="911813" y="1142438"/>
            <a:ext cx="7320300" cy="19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3" name="Google Shape;283;p58" title="Runway-AVP-2024-11-18 21-49-41.mk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2888"/>
            <a:ext cx="8991600" cy="5057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9"/>
          <p:cNvSpPr txBox="1"/>
          <p:nvPr>
            <p:ph idx="1" type="subTitle"/>
          </p:nvPr>
        </p:nvSpPr>
        <p:spPr>
          <a:xfrm>
            <a:off x="235500" y="4281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Poppins"/>
                <a:ea typeface="Poppins"/>
                <a:cs typeface="Poppins"/>
                <a:sym typeface="Poppins"/>
              </a:rPr>
              <a:t>Runway at Ray Summit 2024</a:t>
            </a:r>
            <a:endParaRPr sz="2000"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89" name="Google Shape;289;p59"/>
          <p:cNvPicPr preferRelativeResize="0"/>
          <p:nvPr/>
        </p:nvPicPr>
        <p:blipFill rotWithShape="1">
          <a:blip r:embed="rId3">
            <a:alphaModFix/>
          </a:blip>
          <a:srcRect b="0" l="0" r="0" t="8742"/>
          <a:stretch/>
        </p:blipFill>
        <p:spPr>
          <a:xfrm>
            <a:off x="747850" y="0"/>
            <a:ext cx="7763698" cy="4182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60"/>
          <p:cNvSpPr txBox="1"/>
          <p:nvPr>
            <p:ph idx="1" type="subTitle"/>
          </p:nvPr>
        </p:nvSpPr>
        <p:spPr>
          <a:xfrm>
            <a:off x="0" y="2834125"/>
            <a:ext cx="92100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Remix’s Teleporter Device 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(so instead of glasses, another physical device to scan your environment and let others directly manipulate the environment in Apple Vision Pro)</a:t>
            </a:r>
            <a:endParaRPr sz="24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https://remix.ing/product</a:t>
            </a:r>
            <a:endParaRPr sz="24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95" name="Google Shape;295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9450" y="304800"/>
            <a:ext cx="4842799" cy="252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61"/>
          <p:cNvSpPr txBox="1"/>
          <p:nvPr/>
        </p:nvSpPr>
        <p:spPr>
          <a:xfrm>
            <a:off x="0" y="556850"/>
            <a:ext cx="92907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91440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8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CHARACTERS, AVATARS, AND AGENTS</a:t>
            </a:r>
            <a:endParaRPr b="1" sz="8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62"/>
          <p:cNvSpPr txBox="1"/>
          <p:nvPr/>
        </p:nvSpPr>
        <p:spPr>
          <a:xfrm>
            <a:off x="911813" y="1142438"/>
            <a:ext cx="7320300" cy="19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6" name="Google Shape;306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5"/>
            <a:ext cx="9144000" cy="514348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70450" y="2122100"/>
            <a:ext cx="6203096" cy="287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63"/>
          <p:cNvSpPr txBox="1"/>
          <p:nvPr/>
        </p:nvSpPr>
        <p:spPr>
          <a:xfrm>
            <a:off x="911813" y="1142438"/>
            <a:ext cx="7320300" cy="19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3" name="Google Shape;313;p63" title="Pikachu-IMG-to-3D-2024-08-26 20-12-41.mk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64"/>
          <p:cNvSpPr txBox="1"/>
          <p:nvPr/>
        </p:nvSpPr>
        <p:spPr>
          <a:xfrm>
            <a:off x="30451" y="1549400"/>
            <a:ext cx="9083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Code Generation</a:t>
            </a:r>
            <a:endParaRPr b="1" sz="6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5"/>
          <p:cNvSpPr txBox="1"/>
          <p:nvPr/>
        </p:nvSpPr>
        <p:spPr>
          <a:xfrm>
            <a:off x="911813" y="1142438"/>
            <a:ext cx="7320300" cy="19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4" name="Google Shape;324;p65" title="2024-11-18 21-42-03.mk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66"/>
          <p:cNvSpPr txBox="1"/>
          <p:nvPr/>
        </p:nvSpPr>
        <p:spPr>
          <a:xfrm>
            <a:off x="911813" y="1142438"/>
            <a:ext cx="7320300" cy="19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0" name="Google Shape;330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5"/>
            <a:ext cx="9144000" cy="5143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66" title="MengTo-2024-08-26 20-15-30.mkv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34950" y="1457775"/>
            <a:ext cx="6892576" cy="3877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67"/>
          <p:cNvSpPr txBox="1"/>
          <p:nvPr/>
        </p:nvSpPr>
        <p:spPr>
          <a:xfrm>
            <a:off x="30451" y="1549400"/>
            <a:ext cx="9083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AUTOMATION</a:t>
            </a:r>
            <a:endParaRPr b="1" sz="6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69" title="Nvidia-AVP-Jim-Fan-2024-11-18 21-56-17.mk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860213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" name="Google Shape;356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Google Shape;361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Google Shape;366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455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8450"/>
            <a:ext cx="9144000" cy="5143505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76"/>
          <p:cNvSpPr txBox="1"/>
          <p:nvPr/>
        </p:nvSpPr>
        <p:spPr>
          <a:xfrm>
            <a:off x="0" y="1519250"/>
            <a:ext cx="91440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Stanford Cypher Policy Center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https://hai.stanford.edu/sites/default/files/2024-02/White-Paper-Rethinking-Privacy-AI-Era.pdf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Stanford Human-Centered Artificial Intelligence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https://hai.stanford.edu/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Markula Center for Applied Ethics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https://www.scu.edu/ethics/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Fast.ai Data Ethics (2020)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6"/>
              </a:rPr>
              <a:t>https://ethics.fast.ai/</a:t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77"/>
          <p:cNvSpPr txBox="1"/>
          <p:nvPr>
            <p:ph type="ctrTitle"/>
          </p:nvPr>
        </p:nvSpPr>
        <p:spPr>
          <a:xfrm>
            <a:off x="5463555" y="159325"/>
            <a:ext cx="33687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Poppins"/>
                <a:ea typeface="Poppins"/>
                <a:cs typeface="Poppins"/>
                <a:sym typeface="Poppins"/>
              </a:rPr>
              <a:t>Thank you!</a:t>
            </a:r>
            <a:endParaRPr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8" name="Google Shape;388;p77"/>
          <p:cNvSpPr txBox="1"/>
          <p:nvPr>
            <p:ph idx="1" type="subTitle"/>
          </p:nvPr>
        </p:nvSpPr>
        <p:spPr>
          <a:xfrm>
            <a:off x="5026500" y="2467500"/>
            <a:ext cx="4117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Follow me</a:t>
            </a:r>
            <a:endParaRPr sz="34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@erinjerri</a:t>
            </a:r>
            <a:endParaRPr sz="34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4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rPr>
              <a:t>https://www.linkedin.com/in/erinjerri</a:t>
            </a:r>
            <a:endParaRPr sz="1600">
              <a:solidFill>
                <a:schemeClr val="accen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89" name="Google Shape;389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2825" y="0"/>
            <a:ext cx="5143501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78"/>
          <p:cNvSpPr txBox="1"/>
          <p:nvPr/>
        </p:nvSpPr>
        <p:spPr>
          <a:xfrm>
            <a:off x="0" y="0"/>
            <a:ext cx="9144000" cy="58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REFERENCES</a:t>
            </a:r>
            <a:endParaRPr b="1"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Bar-Zeev, Avi.</a:t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Bye, Kent. “Privacy Pitfalls of Contextually-Aware AI: Sensemaking Frameworks for Context and XR Data Qualities.” Stanford Cyber Policy Center “Existing Law and Extended Reality: An Edited Volume of The 2023 Symposium Proceedings.” 2024 October.</a:t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https://fsi.stanford.edu/publication/existing-law-and-extended-reality</a:t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Bye, Kent. “Philosophical Frameworks for the Metaverse.” Stanford Cyber Policy Center. “</a:t>
            </a:r>
            <a:r>
              <a:rPr lang="en" sz="800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4"/>
              </a:rPr>
              <a:t>https://www.youtube.com/watch?v=LzpbyRQ_GT4&amp;t=919s</a:t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Gallagher, Tim. “Towards Design Guidelines for VR Training for the Chemical Industry.” Education for Chemical Engineers. 2021 Feb.  </a:t>
            </a:r>
            <a:r>
              <a:rPr lang="en" sz="800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5"/>
              </a:rPr>
              <a:t>https://www.researchgate.net/publication/349077963_Towards_Design_Guidelines_for_Virtual_Reality_Training_for_the_Chemical_Industry</a:t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Germanisdis, Anastasis. “A Brief History of Video Generation: Runway Co-founder Anastasis Germanidis | Ray Summit 2024. </a:t>
            </a:r>
            <a:r>
              <a:rPr lang="en" sz="8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https://www.youtube.com/watch?v=iMttGrkgn5E&amp;t=1105s</a:t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Han et al. “VFusion3D: Learning Scalable 3D Generative Models from Video Diffusion Models.” ECCV 2024. </a:t>
            </a:r>
            <a:r>
              <a:rPr lang="en" sz="8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https://junlinhan.github.io/projects/vfusion3d.html</a:t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Video from Twitter: </a:t>
            </a:r>
            <a:r>
              <a:rPr lang="en" sz="8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https://x.com/Gradio/status/1821944006730723482</a:t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Mildenhall, Ben et al. </a:t>
            </a:r>
            <a:r>
              <a:rPr lang="en" sz="800">
                <a:solidFill>
                  <a:schemeClr val="dk1"/>
                </a:solidFill>
                <a:highlight>
                  <a:srgbClr val="FFFFFF"/>
                </a:highlight>
                <a:latin typeface="Poppins"/>
                <a:ea typeface="Poppins"/>
                <a:cs typeface="Poppins"/>
                <a:sym typeface="Poppins"/>
              </a:rPr>
              <a:t>NeRF: Representing Scenes as Neural Radiance Fields for View Synthesis” CVPR 2020. https://arxiv.org/abs/2003.08934</a:t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Zhu, Jun-Yan et al, Berkeley AI Research (BAIR).“ Unpaired Image-to-Image Translation using Cycle-Consistent Adversarial Networks” </a:t>
            </a: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Pix2Pix. 4 Aug 2020.. </a:t>
            </a:r>
            <a:r>
              <a:rPr lang="en" sz="800" u="sng">
                <a:solidFill>
                  <a:schemeClr val="hlink"/>
                </a:solidFill>
                <a:latin typeface="Poppins"/>
                <a:ea typeface="Poppins"/>
                <a:cs typeface="Poppins"/>
                <a:sym typeface="Poppins"/>
                <a:hlinkClick r:id="rId9"/>
              </a:rPr>
              <a:t>https://github.com/junyanz/pytorch-CycleGAN-and-pix2pix</a:t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Fan, Jim. UC Berkeley LLM Agents Course </a:t>
            </a:r>
            <a:r>
              <a:rPr lang="en" sz="800" u="sng">
                <a:solidFill>
                  <a:schemeClr val="dk1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Berkeley RDI Center on Decentralization &amp; AI</a:t>
            </a:r>
            <a:r>
              <a:rPr lang="en" sz="800" u="sng">
                <a:solidFill>
                  <a:schemeClr val="dk1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</a:rPr>
              <a:t>. </a:t>
            </a:r>
            <a:r>
              <a:rPr lang="en" sz="800" u="sng">
                <a:solidFill>
                  <a:schemeClr val="dk1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https://www.youtube.com/watch?v=Qhxr0uVT2zs&amp;t=2284s</a:t>
            </a:r>
            <a:r>
              <a:rPr lang="en" sz="800" u="sng">
                <a:solidFill>
                  <a:schemeClr val="dk1"/>
                </a:solidFill>
                <a:highlight>
                  <a:schemeClr val="lt1"/>
                </a:highlight>
                <a:latin typeface="Poppins"/>
                <a:ea typeface="Poppins"/>
                <a:cs typeface="Poppins"/>
                <a:sym typeface="Poppins"/>
              </a:rPr>
              <a:t> 4 Nov 2024. </a:t>
            </a:r>
            <a:endParaRPr sz="800" u="sng">
              <a:solidFill>
                <a:schemeClr val="dk1"/>
              </a:solidFill>
              <a:highlight>
                <a:schemeClr val="lt1"/>
              </a:highlight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Nvidia.</a:t>
            </a:r>
            <a:r>
              <a:rPr b="1"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“NVIDIA &amp; Inworld AI demo on-device capabilities for AI agents in video games”</a:t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https://www.youtube.com/watch?v=e6UF6j9LwZ0</a:t>
            </a: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 2024 June 2. </a:t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Jerald, Jason. The VR Book: </a:t>
            </a:r>
            <a:r>
              <a:rPr i="1"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Human Centered Design for Virtual Reality. </a:t>
            </a: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ACM. 2015.</a:t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800">
              <a:solidFill>
                <a:srgbClr val="325BB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Juliani, Arthur “AI Accelerationism is a Humanism Imagining a Future Without Computers” 2024, July 10. </a:t>
            </a:r>
            <a:r>
              <a:rPr lang="en" sz="8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https://awjuliani.medium.com/ai-accelerationism-is-a-humanism-15e24c65810d</a:t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Milgram and Kishino.  “Augmented Reality: A class of displays on the reality-virtuality continuum.” SPIE: Telemanipulator and Telepresence Technologies v2341. 1994</a:t>
            </a:r>
            <a:r>
              <a:rPr lang="en" sz="10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sz="10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Miesnieks, Silka,”Designing for Our Senses, Not Our Devices.” </a:t>
            </a:r>
            <a:r>
              <a:rPr i="1"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Creating Augmented and Virtual Realities: Theory and Practice for Next-Generation Spatial Computing</a:t>
            </a: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. O’Reilly Media. 2018.</a:t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Roberts, Jasmin. Microsoft Research. </a:t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To, Meng. </a:t>
            </a:r>
            <a:r>
              <a:rPr lang="en" sz="800" u="sng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https://x.com/MengTo/status/1826955943311241611</a:t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